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68" r:id="rId4"/>
    <p:sldId id="286" r:id="rId5"/>
    <p:sldId id="352" r:id="rId6"/>
    <p:sldId id="360" r:id="rId7"/>
    <p:sldId id="353" r:id="rId8"/>
    <p:sldId id="354" r:id="rId9"/>
    <p:sldId id="362" r:id="rId10"/>
    <p:sldId id="363" r:id="rId11"/>
    <p:sldId id="355" r:id="rId12"/>
    <p:sldId id="356" r:id="rId13"/>
    <p:sldId id="332" r:id="rId14"/>
    <p:sldId id="357" r:id="rId15"/>
    <p:sldId id="364" r:id="rId16"/>
    <p:sldId id="283" r:id="rId17"/>
    <p:sldId id="284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8228" autoAdjust="0"/>
  </p:normalViewPr>
  <p:slideViewPr>
    <p:cSldViewPr snapToGrid="0">
      <p:cViewPr varScale="1">
        <p:scale>
          <a:sx n="71" d="100"/>
          <a:sy n="71" d="100"/>
        </p:scale>
        <p:origin x="98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14410-899F-4E58-960B-9F15374DDE8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A7A97-12F1-4A5F-8376-610714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A7A97-12F1-4A5F-8376-610714D32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A7A97-12F1-4A5F-8376-610714D32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A7A97-12F1-4A5F-8376-610714D32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A7A97-12F1-4A5F-8376-610714D323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NRT: Transformative Research and Graduate Education in Sensor Science, Technology and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A7A97-12F1-4A5F-8376-610714D323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9813072" y="6428834"/>
            <a:ext cx="8712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80F6CCA-9B32-48CB-94AF-726E0A7E39FF}" type="datetime1">
              <a:rPr lang="en-US" smtClean="0"/>
              <a:t>4/16/2025</a:t>
            </a:fld>
            <a:endParaRPr lang="en-US"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68773" y="6428834"/>
            <a:ext cx="55661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855712" y="6428834"/>
            <a:ext cx="498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9AF56B-24EE-456A-A7CB-478FA7E5A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2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141"/>
              </a:buClr>
              <a:buSzPts val="2400"/>
              <a:buNone/>
              <a:defRPr sz="2400">
                <a:solidFill>
                  <a:srgbClr val="42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3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2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7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5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yer Logo">
  <p:cSld name="Thayer Logo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  <p:sp>
        <p:nvSpPr>
          <p:cNvPr id="78" name="Google Shape;78;p11"/>
          <p:cNvSpPr txBox="1"/>
          <p:nvPr/>
        </p:nvSpPr>
        <p:spPr>
          <a:xfrm>
            <a:off x="1" y="4678401"/>
            <a:ext cx="121919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engineering.dartmouth.edu</a:t>
            </a:r>
            <a:endParaRPr sz="1800"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5706" y="920801"/>
            <a:ext cx="4580585" cy="3218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10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yer Logo - Dark Option">
  <p:cSld name="Thayer Logo - Dark Option">
    <p:bg>
      <p:bgPr>
        <a:solidFill>
          <a:srgbClr val="00693E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  <p:sp>
        <p:nvSpPr>
          <p:cNvPr id="92" name="Google Shape;92;p13"/>
          <p:cNvSpPr txBox="1"/>
          <p:nvPr/>
        </p:nvSpPr>
        <p:spPr>
          <a:xfrm>
            <a:off x="2" y="4772527"/>
            <a:ext cx="121919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engineering.dartmouth.edu</a:t>
            </a:r>
            <a:endParaRPr sz="1800"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4264" y="1226679"/>
            <a:ext cx="3923475" cy="308152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0" y="6290336"/>
            <a:ext cx="12192000" cy="567664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60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528314" y="6425925"/>
            <a:ext cx="1033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1E773C2-5114-4600-959D-BB71C5E7640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181600" y="6425925"/>
            <a:ext cx="4240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668000" y="64259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25273C7-582E-40CE-AB40-C865C9ED708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200" y="6492875"/>
            <a:ext cx="3932248" cy="26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839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4" r:id="rId9"/>
    <p:sldLayoutId id="2147483685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3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220.png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www.slideshare.net/slideshow/asce-utility-standards/5174487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CF9F-66F4-4A86-9FDF-7866D6AE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763"/>
            <a:ext cx="10515600" cy="2852737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US" sz="5100" dirty="0"/>
              <a:t>A Closed-Form Solution For Magnetic Dipole Source Localization Using Total Field Magnetometers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F7DA8-7A26-4D4A-B251-FF78A859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60487"/>
            <a:ext cx="10515600" cy="2104846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sz="3000" dirty="0"/>
              <a:t>Max Orman-Kollmar</a:t>
            </a:r>
            <a:r>
              <a:rPr lang="en-US" sz="3000" baseline="30000" dirty="0"/>
              <a:t>1</a:t>
            </a:r>
            <a:r>
              <a:rPr lang="en-US" sz="3000" dirty="0"/>
              <a:t>, Benjamin Barrowes</a:t>
            </a:r>
            <a:r>
              <a:rPr lang="en-US" sz="3000" baseline="30000" dirty="0"/>
              <a:t>2</a:t>
            </a:r>
            <a:r>
              <a:rPr lang="en-US" sz="3000" dirty="0"/>
              <a:t>, Fridon Shubitidze</a:t>
            </a:r>
            <a:r>
              <a:rPr lang="en-US" sz="3000" baseline="30000" dirty="0"/>
              <a:t>1</a:t>
            </a:r>
            <a:endParaRPr lang="en-US" sz="3000" dirty="0"/>
          </a:p>
          <a:p>
            <a:pPr algn="ctr"/>
            <a:r>
              <a:rPr lang="en-US" sz="2000" baseline="30000" dirty="0"/>
              <a:t>1</a:t>
            </a:r>
            <a:r>
              <a:rPr lang="en-US" sz="2000" dirty="0"/>
              <a:t>Thayer School of Engineering, Dartmouth College, Hanover NH USA</a:t>
            </a:r>
          </a:p>
          <a:p>
            <a:pPr algn="ctr"/>
            <a:r>
              <a:rPr lang="en-US" sz="2000" baseline="30000" dirty="0"/>
              <a:t>2</a:t>
            </a:r>
            <a:r>
              <a:rPr lang="en-US" sz="2000" dirty="0"/>
              <a:t>Cold Regions Research and Engineering Lab, Hanover NH USA</a:t>
            </a:r>
          </a:p>
        </p:txBody>
      </p:sp>
    </p:spTree>
    <p:extLst>
      <p:ext uri="{BB962C8B-B14F-4D97-AF65-F5344CB8AC3E}">
        <p14:creationId xmlns:p14="http://schemas.microsoft.com/office/powerpoint/2010/main" val="7380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FF3C-CAB1-4166-9672-3350F2EB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Numerical Gradient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EB1B49-E608-4E83-AD16-03645D35DB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7725" y="1325563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The second derivative contains cross terms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/>
                  <a:t> (ex):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sz="2200" dirty="0"/>
                  <a:t>The other cross terms require more locations</a:t>
                </a:r>
              </a:p>
              <a:p>
                <a:r>
                  <a:rPr lang="en-US" sz="2400" dirty="0"/>
                  <a:t>Proposed sensor array needed: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EB1B49-E608-4E83-AD16-03645D35D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7725" y="1325563"/>
                <a:ext cx="10515600" cy="4351338"/>
              </a:xfrm>
              <a:blipFill>
                <a:blip r:embed="rId2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A2EBF46-BB47-4C6D-AA6F-9FACC7E67E73}"/>
              </a:ext>
            </a:extLst>
          </p:cNvPr>
          <p:cNvGrpSpPr/>
          <p:nvPr/>
        </p:nvGrpSpPr>
        <p:grpSpPr>
          <a:xfrm>
            <a:off x="10834389" y="-38810"/>
            <a:ext cx="1422543" cy="1217415"/>
            <a:chOff x="10654145" y="761588"/>
            <a:chExt cx="1422543" cy="121741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6D6BD2-0AAF-492C-93EE-7878CF06E77E}"/>
                </a:ext>
              </a:extLst>
            </p:cNvPr>
            <p:cNvGrpSpPr/>
            <p:nvPr/>
          </p:nvGrpSpPr>
          <p:grpSpPr>
            <a:xfrm>
              <a:off x="10654145" y="971447"/>
              <a:ext cx="1143612" cy="997527"/>
              <a:chOff x="10654145" y="971447"/>
              <a:chExt cx="1143612" cy="997527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C572117-1007-4FAA-A7A5-DC8A9B2A5779}"/>
                  </a:ext>
                </a:extLst>
              </p:cNvPr>
              <p:cNvCxnSpPr/>
              <p:nvPr/>
            </p:nvCxnSpPr>
            <p:spPr>
              <a:xfrm>
                <a:off x="10800230" y="1962351"/>
                <a:ext cx="99752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9D25E91-0554-417D-B57A-8CE3D7350332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654145" y="1609671"/>
                <a:ext cx="99752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A5F0B93-026D-4A0B-8D97-39BEBD709D7D}"/>
                  </a:ext>
                </a:extLst>
              </p:cNvPr>
              <p:cNvCxnSpPr>
                <a:cxnSpLocks/>
              </p:cNvCxnSpPr>
              <p:nvPr/>
            </p:nvCxnSpPr>
            <p:spPr>
              <a:xfrm rot="-5400000">
                <a:off x="10301465" y="1470211"/>
                <a:ext cx="99752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CD69B2-191F-4975-ACD0-251FECFB2BAD}"/>
                    </a:ext>
                  </a:extLst>
                </p:cNvPr>
                <p:cNvSpPr txBox="1"/>
                <p:nvPr/>
              </p:nvSpPr>
              <p:spPr>
                <a:xfrm>
                  <a:off x="11524357" y="1609671"/>
                  <a:ext cx="552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CD69B2-191F-4975-ACD0-251FECFB2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4357" y="1609671"/>
                  <a:ext cx="55233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5000" r="-41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C649502-38D9-4B65-BE22-83B53F9C1520}"/>
                    </a:ext>
                  </a:extLst>
                </p:cNvPr>
                <p:cNvSpPr txBox="1"/>
                <p:nvPr/>
              </p:nvSpPr>
              <p:spPr>
                <a:xfrm>
                  <a:off x="11295786" y="971447"/>
                  <a:ext cx="552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C649502-38D9-4B65-BE22-83B53F9C1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5786" y="971447"/>
                  <a:ext cx="5523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4918" r="-42222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3955C22-84BB-4329-A1CD-1D664F9D4867}"/>
                    </a:ext>
                  </a:extLst>
                </p:cNvPr>
                <p:cNvSpPr txBox="1"/>
                <p:nvPr/>
              </p:nvSpPr>
              <p:spPr>
                <a:xfrm>
                  <a:off x="10742472" y="761588"/>
                  <a:ext cx="552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3955C22-84BB-4329-A1CD-1D664F9D4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472" y="761588"/>
                  <a:ext cx="552331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5000" r="-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6F8088-E1E5-4F36-81A6-300D821D96B3}"/>
              </a:ext>
            </a:extLst>
          </p:cNvPr>
          <p:cNvGrpSpPr/>
          <p:nvPr/>
        </p:nvGrpSpPr>
        <p:grpSpPr>
          <a:xfrm>
            <a:off x="7361307" y="1127627"/>
            <a:ext cx="4895625" cy="2506260"/>
            <a:chOff x="7377130" y="1573890"/>
            <a:chExt cx="4895625" cy="250626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63AD144-CC3F-43E9-82BE-41D2FF5ACCD1}"/>
                </a:ext>
              </a:extLst>
            </p:cNvPr>
            <p:cNvGrpSpPr/>
            <p:nvPr/>
          </p:nvGrpSpPr>
          <p:grpSpPr>
            <a:xfrm>
              <a:off x="8166377" y="1594455"/>
              <a:ext cx="3730966" cy="2404443"/>
              <a:chOff x="7928252" y="1853821"/>
              <a:chExt cx="3730966" cy="240444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EFEEED4-DA86-4225-B738-C4B3D45542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4141" y="2431064"/>
                <a:ext cx="659303" cy="64602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4398219-F310-4502-98E8-B6557B435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3444" y="2413469"/>
                <a:ext cx="1046020" cy="1094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1B61B23-E6DD-431E-AA48-13276A7677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4104" y="3048762"/>
                <a:ext cx="708960" cy="72982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251B785-204A-4FDE-99D0-6070964BF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8652" y="3819332"/>
                <a:ext cx="1115338" cy="65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F8BC609-BBD6-4E13-910F-DD8EAD009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2560" y="3085916"/>
                <a:ext cx="620565" cy="7138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12DD5C4-E80C-40B1-8F48-344AD9768A38}"/>
                  </a:ext>
                </a:extLst>
              </p:cNvPr>
              <p:cNvCxnSpPr>
                <a:cxnSpLocks/>
                <a:endCxn id="39" idx="7"/>
              </p:cNvCxnSpPr>
              <p:nvPr/>
            </p:nvCxnSpPr>
            <p:spPr>
              <a:xfrm flipV="1">
                <a:off x="10805656" y="2320498"/>
                <a:ext cx="799288" cy="76542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621D03-8E6D-45EB-B756-4781CDC05AF6}"/>
                  </a:ext>
                </a:extLst>
              </p:cNvPr>
              <p:cNvCxnSpPr>
                <a:cxnSpLocks/>
                <a:endCxn id="39" idx="6"/>
              </p:cNvCxnSpPr>
              <p:nvPr/>
            </p:nvCxnSpPr>
            <p:spPr>
              <a:xfrm>
                <a:off x="10468302" y="2431181"/>
                <a:ext cx="1190916" cy="2034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23172F1-F90A-474B-A85D-85438BD789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1791" y="3801065"/>
                <a:ext cx="1115338" cy="65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C54CA7-5CA9-4D9C-9CD7-FC30E9DFDC1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822674" y="2090943"/>
                <a:ext cx="0" cy="20227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DB885D6-673E-485A-B71E-3343680A5BBD}"/>
                  </a:ext>
                </a:extLst>
              </p:cNvPr>
              <p:cNvGrpSpPr/>
              <p:nvPr/>
            </p:nvGrpSpPr>
            <p:grpSpPr>
              <a:xfrm>
                <a:off x="8427000" y="2541567"/>
                <a:ext cx="3183025" cy="915595"/>
                <a:chOff x="7573078" y="1148454"/>
                <a:chExt cx="3183025" cy="91559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FADC03B9-B8CE-424F-BBB3-672B614B0BA2}"/>
                    </a:ext>
                  </a:extLst>
                </p:cNvPr>
                <p:cNvGrpSpPr/>
                <p:nvPr/>
              </p:nvGrpSpPr>
              <p:grpSpPr>
                <a:xfrm>
                  <a:off x="7573078" y="1148454"/>
                  <a:ext cx="3183025" cy="881308"/>
                  <a:chOff x="1229428" y="2415279"/>
                  <a:chExt cx="3183025" cy="881308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A9CCB771-D330-4622-879E-64B781EF6E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2625436" y="1949523"/>
                    <a:ext cx="0" cy="202276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6534EE47-48A0-4883-AEE1-FF19DC666C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51513" y="2775599"/>
                    <a:ext cx="370609" cy="37060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2B24C3D2-FD47-4919-BF3E-FEF9A05138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428749" y="2775599"/>
                    <a:ext cx="370609" cy="37060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6DCBDAC-7772-4884-8633-1C719AE170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40131" y="2775599"/>
                    <a:ext cx="370609" cy="37060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9D069DBC-3A13-448E-ADAC-8F6B00730F5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48232" y="2927255"/>
                        <a:ext cx="66422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800" dirty="0"/>
                      </a:p>
                    </p:txBody>
                  </p:sp>
                </mc:Choice>
                <mc:Fallback xmlns="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9D069DBC-3A13-448E-ADAC-8F6B00730F5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48232" y="2927255"/>
                        <a:ext cx="664221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B8B9C335-21F3-4F44-B86B-8E6D574972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9428" y="2415279"/>
                        <a:ext cx="66422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800" dirty="0"/>
                      </a:p>
                    </p:txBody>
                  </p:sp>
                </mc:Choice>
                <mc:Fallback xmlns="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B8B9C335-21F3-4F44-B86B-8E6D5749726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29428" y="2415279"/>
                        <a:ext cx="664221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DDFB6481-90D5-4862-B865-28D9510DB2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04862" y="1323471"/>
                      <a:ext cx="5170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DDFB6481-90D5-4862-B865-28D9510DB2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4862" y="1323471"/>
                      <a:ext cx="517065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D6D50E73-F753-4591-96FC-09808CD59D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16244" y="1694717"/>
                      <a:ext cx="5170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D6D50E73-F753-4591-96FC-09808CD59D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6244" y="1694717"/>
                      <a:ext cx="517065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05CA8C8-6227-4AD2-B778-2047F5E790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8008" y="2222183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F69388-3958-4119-841E-0F20F19144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46487" y="3632816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DA310325-3973-4E14-8711-6154B3C6B9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0166" y="1853821"/>
                    <a:ext cx="671851" cy="3916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DA310325-3973-4E14-8711-6154B3C6B9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0166" y="1853821"/>
                    <a:ext cx="671851" cy="39164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0D49006-E713-4D19-A5C9-6E685AEF5300}"/>
                      </a:ext>
                    </a:extLst>
                  </p:cNvPr>
                  <p:cNvSpPr txBox="1"/>
                  <p:nvPr/>
                </p:nvSpPr>
                <p:spPr>
                  <a:xfrm>
                    <a:off x="8996263" y="3204468"/>
                    <a:ext cx="5170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0D49006-E713-4D19-A5C9-6E685AEF53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6263" y="3204468"/>
                    <a:ext cx="51706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1C5647C-4EEB-40F0-AA67-3717B0DFCC9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0064" y="2452167"/>
                    <a:ext cx="5170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1C5647C-4EEB-40F0-AA67-3717B0DFCC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0064" y="2452167"/>
                    <a:ext cx="517065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962BF5F-FB9C-43F2-B240-3064317C83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88609" y="2266224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B8693B4-488A-4DF6-BD04-E5C537A90B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69822" y="3640267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759DEA2-CC29-4FDC-AB0B-9938D2D600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62275" y="2228980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B1BED70-01BA-4A3F-8A49-E8371F83B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8252" y="3648488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DBDA630-357E-4E1B-B23E-33616C1E4243}"/>
                      </a:ext>
                    </a:extLst>
                  </p:cNvPr>
                  <p:cNvSpPr txBox="1"/>
                  <p:nvPr/>
                </p:nvSpPr>
                <p:spPr>
                  <a:xfrm>
                    <a:off x="8771593" y="3866618"/>
                    <a:ext cx="671851" cy="3916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DBDA630-357E-4E1B-B23E-33616C1E42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71593" y="3866618"/>
                    <a:ext cx="671851" cy="39164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78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E19D4CE-19C0-4CDA-80C4-F2BC11C63CAB}"/>
                    </a:ext>
                  </a:extLst>
                </p:cNvPr>
                <p:cNvSpPr txBox="1"/>
                <p:nvPr/>
              </p:nvSpPr>
              <p:spPr>
                <a:xfrm>
                  <a:off x="10156727" y="3688504"/>
                  <a:ext cx="1173847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E19D4CE-19C0-4CDA-80C4-F2BC11C63C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727" y="3688504"/>
                  <a:ext cx="1173847" cy="391646"/>
                </a:xfrm>
                <a:prstGeom prst="rect">
                  <a:avLst/>
                </a:prstGeom>
                <a:blipFill>
                  <a:blip r:embed="rId1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A8F75F8-31C8-47A6-9E4C-7659ADBEC1A0}"/>
                    </a:ext>
                  </a:extLst>
                </p:cNvPr>
                <p:cNvSpPr txBox="1"/>
                <p:nvPr/>
              </p:nvSpPr>
              <p:spPr>
                <a:xfrm>
                  <a:off x="11098908" y="1611827"/>
                  <a:ext cx="1173847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A8F75F8-31C8-47A6-9E4C-7659ADBEC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8908" y="1611827"/>
                  <a:ext cx="1173847" cy="391646"/>
                </a:xfrm>
                <a:prstGeom prst="rect">
                  <a:avLst/>
                </a:prstGeom>
                <a:blipFill>
                  <a:blip r:embed="rId1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1F9A3E9-4147-400F-B612-5AAA788B7CE8}"/>
                    </a:ext>
                  </a:extLst>
                </p:cNvPr>
                <p:cNvSpPr txBox="1"/>
                <p:nvPr/>
              </p:nvSpPr>
              <p:spPr>
                <a:xfrm>
                  <a:off x="9081044" y="1573890"/>
                  <a:ext cx="1173847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1F9A3E9-4147-400F-B612-5AAA788B7C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1044" y="1573890"/>
                  <a:ext cx="1173847" cy="391646"/>
                </a:xfrm>
                <a:prstGeom prst="rect">
                  <a:avLst/>
                </a:prstGeom>
                <a:blipFill>
                  <a:blip r:embed="rId1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7C835AC-CB44-42AB-A5DF-AA5424E61AC5}"/>
                    </a:ext>
                  </a:extLst>
                </p:cNvPr>
                <p:cNvSpPr txBox="1"/>
                <p:nvPr/>
              </p:nvSpPr>
              <p:spPr>
                <a:xfrm>
                  <a:off x="7377130" y="3660522"/>
                  <a:ext cx="1173847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7C835AC-CB44-42AB-A5DF-AA5424E61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130" y="3660522"/>
                  <a:ext cx="1173847" cy="391646"/>
                </a:xfrm>
                <a:prstGeom prst="rect">
                  <a:avLst/>
                </a:prstGeom>
                <a:blipFill>
                  <a:blip r:embed="rId1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C72FB57-6DD6-42AB-8EE0-73483CC9C7C7}"/>
              </a:ext>
            </a:extLst>
          </p:cNvPr>
          <p:cNvGrpSpPr>
            <a:grpSpLocks noChangeAspect="1"/>
          </p:cNvGrpSpPr>
          <p:nvPr/>
        </p:nvGrpSpPr>
        <p:grpSpPr>
          <a:xfrm>
            <a:off x="7982843" y="2063439"/>
            <a:ext cx="4124265" cy="4298167"/>
            <a:chOff x="6834083" y="4054654"/>
            <a:chExt cx="2197520" cy="229018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4CB4FD7-AEAD-4E69-9990-4BBA51CF80E1}"/>
                </a:ext>
              </a:extLst>
            </p:cNvPr>
            <p:cNvGrpSpPr/>
            <p:nvPr/>
          </p:nvGrpSpPr>
          <p:grpSpPr>
            <a:xfrm>
              <a:off x="6969711" y="4259890"/>
              <a:ext cx="1878912" cy="1884547"/>
              <a:chOff x="6969711" y="4259890"/>
              <a:chExt cx="1878912" cy="1884547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D694946-3771-476A-8004-701CD34F27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169181" y="5216633"/>
                <a:ext cx="1389847" cy="655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80970A7-CC4F-40D1-B5B6-AA2E57ACF798}"/>
                  </a:ext>
                </a:extLst>
              </p:cNvPr>
              <p:cNvGrpSpPr/>
              <p:nvPr/>
            </p:nvGrpSpPr>
            <p:grpSpPr>
              <a:xfrm>
                <a:off x="6969711" y="4259890"/>
                <a:ext cx="1878912" cy="1884547"/>
                <a:chOff x="6674329" y="4243314"/>
                <a:chExt cx="1878912" cy="188454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EAC380D9-9234-4B6D-B12E-C311A2E68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09933" y="5264497"/>
                  <a:ext cx="1389847" cy="655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6C83E7B5-A485-42AF-B653-8F4687E6C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50901" y="5021964"/>
                  <a:ext cx="1389846" cy="641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EDF81A8-08AA-4BDE-9376-794329FD20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63395" y="4243314"/>
                  <a:ext cx="1389846" cy="13898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22719BA-93AB-4C4C-8F4A-2FF925D7AC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74329" y="4732379"/>
                  <a:ext cx="1389846" cy="13898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638D905-FA82-4BCA-9A57-D32AB0191C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64175" y="4243314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99A977CA-49F5-4DD5-A6CD-571066D62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74329" y="4243314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19E4184-06F7-4472-A63D-11058CB707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64175" y="5633160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10CB924-91B3-495E-BF01-A1EEAF7C7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74329" y="5633160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E951AC6-937A-43C6-80BF-26F0F8299B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74329" y="5016328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9FA7D3E-7D9B-40EC-A6F1-7FD6E0901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64175" y="5025930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D2E9280-D037-4EF4-AFE5-192F12B35B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74329" y="5513724"/>
                  <a:ext cx="1389846" cy="641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8A2FF8DF-21CA-41F3-95A5-DD8CAB002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18862" y="4492618"/>
                  <a:ext cx="1389847" cy="655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A09AC339-A7DC-4923-995B-54173CDB7D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96255" y="5914437"/>
                  <a:ext cx="1389847" cy="655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B0528010-E9A9-4806-8DCF-D9003B7240B0}"/>
                    </a:ext>
                  </a:extLst>
                </p:cNvPr>
                <p:cNvCxnSpPr>
                  <a:cxnSpLocks/>
                  <a:stCxn id="80" idx="0"/>
                  <a:endCxn id="81" idx="0"/>
                </p:cNvCxnSpPr>
                <p:nvPr/>
              </p:nvCxnSpPr>
              <p:spPr>
                <a:xfrm flipH="1">
                  <a:off x="7369252" y="4243314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F0C4ED7-2B70-4071-8183-E44C807130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7719" y="5029457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16B6A1B-A796-4A8D-87F3-DB856A36F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7719" y="5638796"/>
                  <a:ext cx="489066" cy="48906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4C8CC64-B447-46F8-9938-A2AC98A0852C}"/>
                </a:ext>
              </a:extLst>
            </p:cNvPr>
            <p:cNvGrpSpPr/>
            <p:nvPr/>
          </p:nvGrpSpPr>
          <p:grpSpPr>
            <a:xfrm>
              <a:off x="6834083" y="4054654"/>
              <a:ext cx="2197520" cy="2290180"/>
              <a:chOff x="6834083" y="4054654"/>
              <a:chExt cx="2197520" cy="229018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85CA678-98DE-4A6E-8EEE-197F257AAEB4}"/>
                  </a:ext>
                </a:extLst>
              </p:cNvPr>
              <p:cNvGrpSpPr/>
              <p:nvPr/>
            </p:nvGrpSpPr>
            <p:grpSpPr>
              <a:xfrm>
                <a:off x="6834083" y="4878533"/>
                <a:ext cx="2197520" cy="826083"/>
                <a:chOff x="6834083" y="4878533"/>
                <a:chExt cx="2197520" cy="826083"/>
              </a:xfrm>
            </p:grpSpPr>
            <p:pic>
              <p:nvPicPr>
                <p:cNvPr id="109" name="Picture 2" descr="MFAM Development Kit User Guide">
                  <a:extLst>
                    <a:ext uri="{FF2B5EF4-FFF2-40B4-BE49-F238E27FC236}">
                      <a16:creationId xmlns:a16="http://schemas.microsoft.com/office/drawing/2014/main" id="{2609A188-6B59-477B-9C9B-6BA66BE05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748613" y="5127365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2" descr="MFAM Development Kit User Guide">
                  <a:extLst>
                    <a:ext uri="{FF2B5EF4-FFF2-40B4-BE49-F238E27FC236}">
                      <a16:creationId xmlns:a16="http://schemas.microsoft.com/office/drawing/2014/main" id="{F3D53518-56EA-44F4-B572-6160397BC2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511132" y="5363484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MFAM Development Kit User Guide">
                  <a:extLst>
                    <a:ext uri="{FF2B5EF4-FFF2-40B4-BE49-F238E27FC236}">
                      <a16:creationId xmlns:a16="http://schemas.microsoft.com/office/drawing/2014/main" id="{EEE7789A-F641-41F7-A867-AE0F0B894F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967033" y="4899387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2" descr="MFAM Development Kit User Guide">
                  <a:extLst>
                    <a:ext uri="{FF2B5EF4-FFF2-40B4-BE49-F238E27FC236}">
                      <a16:creationId xmlns:a16="http://schemas.microsoft.com/office/drawing/2014/main" id="{90487304-F068-4917-A3AD-6A5E54D2E6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8457304" y="5127365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2" descr="MFAM Development Kit User Guide">
                  <a:extLst>
                    <a:ext uri="{FF2B5EF4-FFF2-40B4-BE49-F238E27FC236}">
                      <a16:creationId xmlns:a16="http://schemas.microsoft.com/office/drawing/2014/main" id="{57A87DD0-1DEE-48DB-8727-21BC1A717B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063373" y="5110808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2" descr="MFAM Development Kit User Guide">
                  <a:extLst>
                    <a:ext uri="{FF2B5EF4-FFF2-40B4-BE49-F238E27FC236}">
                      <a16:creationId xmlns:a16="http://schemas.microsoft.com/office/drawing/2014/main" id="{B5BEEC31-A716-4088-8DFC-86115136AD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8747719" y="4881485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2" descr="MFAM Development Kit User Guide">
                  <a:extLst>
                    <a:ext uri="{FF2B5EF4-FFF2-40B4-BE49-F238E27FC236}">
                      <a16:creationId xmlns:a16="http://schemas.microsoft.com/office/drawing/2014/main" id="{381E218A-ECCD-4A99-80FD-37E8507740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8244136" y="5377469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2" descr="MFAM Development Kit User Guide">
                  <a:extLst>
                    <a:ext uri="{FF2B5EF4-FFF2-40B4-BE49-F238E27FC236}">
                      <a16:creationId xmlns:a16="http://schemas.microsoft.com/office/drawing/2014/main" id="{FC5757FF-DAD1-45C0-80DE-7993104555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6834083" y="5384092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2" descr="MFAM Development Kit User Guide">
                  <a:extLst>
                    <a:ext uri="{FF2B5EF4-FFF2-40B4-BE49-F238E27FC236}">
                      <a16:creationId xmlns:a16="http://schemas.microsoft.com/office/drawing/2014/main" id="{8F6EE7FB-B17C-4329-907B-4B79B812CC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311524" y="4878533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315331B-E128-42E0-93FD-9BA2ECF61A8C}"/>
                  </a:ext>
                </a:extLst>
              </p:cNvPr>
              <p:cNvGrpSpPr/>
              <p:nvPr/>
            </p:nvGrpSpPr>
            <p:grpSpPr>
              <a:xfrm>
                <a:off x="7063373" y="4367166"/>
                <a:ext cx="1703545" cy="1750775"/>
                <a:chOff x="7063373" y="4367166"/>
                <a:chExt cx="1703545" cy="1750775"/>
              </a:xfrm>
            </p:grpSpPr>
            <p:pic>
              <p:nvPicPr>
                <p:cNvPr id="119" name="Picture 2" descr="MFAM Development Kit User Guide">
                  <a:extLst>
                    <a:ext uri="{FF2B5EF4-FFF2-40B4-BE49-F238E27FC236}">
                      <a16:creationId xmlns:a16="http://schemas.microsoft.com/office/drawing/2014/main" id="{BE8ECEF4-813B-41DC-879E-6359233C09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759392" y="4377396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2" descr="MFAM Development Kit User Guide">
                  <a:extLst>
                    <a:ext uri="{FF2B5EF4-FFF2-40B4-BE49-F238E27FC236}">
                      <a16:creationId xmlns:a16="http://schemas.microsoft.com/office/drawing/2014/main" id="{83A278CE-5956-4FB2-8AE2-ADA33AE3C6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759392" y="5749846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5C12ACE4-2C54-4813-99AF-44AD2FA2CBCD}"/>
                    </a:ext>
                  </a:extLst>
                </p:cNvPr>
                <p:cNvGrpSpPr/>
                <p:nvPr/>
              </p:nvGrpSpPr>
              <p:grpSpPr>
                <a:xfrm>
                  <a:off x="7063373" y="4367166"/>
                  <a:ext cx="1703545" cy="1750775"/>
                  <a:chOff x="7063373" y="4367166"/>
                  <a:chExt cx="1703545" cy="1750775"/>
                </a:xfrm>
              </p:grpSpPr>
              <p:pic>
                <p:nvPicPr>
                  <p:cNvPr id="121" name="Picture 2" descr="MFAM Development Kit User Guide">
                    <a:extLst>
                      <a:ext uri="{FF2B5EF4-FFF2-40B4-BE49-F238E27FC236}">
                        <a16:creationId xmlns:a16="http://schemas.microsoft.com/office/drawing/2014/main" id="{DC1A5C67-106B-4237-A156-879CBECF66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496" t="9060" r="30065" b="19185"/>
                  <a:stretch/>
                </p:blipFill>
                <p:spPr bwMode="auto">
                  <a:xfrm>
                    <a:off x="8457304" y="4377396"/>
                    <a:ext cx="283884" cy="3205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" name="Picture 2" descr="MFAM Development Kit User Guide">
                    <a:extLst>
                      <a:ext uri="{FF2B5EF4-FFF2-40B4-BE49-F238E27FC236}">
                        <a16:creationId xmlns:a16="http://schemas.microsoft.com/office/drawing/2014/main" id="{CD1F0B26-6BC7-4A25-8678-34E7AF944A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496" t="9060" r="30065" b="19185"/>
                  <a:stretch/>
                </p:blipFill>
                <p:spPr bwMode="auto">
                  <a:xfrm>
                    <a:off x="7063373" y="4367166"/>
                    <a:ext cx="283884" cy="3205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" name="Picture 2" descr="MFAM Development Kit User Guide">
                    <a:extLst>
                      <a:ext uri="{FF2B5EF4-FFF2-40B4-BE49-F238E27FC236}">
                        <a16:creationId xmlns:a16="http://schemas.microsoft.com/office/drawing/2014/main" id="{44C93993-D52A-476A-9A69-CF05576203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496" t="9060" r="30065" b="19185"/>
                  <a:stretch/>
                </p:blipFill>
                <p:spPr bwMode="auto">
                  <a:xfrm>
                    <a:off x="7081825" y="5777782"/>
                    <a:ext cx="283884" cy="3205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" name="Picture 2" descr="MFAM Development Kit User Guide">
                    <a:extLst>
                      <a:ext uri="{FF2B5EF4-FFF2-40B4-BE49-F238E27FC236}">
                        <a16:creationId xmlns:a16="http://schemas.microsoft.com/office/drawing/2014/main" id="{27166E34-6944-4F7B-B5CD-2180C662B79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496" t="9060" r="30065" b="19185"/>
                  <a:stretch/>
                </p:blipFill>
                <p:spPr bwMode="auto">
                  <a:xfrm>
                    <a:off x="8483034" y="5797417"/>
                    <a:ext cx="283884" cy="3205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1FDBF7B-4582-48FB-8EC8-FAFA6DEEC22D}"/>
                  </a:ext>
                </a:extLst>
              </p:cNvPr>
              <p:cNvGrpSpPr/>
              <p:nvPr/>
            </p:nvGrpSpPr>
            <p:grpSpPr>
              <a:xfrm>
                <a:off x="7475508" y="4054654"/>
                <a:ext cx="863312" cy="2290180"/>
                <a:chOff x="7475508" y="4054654"/>
                <a:chExt cx="863312" cy="2290180"/>
              </a:xfrm>
            </p:grpSpPr>
            <p:pic>
              <p:nvPicPr>
                <p:cNvPr id="133" name="Picture 2" descr="MFAM Development Kit User Guide">
                  <a:extLst>
                    <a:ext uri="{FF2B5EF4-FFF2-40B4-BE49-F238E27FC236}">
                      <a16:creationId xmlns:a16="http://schemas.microsoft.com/office/drawing/2014/main" id="{DD49B93B-1AC4-4563-BCBB-7DB02584EB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8054936" y="4054654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2" descr="MFAM Development Kit User Guide">
                  <a:extLst>
                    <a:ext uri="{FF2B5EF4-FFF2-40B4-BE49-F238E27FC236}">
                      <a16:creationId xmlns:a16="http://schemas.microsoft.com/office/drawing/2014/main" id="{A643F0B4-2C89-4234-BB16-01588E48B3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514686" y="4605227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2" descr="MFAM Development Kit User Guide">
                  <a:extLst>
                    <a:ext uri="{FF2B5EF4-FFF2-40B4-BE49-F238E27FC236}">
                      <a16:creationId xmlns:a16="http://schemas.microsoft.com/office/drawing/2014/main" id="{FE94758A-035A-4FB2-B1E9-72C93AF159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7475508" y="6024310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2" descr="MFAM Development Kit User Guide">
                  <a:extLst>
                    <a:ext uri="{FF2B5EF4-FFF2-40B4-BE49-F238E27FC236}">
                      <a16:creationId xmlns:a16="http://schemas.microsoft.com/office/drawing/2014/main" id="{388DF1FE-621C-4111-86EA-05D1FB4B4D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96" t="9060" r="30065" b="19185"/>
                <a:stretch/>
              </p:blipFill>
              <p:spPr bwMode="auto">
                <a:xfrm>
                  <a:off x="8008425" y="5501170"/>
                  <a:ext cx="283884" cy="320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EE26F69-2327-4FA6-81CC-D800421A5EB6}"/>
              </a:ext>
            </a:extLst>
          </p:cNvPr>
          <p:cNvSpPr/>
          <p:nvPr/>
        </p:nvSpPr>
        <p:spPr>
          <a:xfrm>
            <a:off x="0" y="5622942"/>
            <a:ext cx="4926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https://www.geometrics.com/wp-content/uploads/2022/06/770-00104-01_RevB3_MFAM_Dev_Kit_User_Guide.pdf</a:t>
            </a:r>
          </a:p>
        </p:txBody>
      </p:sp>
    </p:spTree>
    <p:extLst>
      <p:ext uri="{BB962C8B-B14F-4D97-AF65-F5344CB8AC3E}">
        <p14:creationId xmlns:p14="http://schemas.microsoft.com/office/powerpoint/2010/main" val="18015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1B3B61-0633-4CB8-986D-2FD4661D526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en-US" sz="2600" dirty="0"/>
                  <a:t>In shielded environments, such as rooms used for certain medical procedures, the presence of an external magnetic field is intentionally reduced.</a:t>
                </a:r>
              </a:p>
              <a:p>
                <a:r>
                  <a:rPr lang="en-US" sz="2200" dirty="0"/>
                  <a:t>In the absence of this field, the target’s magnetic response simplifies down to: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𝐷𝑖𝑝𝑜𝑙𝑒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r>
                  <a:rPr lang="en-US" sz="2200" dirty="0"/>
                  <a:t>Re-evaluating the relation leads to a far simplified expression: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𝑇𝑎𝑟𝑔𝑒𝑡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𝑇𝑎𝑟𝑔𝑒𝑡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r>
                  <a:rPr lang="en-US" sz="2200" dirty="0"/>
                  <a:t>This implementation special case is much simpler:</a:t>
                </a:r>
              </a:p>
              <a:p>
                <a:pPr lvl="1"/>
                <a:r>
                  <a:rPr lang="en-US" sz="2000" dirty="0"/>
                  <a:t>Only requires up to the first derivative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sz="2000" dirty="0"/>
                  <a:t> can be separated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1B3B61-0633-4CB8-986D-2FD4661D5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  <a:blipFill>
                <a:blip r:embed="rId5"/>
                <a:stretch>
                  <a:fillRect l="-638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61DEB91-2424-4C38-8384-75F6F10E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Special Case- No External Magnetic Field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8B86E-5D2D-4836-B7BB-AEB5A2EF3A7A}"/>
              </a:ext>
            </a:extLst>
          </p:cNvPr>
          <p:cNvSpPr/>
          <p:nvPr/>
        </p:nvSpPr>
        <p:spPr>
          <a:xfrm>
            <a:off x="2678715" y="58111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https://www.geometrics.com/wp-content/uploads/2022/06/770-00104-01_RevB3_MFAM_Dev_Kit_User_Guide.pdf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41BB42-E459-4FC9-B9DC-24787D32A5AA}"/>
              </a:ext>
            </a:extLst>
          </p:cNvPr>
          <p:cNvGrpSpPr/>
          <p:nvPr/>
        </p:nvGrpSpPr>
        <p:grpSpPr>
          <a:xfrm>
            <a:off x="8774715" y="3140592"/>
            <a:ext cx="3246111" cy="3193792"/>
            <a:chOff x="8885223" y="3400857"/>
            <a:chExt cx="3246111" cy="319379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1369F2E-2B6F-4C16-A1B1-8BB808B90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3293" y="3779897"/>
              <a:ext cx="1320444" cy="15218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91F1D6-9C2C-4227-96F6-84A08361D0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0823" y="3726120"/>
              <a:ext cx="0" cy="15837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576E134-1E44-4685-8C87-F046F6C5C629}"/>
                </a:ext>
              </a:extLst>
            </p:cNvPr>
            <p:cNvCxnSpPr/>
            <p:nvPr/>
          </p:nvCxnSpPr>
          <p:spPr>
            <a:xfrm>
              <a:off x="9788269" y="5301766"/>
              <a:ext cx="21242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3AF8D2-0C22-4E77-8C93-CD3B82A69871}"/>
                </a:ext>
              </a:extLst>
            </p:cNvPr>
            <p:cNvGrpSpPr/>
            <p:nvPr/>
          </p:nvGrpSpPr>
          <p:grpSpPr>
            <a:xfrm>
              <a:off x="8885223" y="4043014"/>
              <a:ext cx="2687111" cy="2551635"/>
              <a:chOff x="9008862" y="3487278"/>
              <a:chExt cx="2687111" cy="255163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FD80B67-9C04-4825-923F-8A9F647432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4669" y="3866134"/>
                <a:ext cx="9793" cy="17597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CB63CFD-E50F-4943-8DDF-6FCADDB0DD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65727" y="4746031"/>
                <a:ext cx="1728187" cy="8149"/>
              </a:xfrm>
              <a:prstGeom prst="line">
                <a:avLst/>
              </a:prstGeom>
              <a:ln w="28575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E620B-37C9-4B24-A9EB-5025E16219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03721" y="4043473"/>
                <a:ext cx="1770298" cy="18540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MFAM Development Kit User Guide">
                <a:extLst>
                  <a:ext uri="{FF2B5EF4-FFF2-40B4-BE49-F238E27FC236}">
                    <a16:creationId xmlns:a16="http://schemas.microsoft.com/office/drawing/2014/main" id="{C2986872-4CEC-47AA-9798-C1125B08D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6" t="9060" r="30065" b="19185"/>
              <a:stretch/>
            </p:blipFill>
            <p:spPr bwMode="auto">
              <a:xfrm>
                <a:off x="10003339" y="3487278"/>
                <a:ext cx="612450" cy="69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MFAM Development Kit User Guide">
                <a:extLst>
                  <a:ext uri="{FF2B5EF4-FFF2-40B4-BE49-F238E27FC236}">
                    <a16:creationId xmlns:a16="http://schemas.microsoft.com/office/drawing/2014/main" id="{C3580585-F057-40CC-A799-FE666B7695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6" t="9060" r="30065" b="19185"/>
              <a:stretch/>
            </p:blipFill>
            <p:spPr bwMode="auto">
              <a:xfrm>
                <a:off x="9980767" y="4444588"/>
                <a:ext cx="612450" cy="69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MFAM Development Kit User Guide">
                <a:extLst>
                  <a:ext uri="{FF2B5EF4-FFF2-40B4-BE49-F238E27FC236}">
                    <a16:creationId xmlns:a16="http://schemas.microsoft.com/office/drawing/2014/main" id="{95B01CE1-CA33-48E0-B343-CB21804BEB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6" t="9060" r="30065" b="19185"/>
              <a:stretch/>
            </p:blipFill>
            <p:spPr bwMode="auto">
              <a:xfrm>
                <a:off x="10003339" y="5347417"/>
                <a:ext cx="612450" cy="69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MFAM Development Kit User Guide">
                <a:extLst>
                  <a:ext uri="{FF2B5EF4-FFF2-40B4-BE49-F238E27FC236}">
                    <a16:creationId xmlns:a16="http://schemas.microsoft.com/office/drawing/2014/main" id="{E918FF0F-5C0B-4658-AB24-E0F70BB20B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6" t="9060" r="30065" b="19185"/>
              <a:stretch/>
            </p:blipFill>
            <p:spPr bwMode="auto">
              <a:xfrm>
                <a:off x="11083523" y="4408432"/>
                <a:ext cx="612450" cy="69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MFAM Development Kit User Guide">
                <a:extLst>
                  <a:ext uri="{FF2B5EF4-FFF2-40B4-BE49-F238E27FC236}">
                    <a16:creationId xmlns:a16="http://schemas.microsoft.com/office/drawing/2014/main" id="{BC2871E4-83CE-4A59-A950-A14F000DB3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6" t="9060" r="30065" b="19185"/>
              <a:stretch/>
            </p:blipFill>
            <p:spPr bwMode="auto">
              <a:xfrm>
                <a:off x="9008862" y="4444588"/>
                <a:ext cx="612450" cy="69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MFAM Development Kit User Guide">
                <a:extLst>
                  <a:ext uri="{FF2B5EF4-FFF2-40B4-BE49-F238E27FC236}">
                    <a16:creationId xmlns:a16="http://schemas.microsoft.com/office/drawing/2014/main" id="{1C9A56C9-88AF-4213-BF84-AC7DBB874A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6" t="9060" r="30065" b="19185"/>
              <a:stretch/>
            </p:blipFill>
            <p:spPr bwMode="auto">
              <a:xfrm>
                <a:off x="9141745" y="5319349"/>
                <a:ext cx="612450" cy="69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MFAM Development Kit User Guide">
                <a:extLst>
                  <a:ext uri="{FF2B5EF4-FFF2-40B4-BE49-F238E27FC236}">
                    <a16:creationId xmlns:a16="http://schemas.microsoft.com/office/drawing/2014/main" id="{8615EAD5-E423-434F-85A8-62513AA04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6" t="9060" r="30065" b="19185"/>
              <a:stretch/>
            </p:blipFill>
            <p:spPr bwMode="auto">
              <a:xfrm>
                <a:off x="10747054" y="3571391"/>
                <a:ext cx="612450" cy="69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B629C1-F3A7-418E-9E74-D08DA33CD6D8}"/>
                    </a:ext>
                  </a:extLst>
                </p:cNvPr>
                <p:cNvSpPr txBox="1"/>
                <p:nvPr/>
              </p:nvSpPr>
              <p:spPr>
                <a:xfrm>
                  <a:off x="11579003" y="5370637"/>
                  <a:ext cx="552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B629C1-F3A7-418E-9E74-D08DA33CD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9003" y="5370637"/>
                  <a:ext cx="552331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4918" r="-41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ECA9CA-6015-4B61-B5FB-300A7CCFC5EF}"/>
                    </a:ext>
                  </a:extLst>
                </p:cNvPr>
                <p:cNvSpPr txBox="1"/>
                <p:nvPr/>
              </p:nvSpPr>
              <p:spPr>
                <a:xfrm>
                  <a:off x="11343346" y="3460968"/>
                  <a:ext cx="552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ECA9CA-6015-4B61-B5FB-300A7CCFC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3346" y="3460968"/>
                  <a:ext cx="552331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4918" r="-42222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2A21F69-55E1-4889-8043-5E256C110304}"/>
                    </a:ext>
                  </a:extLst>
                </p:cNvPr>
                <p:cNvSpPr txBox="1"/>
                <p:nvPr/>
              </p:nvSpPr>
              <p:spPr>
                <a:xfrm>
                  <a:off x="9965231" y="3400857"/>
                  <a:ext cx="552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2A21F69-55E1-4889-8043-5E256C1103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231" y="3400857"/>
                  <a:ext cx="552331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4918" r="-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12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E30E-D791-4209-896D-E50BFA0A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Analytical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22A32-24E3-47CF-A4EF-C5CFB671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55" y="983264"/>
            <a:ext cx="10955045" cy="53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F43D-A496-44BA-98A1-E437635D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3000" dirty="0"/>
              <a:t>Simulated Experiments’ Setup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E213C3-2651-443F-86C6-C4888BFEDD6D}"/>
              </a:ext>
            </a:extLst>
          </p:cNvPr>
          <p:cNvGrpSpPr>
            <a:grpSpLocks noChangeAspect="1"/>
          </p:cNvGrpSpPr>
          <p:nvPr/>
        </p:nvGrpSpPr>
        <p:grpSpPr>
          <a:xfrm>
            <a:off x="2825819" y="1325563"/>
            <a:ext cx="6540361" cy="4804671"/>
            <a:chOff x="6531402" y="1325563"/>
            <a:chExt cx="5574802" cy="409535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57A6DF6-08FD-4066-8DE3-D3905CC08C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31402" y="1325563"/>
              <a:ext cx="5553206" cy="4095353"/>
              <a:chOff x="6531402" y="1325563"/>
              <a:chExt cx="5553206" cy="40953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A67747F-73B3-45AC-B94F-D09D31405F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31402" y="1325563"/>
                <a:ext cx="5553206" cy="4095353"/>
                <a:chOff x="6531402" y="1325563"/>
                <a:chExt cx="5553206" cy="4095353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FDA8EA5-89CC-4BDC-986C-4C4E43235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8199" y="2875607"/>
                  <a:ext cx="0" cy="150695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524C231-BFCA-4D6C-B3ED-DBD55509C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90902" y="2418538"/>
                  <a:ext cx="0" cy="1590097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73045904-7F94-4CBC-8A15-A1DBD581BB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38795" y="1683203"/>
                  <a:ext cx="0" cy="15356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C3566566-D1BB-4FE3-BE63-121FE8982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8795" y="3227439"/>
                  <a:ext cx="455203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3125CBD1-DE14-4F1E-BF58-3112016875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38794" y="2146592"/>
                  <a:ext cx="2608586" cy="108084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47028A05-4C16-4AD5-9066-E68058EE5C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90830" y="3052883"/>
                      <a:ext cx="270212" cy="331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47028A05-4C16-4AD5-9066-E68058EE5C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90830" y="3052883"/>
                      <a:ext cx="270212" cy="33196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3704" r="-15909" b="-92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ACE24B35-C3B8-459C-A17E-44CFB229B7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64937" y="1771340"/>
                      <a:ext cx="270212" cy="331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ACE24B35-C3B8-459C-A17E-44CFB229B7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64937" y="1771340"/>
                      <a:ext cx="270212" cy="3319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3704" r="-22727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0A6EA955-4FE5-4C83-ACE4-6BAE75FB81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17578" y="1419698"/>
                      <a:ext cx="270212" cy="331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0A6EA955-4FE5-4C83-ACE4-6BAE75FB81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7578" y="1419698"/>
                      <a:ext cx="270212" cy="33196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3704" r="-45455" b="-92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13DC9CF-87AC-4B78-81DA-BEDD5E35A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35149" y="3384852"/>
                  <a:ext cx="296299" cy="44431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2CDC397-8D2F-4A7D-9FAD-BDEB9A1F2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03516" y="3227439"/>
                  <a:ext cx="0" cy="1590097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C16652B-6311-47D0-AA62-E5AC29C928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94149" y="3570081"/>
                  <a:ext cx="135103" cy="1352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0023DA6D-B7B0-4F5D-9589-B9A7070829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31402" y="4817536"/>
                      <a:ext cx="4822395" cy="6033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1,1,1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Tilted dipole at &lt;0.125, 0.125,-1&gt; [m]</a:t>
                      </a:r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0023DA6D-B7B0-4F5D-9589-B9A7070829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31402" y="4817536"/>
                      <a:ext cx="4822395" cy="60338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45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8E8D6FC2-D12D-4FB9-9DFF-CC2829256D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38795" y="2437590"/>
                  <a:ext cx="5445813" cy="789849"/>
                </a:xfrm>
                <a:prstGeom prst="parallelogram">
                  <a:avLst>
                    <a:gd name="adj" fmla="val 24110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416832B-79CA-4297-A8D0-70C657995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8201" y="1325563"/>
                  <a:ext cx="0" cy="150695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BDB025B8-5608-4B13-961E-1F6FB00FB0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4608" y="2423819"/>
                  <a:ext cx="0" cy="1590097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FB948F12-AF52-4066-AC1A-073B79AA6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8794" y="3227439"/>
                  <a:ext cx="0" cy="1590097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E6BAFF0-2744-436B-B911-01FE7E3C700C}"/>
                  </a:ext>
                </a:extLst>
              </p:cNvPr>
              <p:cNvSpPr txBox="1"/>
              <p:nvPr/>
            </p:nvSpPr>
            <p:spPr>
              <a:xfrm>
                <a:off x="9620784" y="2027954"/>
                <a:ext cx="23595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Observation plane</a:t>
                </a:r>
              </a:p>
            </p:txBody>
          </p:sp>
        </p:grp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0C9BB793-FC15-4810-A2EA-415BEB95F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0391" y="3987633"/>
              <a:ext cx="5445813" cy="789849"/>
            </a:xfrm>
            <a:prstGeom prst="parallelogram">
              <a:avLst>
                <a:gd name="adj" fmla="val 2411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9F6B5-5AD0-451A-B868-2BCEE0F4F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49AF56B-24EE-456A-A7CB-478FA7E5A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5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7DF-2845-40E9-BD5C-3B4BD7EB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Localization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B8F35-6C95-4F24-AF62-2F6C9329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85" y="1103622"/>
            <a:ext cx="10827115" cy="5264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AA267-DF17-4972-87DB-DE856D23A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4" y="2516248"/>
            <a:ext cx="11865772" cy="18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762A-C37C-40E2-AB94-A6A9B3BE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BF78C-D158-4A53-A6F4-EF280C365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sz="2600" dirty="0"/>
              <a:t>Current lightweight and high-sensitivity magnetometers have been deployed on moving platforms and in swarm formations</a:t>
            </a:r>
          </a:p>
          <a:p>
            <a:r>
              <a:rPr lang="en-US" dirty="0"/>
              <a:t>Developed algorithm to provide real-time localization for targets of interest</a:t>
            </a:r>
          </a:p>
          <a:p>
            <a:pPr lvl="1"/>
            <a:r>
              <a:rPr lang="en-US" dirty="0"/>
              <a:t>Geological areas of interest, compact targets, infrastructure, etc.</a:t>
            </a:r>
          </a:p>
        </p:txBody>
      </p:sp>
      <p:pic>
        <p:nvPicPr>
          <p:cNvPr id="1028" name="Picture 4" descr="Half Rigid Suspension Design – – Hardware – Geometrics Forum : Geometrics">
            <a:extLst>
              <a:ext uri="{FF2B5EF4-FFF2-40B4-BE49-F238E27FC236}">
                <a16:creationId xmlns:a16="http://schemas.microsoft.com/office/drawing/2014/main" id="{D80C7CE9-AFBE-4397-A76E-9A733EE93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r="15935"/>
          <a:stretch/>
        </p:blipFill>
        <p:spPr bwMode="auto">
          <a:xfrm>
            <a:off x="0" y="4014584"/>
            <a:ext cx="2868377" cy="15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B18232-2B31-462F-88A2-3B8E45BFF2AD}"/>
              </a:ext>
            </a:extLst>
          </p:cNvPr>
          <p:cNvSpPr/>
          <p:nvPr/>
        </p:nvSpPr>
        <p:spPr>
          <a:xfrm>
            <a:off x="0" y="5599249"/>
            <a:ext cx="2868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https://www.geometrics.com/community/magarrow-hardware/half-rigid-suspension-design/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9F2C1-83A8-45EA-9B1D-241D9757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26" y="3509847"/>
            <a:ext cx="3260371" cy="2364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F49A7A-BFB4-463A-949B-9791A45F8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/>
          <a:stretch/>
        </p:blipFill>
        <p:spPr>
          <a:xfrm>
            <a:off x="4847142" y="3509847"/>
            <a:ext cx="3710384" cy="2210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4EF73E-EAD4-473F-8793-C2D2FA100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12" y="3509846"/>
            <a:ext cx="1667130" cy="2511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D4DE6D-3161-4483-BE22-3D6D4C3979B5}"/>
              </a:ext>
            </a:extLst>
          </p:cNvPr>
          <p:cNvSpPr/>
          <p:nvPr/>
        </p:nvSpPr>
        <p:spPr>
          <a:xfrm>
            <a:off x="4774406" y="5719868"/>
            <a:ext cx="734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“Integrated analysis of magnetic, paleomagnetic, and K-</a:t>
            </a:r>
            <a:r>
              <a:rPr lang="en-US" sz="1200" dirty="0" err="1"/>
              <a:t>Ar</a:t>
            </a:r>
            <a:r>
              <a:rPr lang="en-US" sz="1200" dirty="0"/>
              <a:t> data in a tectonic complex region: An example from the Sea of Galilee”, L. </a:t>
            </a:r>
            <a:r>
              <a:rPr lang="en-US" sz="1200" dirty="0" err="1"/>
              <a:t>Eppelbaum</a:t>
            </a:r>
            <a:r>
              <a:rPr lang="en-US" sz="1200" dirty="0"/>
              <a:t> et al.; </a:t>
            </a:r>
            <a:r>
              <a:rPr lang="en-US" sz="1200" dirty="0">
                <a:hlinkClick r:id="rId7"/>
              </a:rPr>
              <a:t>https://www.slideshare.net/slideshow/asce-utility-standards/51744874</a:t>
            </a:r>
            <a:r>
              <a:rPr lang="en-US" sz="1200" dirty="0"/>
              <a:t>; https://www.osce.org/project-coordinator-in-ukraine/406043</a:t>
            </a:r>
          </a:p>
        </p:txBody>
      </p:sp>
    </p:spTree>
    <p:extLst>
      <p:ext uri="{BB962C8B-B14F-4D97-AF65-F5344CB8AC3E}">
        <p14:creationId xmlns:p14="http://schemas.microsoft.com/office/powerpoint/2010/main" val="13252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DF7D-AD0E-4ABE-BFD5-22D6353A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E09B7-2997-4EA8-BB04-A2EDCEAF70A2}"/>
              </a:ext>
            </a:extLst>
          </p:cNvPr>
          <p:cNvSpPr txBox="1"/>
          <p:nvPr/>
        </p:nvSpPr>
        <p:spPr>
          <a:xfrm>
            <a:off x="1481091" y="1858338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work was funded by the National Science Foundation (NSF) grant DGE-2125733. Any opinions, findings, and conclusions or recommendations expressed in this material are those of the author(s) and do not necessarily reflect the views of the funding organizations</a:t>
            </a:r>
          </a:p>
        </p:txBody>
      </p:sp>
      <p:pic>
        <p:nvPicPr>
          <p:cNvPr id="1026" name="Picture 2" descr="NSF Logo">
            <a:extLst>
              <a:ext uri="{FF2B5EF4-FFF2-40B4-BE49-F238E27FC236}">
                <a16:creationId xmlns:a16="http://schemas.microsoft.com/office/drawing/2014/main" id="{E1E727BD-AB2F-4403-8316-80B92177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" y="189610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2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9F0D-0A08-4B9F-AF03-50B37B6B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962AF-77B2-459D-8A55-85579F4BA814}"/>
              </a:ext>
            </a:extLst>
          </p:cNvPr>
          <p:cNvSpPr txBox="1"/>
          <p:nvPr/>
        </p:nvSpPr>
        <p:spPr>
          <a:xfrm>
            <a:off x="1289790" y="1325563"/>
            <a:ext cx="10064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Any Questions?</a:t>
            </a:r>
          </a:p>
          <a:p>
            <a:endParaRPr lang="en-US" sz="3000" dirty="0"/>
          </a:p>
          <a:p>
            <a:r>
              <a:rPr lang="en-US" sz="2000" dirty="0"/>
              <a:t>Email: MaxOrmanKollmar.TH@dartmouth.edu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A78C9B-27E0-486D-89A2-1DF2862393DB}"/>
              </a:ext>
            </a:extLst>
          </p:cNvPr>
          <p:cNvGrpSpPr/>
          <p:nvPr/>
        </p:nvGrpSpPr>
        <p:grpSpPr>
          <a:xfrm>
            <a:off x="1569028" y="3266450"/>
            <a:ext cx="4728713" cy="2354031"/>
            <a:chOff x="2753591" y="3297623"/>
            <a:chExt cx="4728713" cy="2354031"/>
          </a:xfrm>
        </p:grpSpPr>
        <p:pic>
          <p:nvPicPr>
            <p:cNvPr id="2050" name="Picture 2" descr="Dartmouth College - Wikipedia">
              <a:extLst>
                <a:ext uri="{FF2B5EF4-FFF2-40B4-BE49-F238E27FC236}">
                  <a16:creationId xmlns:a16="http://schemas.microsoft.com/office/drawing/2014/main" id="{813E89EB-B5C3-4B2C-9B06-C72164C48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591" y="3297623"/>
              <a:ext cx="1991591" cy="213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Thayer School of Engineering at Dartmouth | Bootcamps Reviews | Course  Report">
              <a:extLst>
                <a:ext uri="{FF2B5EF4-FFF2-40B4-BE49-F238E27FC236}">
                  <a16:creationId xmlns:a16="http://schemas.microsoft.com/office/drawing/2014/main" id="{40273850-B328-4388-8EDD-893B159E9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349" y="3297623"/>
              <a:ext cx="2522955" cy="235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ERDC Knowledge Core: Cold Regions Research Engineering Laboratory (CRREL) -  (2/1/1961 - present)">
            <a:extLst>
              <a:ext uri="{FF2B5EF4-FFF2-40B4-BE49-F238E27FC236}">
                <a16:creationId xmlns:a16="http://schemas.microsoft.com/office/drawing/2014/main" id="{BA63E1C5-3F50-4740-BC52-BA83F817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50" y="3611521"/>
            <a:ext cx="5038197" cy="11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5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A34B-EC26-4B71-B7E9-1C94B8C4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5380-04B6-49E2-9D5A-D8E67838DC28}"/>
              </a:ext>
            </a:extLst>
          </p:cNvPr>
          <p:cNvSpPr txBox="1"/>
          <p:nvPr/>
        </p:nvSpPr>
        <p:spPr>
          <a:xfrm>
            <a:off x="838200" y="1325563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Proposed Formulation and Experimental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General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Special Case: No External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Simulations and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8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EC50-0722-47DB-994F-BAE88DAB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2E909-7716-4DC1-AC90-0D5CDF3208FF}"/>
              </a:ext>
            </a:extLst>
          </p:cNvPr>
          <p:cNvSpPr txBox="1"/>
          <p:nvPr/>
        </p:nvSpPr>
        <p:spPr>
          <a:xfrm>
            <a:off x="544285" y="1325563"/>
            <a:ext cx="111034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Recent advancements in magnetic sensing technologies: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Atomic vapor magnetometers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Lightweight hardware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Compact packaged sensors</a:t>
            </a:r>
          </a:p>
          <a:p>
            <a:pPr lvl="1"/>
            <a:r>
              <a:rPr lang="en-US" sz="2600" dirty="0"/>
              <a:t>These (and other) advancements have enabled various multi-magnetometer deployments on moving systems with high-density and high-quality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2F24D-CD34-4F42-A722-8733B816B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04" y="3809129"/>
            <a:ext cx="4761895" cy="2558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D6257-CA3B-4FB3-B469-97610D8E0FDD}"/>
              </a:ext>
            </a:extLst>
          </p:cNvPr>
          <p:cNvSpPr txBox="1"/>
          <p:nvPr/>
        </p:nvSpPr>
        <p:spPr>
          <a:xfrm>
            <a:off x="2411854" y="5786815"/>
            <a:ext cx="565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Geometrics MFAM Module</a:t>
            </a:r>
          </a:p>
          <a:p>
            <a:r>
              <a:rPr lang="en-US" dirty="0"/>
              <a:t>https://www.geometrics.com/product/mfam-developer-kit/</a:t>
            </a:r>
          </a:p>
        </p:txBody>
      </p:sp>
    </p:spTree>
    <p:extLst>
      <p:ext uri="{BB962C8B-B14F-4D97-AF65-F5344CB8AC3E}">
        <p14:creationId xmlns:p14="http://schemas.microsoft.com/office/powerpoint/2010/main" val="13901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BE5A-BF6C-43F7-A72B-44181573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Desired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B191C-88FB-472C-92DD-B704D514A977}"/>
              </a:ext>
            </a:extLst>
          </p:cNvPr>
          <p:cNvSpPr txBox="1"/>
          <p:nvPr/>
        </p:nvSpPr>
        <p:spPr>
          <a:xfrm>
            <a:off x="838200" y="1318906"/>
            <a:ext cx="10515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goal is to use a total field magnetic sensor to define a closed-form solution directly relating the location of some magnetic dipole source to measured values and a moving observation point.</a:t>
            </a:r>
          </a:p>
          <a:p>
            <a:endParaRPr lang="en-US" sz="2200" dirty="0"/>
          </a:p>
          <a:p>
            <a:r>
              <a:rPr lang="en-US" sz="2200" dirty="0"/>
              <a:t>To extract all of the relevant information, a cubic array of sensors is needed.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E68477-FA0A-4798-B143-DA0E446FC704}"/>
              </a:ext>
            </a:extLst>
          </p:cNvPr>
          <p:cNvSpPr txBox="1"/>
          <p:nvPr/>
        </p:nvSpPr>
        <p:spPr>
          <a:xfrm>
            <a:off x="3166437" y="5549538"/>
            <a:ext cx="148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Source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91286-44E3-41F7-99D4-28DB0306788C}"/>
                  </a:ext>
                </a:extLst>
              </p:cNvPr>
              <p:cNvSpPr txBox="1"/>
              <p:nvPr/>
            </p:nvSpPr>
            <p:spPr>
              <a:xfrm>
                <a:off x="-38426" y="5119920"/>
                <a:ext cx="8274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91286-44E3-41F7-99D4-28DB03067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426" y="5119920"/>
                <a:ext cx="827423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4FB7350-AAC8-4C95-BED3-D5F4B6F8C2BC}"/>
              </a:ext>
            </a:extLst>
          </p:cNvPr>
          <p:cNvGrpSpPr/>
          <p:nvPr/>
        </p:nvGrpSpPr>
        <p:grpSpPr>
          <a:xfrm>
            <a:off x="600020" y="3374792"/>
            <a:ext cx="6224017" cy="2738268"/>
            <a:chOff x="600020" y="3374792"/>
            <a:chExt cx="6224017" cy="27382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B582E5-5D52-40CF-B461-34A099F00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2722" y="3691563"/>
              <a:ext cx="637467" cy="637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96E1C7-6F4E-4CEF-912A-E3E7724B65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0141" y="5475593"/>
              <a:ext cx="637467" cy="637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D6E4306-C43B-4CE9-B16F-BB751AD73EE5}"/>
                </a:ext>
              </a:extLst>
            </p:cNvPr>
            <p:cNvCxnSpPr/>
            <p:nvPr/>
          </p:nvCxnSpPr>
          <p:spPr>
            <a:xfrm flipV="1">
              <a:off x="1154757" y="3621024"/>
              <a:ext cx="0" cy="10502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079D88-3E94-46B5-B890-A97ABB0517D8}"/>
                </a:ext>
              </a:extLst>
            </p:cNvPr>
            <p:cNvCxnSpPr>
              <a:cxnSpLocks/>
            </p:cNvCxnSpPr>
            <p:nvPr/>
          </p:nvCxnSpPr>
          <p:spPr>
            <a:xfrm>
              <a:off x="1154757" y="4671278"/>
              <a:ext cx="99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6BC181-5450-40D1-BD3E-39BFE7449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020" y="4671278"/>
              <a:ext cx="554736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7230A3-A994-4E15-A824-D43E3D655EE8}"/>
                </a:ext>
              </a:extLst>
            </p:cNvPr>
            <p:cNvCxnSpPr>
              <a:cxnSpLocks/>
            </p:cNvCxnSpPr>
            <p:nvPr/>
          </p:nvCxnSpPr>
          <p:spPr>
            <a:xfrm>
              <a:off x="1154756" y="4671278"/>
              <a:ext cx="1604118" cy="1123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CE8B3B-AC3C-4395-958B-9473893C0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755" y="3986784"/>
              <a:ext cx="3589675" cy="6844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10989D3-FAA7-45C0-96F4-E03DA0F5A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8874" y="4065161"/>
              <a:ext cx="1985556" cy="172916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D27404-D507-4FD6-9EE3-4795B4EE7598}"/>
                </a:ext>
              </a:extLst>
            </p:cNvPr>
            <p:cNvSpPr txBox="1"/>
            <p:nvPr/>
          </p:nvSpPr>
          <p:spPr>
            <a:xfrm>
              <a:off x="5334873" y="3760796"/>
              <a:ext cx="1489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Observation Point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0A53AE-63AF-44F0-9D8D-04E2A10EDF40}"/>
                    </a:ext>
                  </a:extLst>
                </p:cNvPr>
                <p:cNvSpPr txBox="1"/>
                <p:nvPr/>
              </p:nvSpPr>
              <p:spPr>
                <a:xfrm>
                  <a:off x="2205010" y="3900404"/>
                  <a:ext cx="14891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0A53AE-63AF-44F0-9D8D-04E2A10ED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010" y="3900404"/>
                  <a:ext cx="148916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500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BE96800-65F6-4768-9546-917316DECEC5}"/>
                    </a:ext>
                  </a:extLst>
                </p:cNvPr>
                <p:cNvSpPr txBox="1"/>
                <p:nvPr/>
              </p:nvSpPr>
              <p:spPr>
                <a:xfrm>
                  <a:off x="1052867" y="5167310"/>
                  <a:ext cx="14891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𝑠𝑟𝑐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BE96800-65F6-4768-9546-917316DEC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67" y="5167310"/>
                  <a:ext cx="148916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85F04F-4E4D-4213-8FE0-362213900EA3}"/>
                    </a:ext>
                  </a:extLst>
                </p:cNvPr>
                <p:cNvSpPr txBox="1"/>
                <p:nvPr/>
              </p:nvSpPr>
              <p:spPr>
                <a:xfrm>
                  <a:off x="3529588" y="4882457"/>
                  <a:ext cx="2108342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𝑠𝑟𝑐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85F04F-4E4D-4213-8FE0-362213900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588" y="4882457"/>
                  <a:ext cx="2108342" cy="402931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A833B8-1A09-4DEA-8E2D-32B6B243542F}"/>
                    </a:ext>
                  </a:extLst>
                </p:cNvPr>
                <p:cNvSpPr txBox="1"/>
                <p:nvPr/>
              </p:nvSpPr>
              <p:spPr>
                <a:xfrm>
                  <a:off x="1919316" y="4564957"/>
                  <a:ext cx="82742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A833B8-1A09-4DEA-8E2D-32B6B2435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316" y="4564957"/>
                  <a:ext cx="827423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7896734-31E2-4BE9-8718-C94485DAC958}"/>
                    </a:ext>
                  </a:extLst>
                </p:cNvPr>
                <p:cNvSpPr txBox="1"/>
                <p:nvPr/>
              </p:nvSpPr>
              <p:spPr>
                <a:xfrm>
                  <a:off x="858068" y="3374792"/>
                  <a:ext cx="82742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7896734-31E2-4BE9-8718-C94485DAC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068" y="3374792"/>
                  <a:ext cx="827423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2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625-B9F8-4CC7-A9C5-E6F303BA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3F6A25-8907-44D0-9844-F892D963692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en-US" sz="2600" dirty="0"/>
                  <a:t>There are a few considerations that need to be kept in mind:</a:t>
                </a:r>
              </a:p>
              <a:p>
                <a:pPr lvl="1"/>
                <a:r>
                  <a:rPr lang="en-US" sz="2200" dirty="0"/>
                  <a:t>The magnetic response due to a dipole:</a:t>
                </a:r>
              </a:p>
              <a:p>
                <a:pPr marL="5334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𝐷𝑖𝑝𝑜𝑙𝑒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sz="2200" dirty="0"/>
                  <a:t>The total vector field that would be recorded by a magnetometer:</a:t>
                </a:r>
              </a:p>
              <a:p>
                <a:pPr marL="5334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𝑠𝑒𝑛𝑠𝑜𝑟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𝐷𝑖𝑝𝑜𝑙𝑒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𝐸𝑎𝑟𝑡h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200" dirty="0"/>
                  <a:t>A total field magnetometer records the </a:t>
                </a:r>
                <a:r>
                  <a:rPr lang="en-US" sz="2200" i="1" dirty="0"/>
                  <a:t>total field:</a:t>
                </a: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3F6A25-8907-44D0-9844-F892D9636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  <a:blipFill>
                <a:blip r:embed="rId4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4E241-43EE-4FC4-91D6-86794D6B2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49AF56B-24EE-456A-A7CB-478FA7E5A53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A71B8-FEE8-412A-A130-A81AE16CC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23" y="1181099"/>
            <a:ext cx="10291354" cy="51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625-B9F8-4CC7-A9C5-E6F303BA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Formulation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3F6A25-8907-44D0-9844-F892D963692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en-US" sz="2600" dirty="0"/>
                  <a:t>The superposition principle applies for vector field readings, not for total field readings</a:t>
                </a:r>
              </a:p>
              <a:p>
                <a:pPr lvl="1"/>
                <a:r>
                  <a:rPr lang="en-US" sz="2200" dirty="0"/>
                  <a:t>The </a:t>
                </a:r>
                <a:r>
                  <a:rPr lang="en-US" sz="2200" i="1" dirty="0"/>
                  <a:t>total field</a:t>
                </a:r>
                <a:r>
                  <a:rPr lang="en-US" sz="2200" dirty="0"/>
                  <a:t> magnetometer readings:</a:t>
                </a:r>
              </a:p>
              <a:p>
                <a:pPr marL="533400" lvl="1" indent="0" algn="ctr">
                  <a:buNone/>
                </a:pPr>
                <a:r>
                  <a:rPr lang="en-US" sz="22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𝑠𝑒𝑛𝑠𝑜𝑟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𝐷𝑖𝑝𝑜𝑙𝑒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𝐸𝑎𝑟𝑡h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𝑠𝑒𝑛𝑠𝑜𝑟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𝐷𝑖𝑝𝑜𝑙𝑒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𝐸𝑎𝑟𝑡h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𝐷𝑖𝑝𝑜𝑙𝑒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𝐸𝑎𝑟𝑡h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sz="2200" dirty="0"/>
                  <a:t>Given the above information, the </a:t>
                </a:r>
                <a:r>
                  <a:rPr lang="en-US" sz="2200" b="1" dirty="0"/>
                  <a:t>target’s</a:t>
                </a:r>
                <a:r>
                  <a:rPr lang="en-US" sz="2200" dirty="0"/>
                  <a:t> magnetic response would be:</a:t>
                </a: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𝑠𝑒𝑛𝑠𝑜𝑟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𝐸𝑎𝑟𝑡h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𝐷𝑖𝑝𝑜𝑙𝑒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+2∗(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𝐷𝑖𝑝𝑜𝑙𝑒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𝐸𝑎𝑟𝑡h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3F6A25-8907-44D0-9844-F892D9636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4E241-43EE-4FC4-91D6-86794D6B2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49AF56B-24EE-456A-A7CB-478FA7E5A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623C-7B61-4010-BE76-FDF69135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General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4BFAA9-848B-48C1-9BD9-1F7E02266E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en-US" sz="2600" dirty="0"/>
                  <a:t>Through manipulations of the previous equations and various identities, an expression relating the target’s total field and the separation vector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600" dirty="0"/>
                  <a:t>is derived:</a:t>
                </a:r>
              </a:p>
              <a:p>
                <a:pPr marL="50800" indent="0" algn="ctr">
                  <a:buNone/>
                </a:pPr>
                <a:r>
                  <a:rPr lang="en-US" sz="2200" dirty="0"/>
                  <a:t>	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−3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𝑇𝑎𝑟𝑔𝑒𝑡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𝑇𝑎𝑟𝑔𝑒𝑡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∙[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d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𝑇𝑎𝑟𝑔𝑒𝑡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/>
              </a:p>
              <a:p>
                <a:pPr marL="50800" indent="0">
                  <a:buNone/>
                </a:pPr>
                <a:endParaRPr lang="en-US" sz="22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4BFAA9-848B-48C1-9BD9-1F7E02266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F2E9BE3-81DE-4E2E-A93C-12EF0FDC886F}"/>
              </a:ext>
            </a:extLst>
          </p:cNvPr>
          <p:cNvSpPr/>
          <p:nvPr/>
        </p:nvSpPr>
        <p:spPr>
          <a:xfrm>
            <a:off x="6044045" y="2661517"/>
            <a:ext cx="1136073" cy="6961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FF3C-CAB1-4166-9672-3350F2EB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Proposed Implementation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EB1B49-E608-4E83-AD16-03645D35DB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The relationship found is complicated: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𝑇𝑎𝑟𝑔𝑒𝑡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𝑇𝑎𝑟𝑔𝑒𝑡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𝑇𝑎𝑟𝑔𝑒𝑡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are all present, requiring both first and second derivatives</a:t>
                </a:r>
              </a:p>
              <a:p>
                <a:pPr lvl="1"/>
                <a:r>
                  <a:rPr lang="en-US" sz="2200" dirty="0"/>
                  <a:t>There is no clear way to linearly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sz="2200" dirty="0"/>
                  <a:t>, making solving this a non-linear optimization problem</a:t>
                </a:r>
              </a:p>
              <a:p>
                <a:r>
                  <a:rPr lang="en-US" sz="2400" dirty="0"/>
                  <a:t>Performing numerical approximations requires cubic array of sensors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EB1B49-E608-4E83-AD16-03645D35D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25563"/>
                <a:ext cx="10515600" cy="4351338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37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FF3C-CAB1-4166-9672-3350F2EB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Numerical Implementation for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EB1B49-E608-4E83-AD16-03645D35DB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7725" y="1325563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For the first derivative (ex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sz="2200" dirty="0"/>
                  <a:t>To complete the other two dimensions, need four more locations</a:t>
                </a:r>
              </a:p>
              <a:p>
                <a:r>
                  <a:rPr lang="en-US" sz="2400" dirty="0"/>
                  <a:t>For the second derivative (ex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sz="2000" dirty="0"/>
                  <a:t>For the other two dimensions, the same locations as the first derivatives can be used</a:t>
                </a:r>
              </a:p>
              <a:p>
                <a:r>
                  <a:rPr lang="en-US" sz="2400" dirty="0"/>
                  <a:t>BUT! The second derivative contains cross terms (ex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/>
                  <a:t>):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EB1B49-E608-4E83-AD16-03645D35D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7725" y="1325563"/>
                <a:ext cx="10515600" cy="4351338"/>
              </a:xfrm>
              <a:blipFill>
                <a:blip r:embed="rId2"/>
                <a:stretch>
                  <a:fillRect l="-580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DB885D6-673E-485A-B71E-3343680A5BBD}"/>
              </a:ext>
            </a:extLst>
          </p:cNvPr>
          <p:cNvGrpSpPr/>
          <p:nvPr/>
        </p:nvGrpSpPr>
        <p:grpSpPr>
          <a:xfrm>
            <a:off x="7737320" y="1323471"/>
            <a:ext cx="2703561" cy="925883"/>
            <a:chOff x="7737320" y="1323471"/>
            <a:chExt cx="2703561" cy="9258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DC03B9-B8CE-424F-BBB3-672B614B0BA2}"/>
                </a:ext>
              </a:extLst>
            </p:cNvPr>
            <p:cNvGrpSpPr/>
            <p:nvPr/>
          </p:nvGrpSpPr>
          <p:grpSpPr>
            <a:xfrm>
              <a:off x="7737320" y="1508774"/>
              <a:ext cx="2703561" cy="740580"/>
              <a:chOff x="1393670" y="2775599"/>
              <a:chExt cx="2703561" cy="74058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9CCB771-D330-4622-879E-64B781EF6E4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25436" y="1949523"/>
                <a:ext cx="0" cy="20227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534EE47-48A0-4883-AEE1-FF19DC666C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1513" y="2775599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B24C3D2-FD47-4919-BF3E-FEF9A0513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28749" y="2775599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6DCBDAC-7772-4884-8633-1C719AE170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40131" y="2775599"/>
                <a:ext cx="370609" cy="3706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2A8ACA8-CA89-4A15-B94E-22D156423F5C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130" y="3146847"/>
                    <a:ext cx="4446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2A8ACA8-CA89-4A15-B94E-22D156423F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3130" y="3146847"/>
                    <a:ext cx="44460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D069DBC-3A13-448E-ADAC-8F6B00730F57}"/>
                      </a:ext>
                    </a:extLst>
                  </p:cNvPr>
                  <p:cNvSpPr txBox="1"/>
                  <p:nvPr/>
                </p:nvSpPr>
                <p:spPr>
                  <a:xfrm>
                    <a:off x="3433010" y="3146847"/>
                    <a:ext cx="6642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D069DBC-3A13-448E-ADAC-8F6B00730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3010" y="3146847"/>
                    <a:ext cx="66422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8B9C335-21F3-4F44-B86B-8E6D5749726B}"/>
                      </a:ext>
                    </a:extLst>
                  </p:cNvPr>
                  <p:cNvSpPr txBox="1"/>
                  <p:nvPr/>
                </p:nvSpPr>
                <p:spPr>
                  <a:xfrm>
                    <a:off x="1393670" y="3131900"/>
                    <a:ext cx="6642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8B9C335-21F3-4F44-B86B-8E6D57497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3670" y="3131900"/>
                    <a:ext cx="66422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FB6481-90D5-4862-B865-28D9510DB23E}"/>
                    </a:ext>
                  </a:extLst>
                </p:cNvPr>
                <p:cNvSpPr txBox="1"/>
                <p:nvPr/>
              </p:nvSpPr>
              <p:spPr>
                <a:xfrm>
                  <a:off x="8204862" y="1323471"/>
                  <a:ext cx="517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FB6481-90D5-4862-B865-28D9510DB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862" y="1323471"/>
                  <a:ext cx="5170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6D50E73-F753-4591-96FC-09808CD59DE8}"/>
                    </a:ext>
                  </a:extLst>
                </p:cNvPr>
                <p:cNvSpPr txBox="1"/>
                <p:nvPr/>
              </p:nvSpPr>
              <p:spPr>
                <a:xfrm>
                  <a:off x="9216244" y="1323471"/>
                  <a:ext cx="517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6D50E73-F753-4591-96FC-09808CD59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244" y="1323471"/>
                  <a:ext cx="5170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6D6BD2-0AAF-492C-93EE-7878CF06E77E}"/>
              </a:ext>
            </a:extLst>
          </p:cNvPr>
          <p:cNvGrpSpPr/>
          <p:nvPr/>
        </p:nvGrpSpPr>
        <p:grpSpPr>
          <a:xfrm>
            <a:off x="10654145" y="971447"/>
            <a:ext cx="1143612" cy="997527"/>
            <a:chOff x="10654145" y="971447"/>
            <a:chExt cx="1143612" cy="9975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572117-1007-4FAA-A7A5-DC8A9B2A5779}"/>
                </a:ext>
              </a:extLst>
            </p:cNvPr>
            <p:cNvCxnSpPr/>
            <p:nvPr/>
          </p:nvCxnSpPr>
          <p:spPr>
            <a:xfrm>
              <a:off x="10800230" y="1962351"/>
              <a:ext cx="9975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9D25E91-0554-417D-B57A-8CE3D7350332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0654145" y="1609671"/>
              <a:ext cx="9975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A5F0B93-026D-4A0B-8D97-39BEBD709D7D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10301465" y="1470211"/>
              <a:ext cx="9975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CD69B2-191F-4975-ACD0-251FECFB2BAD}"/>
                  </a:ext>
                </a:extLst>
              </p:cNvPr>
              <p:cNvSpPr txBox="1"/>
              <p:nvPr/>
            </p:nvSpPr>
            <p:spPr>
              <a:xfrm>
                <a:off x="11524357" y="1609671"/>
                <a:ext cx="552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CD69B2-191F-4975-ACD0-251FECFB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357" y="1609671"/>
                <a:ext cx="552331" cy="369332"/>
              </a:xfrm>
              <a:prstGeom prst="rect">
                <a:avLst/>
              </a:prstGeom>
              <a:blipFill>
                <a:blip r:embed="rId8"/>
                <a:stretch>
                  <a:fillRect t="-4918" r="-4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649502-38D9-4B65-BE22-83B53F9C1520}"/>
                  </a:ext>
                </a:extLst>
              </p:cNvPr>
              <p:cNvSpPr txBox="1"/>
              <p:nvPr/>
            </p:nvSpPr>
            <p:spPr>
              <a:xfrm>
                <a:off x="11295786" y="971447"/>
                <a:ext cx="552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649502-38D9-4B65-BE22-83B53F9C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786" y="971447"/>
                <a:ext cx="552331" cy="369332"/>
              </a:xfrm>
              <a:prstGeom prst="rect">
                <a:avLst/>
              </a:prstGeom>
              <a:blipFill>
                <a:blip r:embed="rId9"/>
                <a:stretch>
                  <a:fillRect t="-4918" r="-4065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955C22-84BB-4329-A1CD-1D664F9D4867}"/>
                  </a:ext>
                </a:extLst>
              </p:cNvPr>
              <p:cNvSpPr txBox="1"/>
              <p:nvPr/>
            </p:nvSpPr>
            <p:spPr>
              <a:xfrm>
                <a:off x="10742472" y="761588"/>
                <a:ext cx="552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955C22-84BB-4329-A1CD-1D664F9D4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472" y="761588"/>
                <a:ext cx="552331" cy="369332"/>
              </a:xfrm>
              <a:prstGeom prst="rect">
                <a:avLst/>
              </a:prstGeom>
              <a:blipFill>
                <a:blip r:embed="rId10"/>
                <a:stretch>
                  <a:fillRect t="-4918" r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8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Thayer Presentation Template - Standard Size (1)</Template>
  <TotalTime>4616</TotalTime>
  <Words>923</Words>
  <Application>Microsoft Office PowerPoint</Application>
  <PresentationFormat>Widescreen</PresentationFormat>
  <Paragraphs>136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A Closed-Form Solution For Magnetic Dipole Source Localization Using Total Field Magnetometers</vt:lpstr>
      <vt:lpstr>Outline</vt:lpstr>
      <vt:lpstr>Motivation</vt:lpstr>
      <vt:lpstr>Desired Approach</vt:lpstr>
      <vt:lpstr>Formulation</vt:lpstr>
      <vt:lpstr>Formulation (cont.)</vt:lpstr>
      <vt:lpstr>General Expression</vt:lpstr>
      <vt:lpstr>Proposed Implementation</vt:lpstr>
      <vt:lpstr>Numerical Implementation for Gradient</vt:lpstr>
      <vt:lpstr>Numerical Gradient (cont.)</vt:lpstr>
      <vt:lpstr>Special Case- No External Magnetic Field</vt:lpstr>
      <vt:lpstr>Analytical Verification</vt:lpstr>
      <vt:lpstr>Simulated Experiments’ Setup</vt:lpstr>
      <vt:lpstr>Localization Results</vt:lpstr>
      <vt:lpstr>Conclusions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ENGG 198 RESEARCH in progress</dc:title>
  <dc:creator>Maximilian A. Orman-Kollmar</dc:creator>
  <cp:lastModifiedBy>Maximilian A. Orman-Kollmar</cp:lastModifiedBy>
  <cp:revision>547</cp:revision>
  <dcterms:created xsi:type="dcterms:W3CDTF">2022-03-07T17:24:22Z</dcterms:created>
  <dcterms:modified xsi:type="dcterms:W3CDTF">2025-04-16T14:40:22Z</dcterms:modified>
</cp:coreProperties>
</file>