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4"/>
  </p:notesMasterIdLst>
  <p:sldIdLst>
    <p:sldId id="256" r:id="rId3"/>
    <p:sldId id="277" r:id="rId4"/>
    <p:sldId id="278" r:id="rId5"/>
    <p:sldId id="284" r:id="rId6"/>
    <p:sldId id="263" r:id="rId7"/>
    <p:sldId id="264" r:id="rId8"/>
    <p:sldId id="265" r:id="rId9"/>
    <p:sldId id="293" r:id="rId10"/>
    <p:sldId id="267" r:id="rId11"/>
    <p:sldId id="273" r:id="rId12"/>
    <p:sldId id="294" r:id="rId13"/>
    <p:sldId id="297" r:id="rId14"/>
    <p:sldId id="300" r:id="rId15"/>
    <p:sldId id="290" r:id="rId16"/>
    <p:sldId id="291" r:id="rId17"/>
    <p:sldId id="276" r:id="rId18"/>
    <p:sldId id="301" r:id="rId19"/>
    <p:sldId id="285" r:id="rId20"/>
    <p:sldId id="286" r:id="rId21"/>
    <p:sldId id="287" r:id="rId22"/>
    <p:sldId id="2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1C7DE82-195E-47BC-B242-E47A92B8C79F}">
          <p14:sldIdLst>
            <p14:sldId id="256"/>
            <p14:sldId id="277"/>
            <p14:sldId id="278"/>
            <p14:sldId id="284"/>
            <p14:sldId id="263"/>
            <p14:sldId id="264"/>
            <p14:sldId id="265"/>
            <p14:sldId id="293"/>
            <p14:sldId id="267"/>
            <p14:sldId id="273"/>
            <p14:sldId id="294"/>
            <p14:sldId id="297"/>
            <p14:sldId id="300"/>
            <p14:sldId id="290"/>
            <p14:sldId id="291"/>
            <p14:sldId id="276"/>
          </p14:sldIdLst>
        </p14:section>
        <p14:section name="Backup - Unused" id="{17CEBF32-956A-4898-95A9-F66CD2493166}">
          <p14:sldIdLst>
            <p14:sldId id="301"/>
            <p14:sldId id="285"/>
            <p14:sldId id="286"/>
            <p14:sldId id="287"/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09C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4" autoAdjust="0"/>
    <p:restoredTop sz="88007" autoAdjust="0"/>
  </p:normalViewPr>
  <p:slideViewPr>
    <p:cSldViewPr snapToGrid="0" showGuides="1">
      <p:cViewPr varScale="1">
        <p:scale>
          <a:sx n="103" d="100"/>
          <a:sy n="103" d="100"/>
        </p:scale>
        <p:origin x="78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2ACFE-5063-4772-9352-2BAD86B92359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D4E32-CDB4-4E91-A7A8-EDFB1F06C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82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D4E32-CDB4-4E91-A7A8-EDFB1F06C6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13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Amplitude information in each depth region is used to understand the environment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Goal to understand environment in relation to sensor performance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D4E32-CDB4-4E91-A7A8-EDFB1F06C6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64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D4E32-CDB4-4E91-A7A8-EDFB1F06C6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60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Can estimate eel grass coverage from acoustic response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Can also use this type of data to assess the environment and whether it is suitable for sensor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D4E32-CDB4-4E91-A7A8-EDFB1F06C6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97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Silt/mud allows for a lot of acoustic penetration.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Shell has layer blocks some acoustic energy, so penetration is not as deep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If we have access to sediment core data we can model the environment and simulate the expected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D4E32-CDB4-4E91-A7A8-EDFB1F06C6F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2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Points</a:t>
            </a:r>
            <a:r>
              <a:rPr lang="en-US" baseline="0" dirty="0"/>
              <a:t> of emphasis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UUVs or towed systems are difficult to deploy in &lt;5m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This pushes the design to include sensors mounted to surface </a:t>
            </a:r>
            <a:r>
              <a:rPr lang="en-US" baseline="0" dirty="0" smtClean="0"/>
              <a:t>craft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Also: very shallow water is energetic area (objects move) and higher chance of human interaction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D4E32-CDB4-4E91-A7A8-EDFB1F06C6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61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We approached</a:t>
            </a:r>
            <a:r>
              <a:rPr lang="en-US" baseline="0" dirty="0"/>
              <a:t> this problem looking to leverage an existing test platform and sensor.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Custom hardware development has produced new projectors </a:t>
            </a:r>
            <a:r>
              <a:rPr lang="en-US" baseline="0" dirty="0" smtClean="0"/>
              <a:t>and new receivers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Hardware new since last time the SVSS was presented at this conference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SVSS is not just a sensor, but a system. It was developed by PSU for this program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It is a down-look sonar because the purpose is to look for buried objects (inherently limits area coverage rate)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Previous test datasets released to community and this one will be as well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D4E32-CDB4-4E91-A7A8-EDFB1F06C6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3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Upper image is from the local reservoir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Shows three surface</a:t>
            </a:r>
            <a:r>
              <a:rPr lang="en-US" baseline="0" dirty="0"/>
              <a:t> objects on the left an three buried objects on the right. Shotput is not visible, but the late scattering returns are</a:t>
            </a:r>
            <a:r>
              <a:rPr lang="en-US" baseline="0" dirty="0" smtClean="0"/>
              <a:t>.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Man made objects often ring</a:t>
            </a:r>
            <a:endParaRPr lang="en-US" baseline="0" dirty="0"/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Lower </a:t>
            </a:r>
            <a:r>
              <a:rPr lang="en-US" baseline="0" dirty="0"/>
              <a:t>image is from Aberdeen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Shows a proud cinderblock and demonstrates the sensor’s image resolution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The small blue dot is the expected location of the target based on ground truth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D4E32-CDB4-4E91-A7A8-EDFB1F06C6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75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Eel grass is protected,</a:t>
            </a:r>
            <a:r>
              <a:rPr lang="en-US" baseline="0" dirty="0" smtClean="0"/>
              <a:t> and is not to be disturbed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Objects are proud, half-buried and fully-buried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D4E32-CDB4-4E91-A7A8-EDFB1F06C6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75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To get sufficient</a:t>
            </a:r>
            <a:r>
              <a:rPr lang="en-US" baseline="0" dirty="0" smtClean="0"/>
              <a:t> testing done in very shallow water, significant testing was done during low tide (middle of night)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D4E32-CDB4-4E91-A7A8-EDFB1F06C6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15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D4E32-CDB4-4E91-A7A8-EDFB1F06C6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63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Reports produced in real-time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ASASIN has government rights asserted, is PSU/ARL product, supports SAS systems we build and limited</a:t>
            </a:r>
            <a:r>
              <a:rPr lang="en-US" baseline="0" dirty="0" smtClean="0"/>
              <a:t> # of commercial systems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Reports can be provided with</a:t>
            </a:r>
            <a:r>
              <a:rPr lang="en-US" baseline="0" dirty="0" smtClean="0"/>
              <a:t> the dataset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D4E32-CDB4-4E91-A7A8-EDFB1F06C6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92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Desloping</a:t>
            </a:r>
            <a:r>
              <a:rPr lang="en-US" dirty="0" smtClean="0"/>
              <a:t> helps with image interpretation and analysis,</a:t>
            </a:r>
            <a:r>
              <a:rPr lang="en-US" baseline="0" dirty="0" smtClean="0"/>
              <a:t> specifically with the environmental conditions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Note you can’t just rotate the image because x and y position need to be preserved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Divers mentioned they had to chip away at the shell hash to bury objects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D4E32-CDB4-4E91-A7A8-EDFB1F06C6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2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41363"/>
            <a:ext cx="9144000" cy="196236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40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15248" y="6202496"/>
            <a:ext cx="2831334" cy="655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604" y="4017794"/>
            <a:ext cx="8494793" cy="2590805"/>
          </a:xfrm>
          <a:prstGeom prst="rect">
            <a:avLst/>
          </a:prstGeom>
        </p:spPr>
      </p:pic>
      <p:sp>
        <p:nvSpPr>
          <p:cNvPr id="4" name="hcSlideMaster.Title SlideHeader"/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fcSlideMaster.Title SlideFooter"/>
          <p:cNvSpPr txBox="1"/>
          <p:nvPr userDrawn="1"/>
        </p:nvSpPr>
        <p:spPr>
          <a:xfrm>
            <a:off x="0" y="652018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31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EBC8-7BF3-420D-AA6F-DC2099EF401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hcSlideMaster.Title and Vertical TextHeader"/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8" name="fcSlideMaster.Title and Vertical TextFooter"/>
          <p:cNvSpPr txBox="1"/>
          <p:nvPr userDrawn="1"/>
        </p:nvSpPr>
        <p:spPr>
          <a:xfrm>
            <a:off x="0" y="652018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74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EBC8-7BF3-420D-AA6F-DC2099EF401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hcSlideMaster.Vertical Title and TextHeader"/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8" name="fcSlideMaster.Vertical Title and TextFooter"/>
          <p:cNvSpPr txBox="1"/>
          <p:nvPr userDrawn="1"/>
        </p:nvSpPr>
        <p:spPr>
          <a:xfrm>
            <a:off x="0" y="652018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03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3x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8052" y="1933606"/>
            <a:ext cx="3657600" cy="548640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52" y="2505075"/>
            <a:ext cx="3657600" cy="3291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67200" y="1933606"/>
            <a:ext cx="3657600" cy="548640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67200" y="2505075"/>
            <a:ext cx="3657600" cy="32918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EBC8-7BF3-420D-AA6F-DC2099EF401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8030" y="1933606"/>
            <a:ext cx="3657600" cy="548640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8058030" y="2505075"/>
            <a:ext cx="3657600" cy="3291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017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EBC8-7BF3-420D-AA6F-DC2099EF401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hcSlideMaster.Title and ContentHeader"/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8" name="fcSlideMaster.Title and ContentFooter"/>
          <p:cNvSpPr txBox="1"/>
          <p:nvPr userDrawn="1"/>
        </p:nvSpPr>
        <p:spPr>
          <a:xfrm>
            <a:off x="0" y="652018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40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EBC8-7BF3-420D-AA6F-DC2099EF401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hcSlideMaster.Section HeaderHeader"/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8" name="fcSlideMaster.Section HeaderFooter"/>
          <p:cNvSpPr txBox="1"/>
          <p:nvPr userDrawn="1"/>
        </p:nvSpPr>
        <p:spPr>
          <a:xfrm>
            <a:off x="0" y="652018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17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EBC8-7BF3-420D-AA6F-DC2099EF40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cSlideMaster.Two ContentHeader"/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9" name="fcSlideMaster.Two ContentFooter"/>
          <p:cNvSpPr txBox="1"/>
          <p:nvPr userDrawn="1"/>
        </p:nvSpPr>
        <p:spPr>
          <a:xfrm>
            <a:off x="0" y="652018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60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EBC8-7BF3-420D-AA6F-DC2099EF401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hcSlideMaster.ComparisonHeader"/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1" name="fcSlideMaster.ComparisonFooter"/>
          <p:cNvSpPr txBox="1"/>
          <p:nvPr userDrawn="1"/>
        </p:nvSpPr>
        <p:spPr>
          <a:xfrm>
            <a:off x="0" y="652018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4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EBC8-7BF3-420D-AA6F-DC2099EF401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hcSlideMaster.Title OnlyHeader"/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7" name="fcSlideMaster.Title OnlyFooter"/>
          <p:cNvSpPr txBox="1"/>
          <p:nvPr userDrawn="1"/>
        </p:nvSpPr>
        <p:spPr>
          <a:xfrm>
            <a:off x="0" y="652018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58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EBC8-7BF3-420D-AA6F-DC2099EF401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hcSlideMaster.BlankHeader"/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6" name="fcSlideMaster.BlankFooter"/>
          <p:cNvSpPr txBox="1"/>
          <p:nvPr userDrawn="1"/>
        </p:nvSpPr>
        <p:spPr>
          <a:xfrm>
            <a:off x="0" y="652018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18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EBC8-7BF3-420D-AA6F-DC2099EF40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cSlideMaster.Content with CaptionHeader"/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9" name="fcSlideMaster.Content with CaptionFooter"/>
          <p:cNvSpPr txBox="1"/>
          <p:nvPr userDrawn="1"/>
        </p:nvSpPr>
        <p:spPr>
          <a:xfrm>
            <a:off x="0" y="652018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84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EBC8-7BF3-420D-AA6F-DC2099EF40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cSlideMaster.Picture with CaptionHeader"/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9" name="fcSlideMaster.Picture with CaptionFooter"/>
          <p:cNvSpPr txBox="1"/>
          <p:nvPr userDrawn="1"/>
        </p:nvSpPr>
        <p:spPr>
          <a:xfrm>
            <a:off x="0" y="652018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1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42723" y="6571962"/>
            <a:ext cx="1411077" cy="2132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14 April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97378" y="6326355"/>
            <a:ext cx="656422" cy="2427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4EBC8-7BF3-420D-AA6F-DC2099EF401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 t="20541" r="6727" b="20352"/>
          <a:stretch/>
        </p:blipFill>
        <p:spPr>
          <a:xfrm>
            <a:off x="838200" y="6265457"/>
            <a:ext cx="2644048" cy="5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6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Sediment Volume Search Sonar: Sequim Bay Demonstration Results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</a:t>
            </a:r>
            <a:r>
              <a:rPr lang="en-US" i="1" dirty="0"/>
              <a:t>Daniel C. Brown, Shawn F. Johnson, David P. Williams,</a:t>
            </a:r>
          </a:p>
          <a:p>
            <a:r>
              <a:rPr lang="en-US" i="1" dirty="0"/>
              <a:t>J. Daniel Park, Jason H. Philtron, &amp; Cale F. Brownstead</a:t>
            </a:r>
          </a:p>
          <a:p>
            <a:endParaRPr lang="en-US" i="1" dirty="0"/>
          </a:p>
          <a:p>
            <a:r>
              <a:rPr lang="en-US" i="1" dirty="0"/>
              <a:t>Pennsylvania State University, University Park, PA, USA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86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365125"/>
            <a:ext cx="10515600" cy="120700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Enhanced Interface Scattering Observed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65121" y="4618956"/>
            <a:ext cx="9067799" cy="1361957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32859B"/>
              </a:buClr>
              <a:buFont typeface="Wingdings" panose="05000000000000000000" pitchFamily="2" charset="2"/>
              <a:buChar char="§"/>
            </a:pPr>
            <a:r>
              <a:rPr lang="en-US" dirty="0"/>
              <a:t>Interface scattering strength appears to have a +15 dB enhancement over sub-bottom strength in the upper 15 cm. Aligns with PNNL diver observation of a </a:t>
            </a:r>
            <a:r>
              <a:rPr lang="en-US" dirty="0" smtClean="0"/>
              <a:t>consolidated shell </a:t>
            </a:r>
            <a:r>
              <a:rPr lang="en-US" dirty="0"/>
              <a:t>hash layer during deployment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21" y="1598512"/>
            <a:ext cx="9118599" cy="2928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15" y="1542633"/>
            <a:ext cx="2295629" cy="464678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586844" y="2335112"/>
            <a:ext cx="715156" cy="520977"/>
          </a:xfrm>
          <a:prstGeom prst="straightConnector1">
            <a:avLst/>
          </a:prstGeom>
          <a:ln w="285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094089" y="2477354"/>
            <a:ext cx="2711591" cy="649668"/>
          </a:xfrm>
          <a:prstGeom prst="straightConnector1">
            <a:avLst/>
          </a:prstGeom>
          <a:ln w="285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70651" y="1445559"/>
            <a:ext cx="762522" cy="253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33702" y="1441926"/>
            <a:ext cx="1436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Pseudo A-Scan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71534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700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New Analysis Techniques Are Being Developed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EBC8-7BF3-420D-AA6F-DC2099EF401D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 t="3640" r="8599" b="4547"/>
          <a:stretch/>
        </p:blipFill>
        <p:spPr>
          <a:xfrm>
            <a:off x="1645811" y="1388595"/>
            <a:ext cx="8900377" cy="4937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5725" y="4100966"/>
            <a:ext cx="7603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Water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4115" y="4580218"/>
            <a:ext cx="10219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Interface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0530" y="5059470"/>
            <a:ext cx="12355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SubBottom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9858" y="5538723"/>
            <a:ext cx="11162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Late-Time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21" b="16979"/>
          <a:stretch/>
        </p:blipFill>
        <p:spPr>
          <a:xfrm>
            <a:off x="10480659" y="1406182"/>
            <a:ext cx="585180" cy="21135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6392" y="1529772"/>
            <a:ext cx="76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Water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782" y="1814624"/>
            <a:ext cx="10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Interface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1197" y="2113876"/>
            <a:ext cx="1235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SubBottom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0525" y="2405929"/>
            <a:ext cx="111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Late-Time</a:t>
            </a:r>
          </a:p>
        </p:txBody>
      </p:sp>
      <p:cxnSp>
        <p:nvCxnSpPr>
          <p:cNvPr id="16" name="Straight Arrow Connector 15"/>
          <p:cNvCxnSpPr>
            <a:stCxn id="12" idx="3"/>
          </p:cNvCxnSpPr>
          <p:nvPr/>
        </p:nvCxnSpPr>
        <p:spPr>
          <a:xfrm>
            <a:off x="1376728" y="1714438"/>
            <a:ext cx="401672" cy="207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4" idx="3"/>
          </p:cNvCxnSpPr>
          <p:nvPr/>
        </p:nvCxnSpPr>
        <p:spPr>
          <a:xfrm flipV="1">
            <a:off x="1376728" y="2234824"/>
            <a:ext cx="401672" cy="63718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3" idx="3"/>
          </p:cNvCxnSpPr>
          <p:nvPr/>
        </p:nvCxnSpPr>
        <p:spPr>
          <a:xfrm>
            <a:off x="1376728" y="1999290"/>
            <a:ext cx="402336" cy="2076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3"/>
          </p:cNvCxnSpPr>
          <p:nvPr/>
        </p:nvCxnSpPr>
        <p:spPr>
          <a:xfrm>
            <a:off x="1376728" y="2590595"/>
            <a:ext cx="401672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608798" y="1323233"/>
            <a:ext cx="762522" cy="253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271849" y="1304732"/>
            <a:ext cx="1436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Pseudo A-Scan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98274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700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New Data Quality Reports Are Being Developed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EBC8-7BF3-420D-AA6F-DC2099EF401D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05976" y="1506022"/>
            <a:ext cx="3093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Interface</a:t>
            </a:r>
          </a:p>
          <a:p>
            <a:pPr algn="ctr"/>
            <a:r>
              <a:rPr lang="en-US" dirty="0"/>
              <a:t>Sediment Layer Backscattering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7379" y="1506022"/>
            <a:ext cx="2813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Water Column - Interface</a:t>
            </a:r>
          </a:p>
          <a:p>
            <a:pPr algn="ctr"/>
            <a:r>
              <a:rPr lang="en-US" dirty="0"/>
              <a:t>Estimate Eel Grass Coverage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8" t="23761" r="14817" b="23077"/>
          <a:stretch/>
        </p:blipFill>
        <p:spPr>
          <a:xfrm>
            <a:off x="1101971" y="2152353"/>
            <a:ext cx="4577860" cy="36505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9" t="25298" r="8604" b="13505"/>
          <a:stretch/>
        </p:blipFill>
        <p:spPr>
          <a:xfrm>
            <a:off x="6875551" y="2152353"/>
            <a:ext cx="4226170" cy="3650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593" y="2058156"/>
            <a:ext cx="608190" cy="384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906" y="2050754"/>
            <a:ext cx="602286" cy="383809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874621" y="2337649"/>
            <a:ext cx="3392879" cy="2899987"/>
            <a:chOff x="1874621" y="2337649"/>
            <a:chExt cx="3392879" cy="2899987"/>
          </a:xfrm>
        </p:grpSpPr>
        <p:sp>
          <p:nvSpPr>
            <p:cNvPr id="7" name="Rectangle 6"/>
            <p:cNvSpPr/>
            <p:nvPr/>
          </p:nvSpPr>
          <p:spPr>
            <a:xfrm rot="20853571">
              <a:off x="2559651" y="3065337"/>
              <a:ext cx="1704782" cy="152531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20881685">
              <a:off x="1874621" y="2595607"/>
              <a:ext cx="2953907" cy="458536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20881685">
              <a:off x="1884493" y="2841442"/>
              <a:ext cx="682406" cy="2396194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20881685">
              <a:off x="2313593" y="4534122"/>
              <a:ext cx="2953907" cy="458536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20881685">
              <a:off x="4240272" y="2337649"/>
              <a:ext cx="832564" cy="2432943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83421" y="2341635"/>
            <a:ext cx="3392879" cy="2899987"/>
            <a:chOff x="1874621" y="2337649"/>
            <a:chExt cx="3392879" cy="2899987"/>
          </a:xfrm>
        </p:grpSpPr>
        <p:sp>
          <p:nvSpPr>
            <p:cNvPr id="19" name="Rectangle 18"/>
            <p:cNvSpPr/>
            <p:nvPr/>
          </p:nvSpPr>
          <p:spPr>
            <a:xfrm rot="20853571">
              <a:off x="2559651" y="3065337"/>
              <a:ext cx="1704782" cy="152531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20881685">
              <a:off x="1874621" y="2595607"/>
              <a:ext cx="2953907" cy="458536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 rot="20881685">
              <a:off x="1884493" y="2841442"/>
              <a:ext cx="682406" cy="2396194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 rot="20881685">
              <a:off x="2313593" y="4534122"/>
              <a:ext cx="2953907" cy="458536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20881685">
              <a:off x="4240272" y="2337649"/>
              <a:ext cx="832564" cy="2432943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880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700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New Data Quality Reports Are Being Developed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EBC8-7BF3-420D-AA6F-DC2099EF401D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05976" y="1506022"/>
            <a:ext cx="3093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Interface</a:t>
            </a:r>
          </a:p>
          <a:p>
            <a:pPr algn="ctr"/>
            <a:r>
              <a:rPr lang="en-US" dirty="0"/>
              <a:t>Sediment Layer Backscattering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7379" y="1506022"/>
            <a:ext cx="2813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Water Column - Interface</a:t>
            </a:r>
          </a:p>
          <a:p>
            <a:pPr algn="ctr"/>
            <a:r>
              <a:rPr lang="en-US" dirty="0"/>
              <a:t>Estimate </a:t>
            </a:r>
            <a:r>
              <a:rPr lang="en-US" dirty="0" smtClean="0"/>
              <a:t>Eel Grass </a:t>
            </a:r>
            <a:r>
              <a:rPr lang="en-US" dirty="0"/>
              <a:t>Coverage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8" t="23761" r="14817" b="23077"/>
          <a:stretch/>
        </p:blipFill>
        <p:spPr>
          <a:xfrm>
            <a:off x="1101971" y="2152353"/>
            <a:ext cx="4577860" cy="36505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9" t="25298" r="8604" b="13505"/>
          <a:stretch/>
        </p:blipFill>
        <p:spPr>
          <a:xfrm>
            <a:off x="6875551" y="2152353"/>
            <a:ext cx="4226170" cy="3650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593" y="2058156"/>
            <a:ext cx="608190" cy="3844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906" y="2050754"/>
            <a:ext cx="602286" cy="38380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7" t="7273" r="9345" b="58355"/>
          <a:stretch/>
        </p:blipFill>
        <p:spPr>
          <a:xfrm>
            <a:off x="900823" y="1426920"/>
            <a:ext cx="5394960" cy="2189964"/>
          </a:xfrm>
          <a:prstGeom prst="rect">
            <a:avLst/>
          </a:prstGeom>
          <a:ln w="28575">
            <a:solidFill>
              <a:srgbClr val="F709CA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7271" r="9399" b="58247"/>
          <a:stretch/>
        </p:blipFill>
        <p:spPr>
          <a:xfrm>
            <a:off x="900823" y="3658223"/>
            <a:ext cx="5394960" cy="2202593"/>
          </a:xfrm>
          <a:prstGeom prst="rect">
            <a:avLst/>
          </a:prstGeom>
          <a:ln w="28575">
            <a:solidFill>
              <a:srgbClr val="F709CA"/>
            </a:solidFill>
          </a:ln>
        </p:spPr>
      </p:pic>
      <p:grpSp>
        <p:nvGrpSpPr>
          <p:cNvPr id="19" name="Group 18"/>
          <p:cNvGrpSpPr/>
          <p:nvPr/>
        </p:nvGrpSpPr>
        <p:grpSpPr>
          <a:xfrm>
            <a:off x="7483421" y="2341635"/>
            <a:ext cx="3392879" cy="2899987"/>
            <a:chOff x="1874621" y="2337649"/>
            <a:chExt cx="3392879" cy="2899987"/>
          </a:xfrm>
        </p:grpSpPr>
        <p:sp>
          <p:nvSpPr>
            <p:cNvPr id="20" name="Rectangle 19"/>
            <p:cNvSpPr/>
            <p:nvPr/>
          </p:nvSpPr>
          <p:spPr>
            <a:xfrm rot="20853571">
              <a:off x="2559651" y="3065337"/>
              <a:ext cx="1704782" cy="152531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 rot="20881685">
              <a:off x="1874621" y="2595607"/>
              <a:ext cx="2953907" cy="458536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20881685">
              <a:off x="1884493" y="2841442"/>
              <a:ext cx="682406" cy="2396194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 rot="20881685">
              <a:off x="2313593" y="4534122"/>
              <a:ext cx="2953907" cy="458536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rot="20881685">
              <a:off x="4240272" y="2337649"/>
              <a:ext cx="832564" cy="2432943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Connector 20"/>
          <p:cNvCxnSpPr/>
          <p:nvPr/>
        </p:nvCxnSpPr>
        <p:spPr>
          <a:xfrm flipV="1">
            <a:off x="7593515" y="2578346"/>
            <a:ext cx="3255107" cy="1824322"/>
          </a:xfrm>
          <a:prstGeom prst="line">
            <a:avLst/>
          </a:prstGeom>
          <a:ln w="444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12" idx="3"/>
          </p:cNvCxnSpPr>
          <p:nvPr/>
        </p:nvCxnSpPr>
        <p:spPr>
          <a:xfrm>
            <a:off x="6295783" y="2521902"/>
            <a:ext cx="2012275" cy="878948"/>
          </a:xfrm>
          <a:prstGeom prst="straightConnector1">
            <a:avLst/>
          </a:prstGeom>
          <a:ln w="38100">
            <a:solidFill>
              <a:srgbClr val="F709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6" idx="3"/>
          </p:cNvCxnSpPr>
          <p:nvPr/>
        </p:nvCxnSpPr>
        <p:spPr>
          <a:xfrm flipV="1">
            <a:off x="6295783" y="4402668"/>
            <a:ext cx="2154805" cy="356852"/>
          </a:xfrm>
          <a:prstGeom prst="straightConnector1">
            <a:avLst/>
          </a:prstGeom>
          <a:ln w="38100">
            <a:solidFill>
              <a:srgbClr val="F709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44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700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Modeling Acoustic Penetration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>
          <a:xfrm>
            <a:off x="488052" y="2001337"/>
            <a:ext cx="3657600" cy="548640"/>
          </a:xfrm>
        </p:spPr>
        <p:txBody>
          <a:bodyPr/>
          <a:lstStyle/>
          <a:p>
            <a:r>
              <a:rPr lang="en-US" dirty="0"/>
              <a:t>Fine Silt at 25kHz</a:t>
            </a:r>
          </a:p>
        </p:txBody>
      </p:sp>
      <p:pic>
        <p:nvPicPr>
          <p:cNvPr id="11" name="Content Placeholder 2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3" y="2501237"/>
            <a:ext cx="3657600" cy="2758314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3"/>
          </p:nvPr>
        </p:nvSpPr>
        <p:spPr>
          <a:xfrm>
            <a:off x="4267200" y="2001337"/>
            <a:ext cx="3657600" cy="548640"/>
          </a:xfrm>
        </p:spPr>
        <p:txBody>
          <a:bodyPr/>
          <a:lstStyle/>
          <a:p>
            <a:r>
              <a:rPr lang="en-US" dirty="0"/>
              <a:t>Medium Sand at 25kHz</a:t>
            </a:r>
          </a:p>
        </p:txBody>
      </p:sp>
      <p:pic>
        <p:nvPicPr>
          <p:cNvPr id="12" name="Content Placeholder 2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501237"/>
            <a:ext cx="3657600" cy="2758314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EBC8-7BF3-420D-AA6F-DC2099EF401D}" type="slidenum">
              <a:rPr lang="en-US" smtClean="0"/>
              <a:t>14</a:t>
            </a:fld>
            <a:endParaRPr 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8058030" y="2001337"/>
            <a:ext cx="3657600" cy="548640"/>
          </a:xfrm>
        </p:spPr>
        <p:txBody>
          <a:bodyPr/>
          <a:lstStyle/>
          <a:p>
            <a:r>
              <a:rPr lang="en-US" dirty="0"/>
              <a:t>Shell Hash at 25kHz</a:t>
            </a:r>
          </a:p>
        </p:txBody>
      </p:sp>
      <p:pic>
        <p:nvPicPr>
          <p:cNvPr id="13" name="Content Placeholder 17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50" y="2501237"/>
            <a:ext cx="3657600" cy="2758314"/>
          </a:xfrm>
        </p:spPr>
      </p:pic>
      <p:sp>
        <p:nvSpPr>
          <p:cNvPr id="14" name="TextBox 13"/>
          <p:cNvSpPr txBox="1"/>
          <p:nvPr/>
        </p:nvSpPr>
        <p:spPr>
          <a:xfrm>
            <a:off x="1386840" y="5667563"/>
            <a:ext cx="9418320" cy="461665"/>
          </a:xfrm>
          <a:prstGeom prst="rect">
            <a:avLst/>
          </a:prstGeom>
          <a:solidFill>
            <a:srgbClr val="FFFFF0"/>
          </a:solidFill>
          <a:ln>
            <a:solidFill>
              <a:srgbClr val="1E407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E407C"/>
                </a:solidFill>
              </a:rPr>
              <a:t>Acoustic penetration depth is </a:t>
            </a:r>
            <a:r>
              <a:rPr lang="en-US" sz="2400" b="1" dirty="0" smtClean="0">
                <a:solidFill>
                  <a:srgbClr val="1E407C"/>
                </a:solidFill>
              </a:rPr>
              <a:t>highly </a:t>
            </a:r>
            <a:r>
              <a:rPr lang="en-US" sz="2400" b="1" dirty="0">
                <a:solidFill>
                  <a:srgbClr val="1E407C"/>
                </a:solidFill>
              </a:rPr>
              <a:t>dependent on sediment properties.</a:t>
            </a:r>
          </a:p>
        </p:txBody>
      </p:sp>
    </p:spTree>
    <p:extLst>
      <p:ext uri="{BB962C8B-B14F-4D97-AF65-F5344CB8AC3E}">
        <p14:creationId xmlns:p14="http://schemas.microsoft.com/office/powerpoint/2010/main" val="241967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700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Observed Acoustic Penetration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EBC8-7BF3-420D-AA6F-DC2099EF401D}" type="slidenum">
              <a:rPr lang="en-US" smtClean="0"/>
              <a:t>15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98"/>
          <a:stretch/>
        </p:blipFill>
        <p:spPr>
          <a:xfrm>
            <a:off x="2164080" y="1255662"/>
            <a:ext cx="7863840" cy="24058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49693" y="1400738"/>
            <a:ext cx="3688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Silt / mud site (w/ original hardware)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D422BFE-F728-4A2C-81E8-CBC6F9478A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3" b="5249"/>
          <a:stretch/>
        </p:blipFill>
        <p:spPr>
          <a:xfrm>
            <a:off x="2164080" y="3730728"/>
            <a:ext cx="7863840" cy="27615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49693" y="3863366"/>
            <a:ext cx="4831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Shell hash over sand site (w/ improved hardware)</a:t>
            </a:r>
          </a:p>
        </p:txBody>
      </p:sp>
    </p:spTree>
    <p:extLst>
      <p:ext uri="{BB962C8B-B14F-4D97-AF65-F5344CB8AC3E}">
        <p14:creationId xmlns:p14="http://schemas.microsoft.com/office/powerpoint/2010/main" val="90058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700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Sediment Volume Search Sonar (SVSS) is a purpose-built detailed ordnance survey system for very shallow water (&lt;5m)</a:t>
            </a:r>
          </a:p>
          <a:p>
            <a:r>
              <a:rPr lang="en-US" dirty="0"/>
              <a:t>SVSS recently conducted Initial engineering test at SERDP/ESTCP site in Sequim Bay, WA with improved hardware</a:t>
            </a:r>
          </a:p>
          <a:p>
            <a:r>
              <a:rPr lang="en-US" dirty="0"/>
              <a:t>Tools are being developed to characterize the environment at the test site with the goal of associating variations in system performance with environmental complexity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42723" y="6571962"/>
            <a:ext cx="1411077" cy="213264"/>
          </a:xfrm>
        </p:spPr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697378" y="6326355"/>
            <a:ext cx="656422" cy="242754"/>
          </a:xfrm>
        </p:spPr>
        <p:txBody>
          <a:bodyPr/>
          <a:lstStyle/>
          <a:p>
            <a:fld id="{99D4EBC8-7BF3-420D-AA6F-DC2099EF401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2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EBC8-7BF3-420D-AA6F-DC2099EF40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5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365126"/>
            <a:ext cx="10515600" cy="120241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Slope orientation influences image interpretation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997" y="1615911"/>
            <a:ext cx="8574975" cy="2298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3" y="3024355"/>
            <a:ext cx="4819867" cy="32293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3840" y="1676649"/>
            <a:ext cx="244112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chemeClr val="bg1"/>
                </a:solidFill>
              </a:rPr>
              <a:t>Cross-Track MIP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893" y="3024356"/>
            <a:ext cx="247778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chemeClr val="bg1"/>
                </a:solidFill>
              </a:rPr>
              <a:t>Along-Track MIP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58360" y="3262482"/>
            <a:ext cx="327932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chemeClr val="bg1"/>
                </a:solidFill>
              </a:rPr>
              <a:t>Resonant Late Returns</a:t>
            </a:r>
          </a:p>
        </p:txBody>
      </p:sp>
      <p:cxnSp>
        <p:nvCxnSpPr>
          <p:cNvPr id="9" name="Straight Arrow Connector 8"/>
          <p:cNvCxnSpPr>
            <a:stCxn id="8" idx="3"/>
          </p:cNvCxnSpPr>
          <p:nvPr/>
        </p:nvCxnSpPr>
        <p:spPr>
          <a:xfrm flipV="1">
            <a:off x="6837680" y="3195320"/>
            <a:ext cx="629920" cy="29286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2951480" y="3488184"/>
            <a:ext cx="606880" cy="157149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8158797" y="2128053"/>
            <a:ext cx="2208475" cy="3800187"/>
            <a:chOff x="7646847" y="1852489"/>
            <a:chExt cx="2629493" cy="452464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00" t="21131" r="17241" b="33805"/>
            <a:stretch/>
          </p:blipFill>
          <p:spPr>
            <a:xfrm>
              <a:off x="7646847" y="3785520"/>
              <a:ext cx="2094119" cy="2591613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sp>
          <p:nvSpPr>
            <p:cNvPr id="13" name="Rectangle 12"/>
            <p:cNvSpPr/>
            <p:nvPr/>
          </p:nvSpPr>
          <p:spPr>
            <a:xfrm>
              <a:off x="9731490" y="1852489"/>
              <a:ext cx="544850" cy="599153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4" name="Straight Connector 13"/>
            <p:cNvCxnSpPr>
              <a:stCxn id="12" idx="0"/>
              <a:endCxn id="13" idx="2"/>
            </p:cNvCxnSpPr>
            <p:nvPr/>
          </p:nvCxnSpPr>
          <p:spPr>
            <a:xfrm flipV="1">
              <a:off x="8693907" y="2451642"/>
              <a:ext cx="1310008" cy="1333878"/>
            </a:xfrm>
            <a:prstGeom prst="line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5" t="18567" r="15123" b="3930"/>
          <a:stretch/>
        </p:blipFill>
        <p:spPr>
          <a:xfrm>
            <a:off x="5432916" y="4891963"/>
            <a:ext cx="1899139" cy="1607736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stCxn id="15" idx="3"/>
            <a:endCxn id="12" idx="1"/>
          </p:cNvCxnSpPr>
          <p:nvPr/>
        </p:nvCxnSpPr>
        <p:spPr>
          <a:xfrm flipV="1">
            <a:off x="7332055" y="4839910"/>
            <a:ext cx="826742" cy="8559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3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700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Removing image slope and background normalization improves interpretability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86"/>
          <a:stretch/>
        </p:blipFill>
        <p:spPr>
          <a:xfrm>
            <a:off x="2898037" y="1686407"/>
            <a:ext cx="6395927" cy="460608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9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700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Acoustic surveys for remediation of </a:t>
            </a:r>
            <a:r>
              <a:rPr lang="en-US" sz="3200" dirty="0" smtClean="0">
                <a:latin typeface="+mn-lt"/>
              </a:rPr>
              <a:t>unexploded </a:t>
            </a:r>
            <a:r>
              <a:rPr lang="en-US" sz="3200" dirty="0">
                <a:latin typeface="+mn-lt"/>
              </a:rPr>
              <a:t>ordnance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224951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  <a:buClr>
                <a:srgbClr val="32859B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Historical military activities have resulted in unexploded ordnance (UXO) in marine environments</a:t>
            </a:r>
          </a:p>
          <a:p>
            <a:pPr>
              <a:lnSpc>
                <a:spcPct val="70000"/>
              </a:lnSpc>
              <a:buClr>
                <a:srgbClr val="32859B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These items present a difficult environmental remediation problem due to challenges with underwater sensing</a:t>
            </a:r>
          </a:p>
          <a:p>
            <a:pPr>
              <a:lnSpc>
                <a:spcPct val="70000"/>
              </a:lnSpc>
              <a:buClr>
                <a:srgbClr val="32859B"/>
              </a:buClr>
              <a:buFont typeface="Wingdings" panose="05000000000000000000" pitchFamily="2" charset="2"/>
              <a:buChar char="§"/>
            </a:pPr>
            <a:endParaRPr lang="en-US" sz="2200" dirty="0"/>
          </a:p>
          <a:p>
            <a:pPr>
              <a:lnSpc>
                <a:spcPct val="70000"/>
              </a:lnSpc>
              <a:buClr>
                <a:srgbClr val="32859B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SVSS (Sediment Volume Search Sonar) is a purpose-built detailed ordnance survey system for very shallow water (&lt;5m)</a:t>
            </a:r>
          </a:p>
          <a:p>
            <a:pPr>
              <a:lnSpc>
                <a:spcPct val="70000"/>
              </a:lnSpc>
              <a:buClr>
                <a:srgbClr val="32859B"/>
              </a:buClr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EBC8-7BF3-420D-AA6F-DC2099EF401D}" type="slidenum">
              <a:rPr lang="en-US" smtClean="0"/>
              <a:t>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0388" y="5323258"/>
            <a:ext cx="11511224" cy="830997"/>
          </a:xfrm>
          <a:prstGeom prst="rect">
            <a:avLst/>
          </a:prstGeom>
          <a:solidFill>
            <a:srgbClr val="FFFFF0"/>
          </a:solidFill>
          <a:ln>
            <a:solidFill>
              <a:srgbClr val="1E407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E407C"/>
                </a:solidFill>
              </a:rPr>
              <a:t>The SERDP/ESTCP munitions response program develops and demonstrates technologies addressing these issues for both terrestrial and underwater remediation sites</a:t>
            </a:r>
          </a:p>
        </p:txBody>
      </p:sp>
      <p:pic>
        <p:nvPicPr>
          <p:cNvPr id="1026" name="Picture 2" descr="Lanikai Beach UXO Remov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133" y="1690688"/>
            <a:ext cx="5037667" cy="336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16133" y="4801776"/>
            <a:ext cx="14430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MC2 Charles Oki/Navy</a:t>
            </a:r>
          </a:p>
        </p:txBody>
      </p:sp>
    </p:spTree>
    <p:extLst>
      <p:ext uri="{BB962C8B-B14F-4D97-AF65-F5344CB8AC3E}">
        <p14:creationId xmlns:p14="http://schemas.microsoft.com/office/powerpoint/2010/main" val="21859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700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Removing image slope and background normalization improves interpretability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3"/>
          <a:stretch/>
        </p:blipFill>
        <p:spPr>
          <a:xfrm>
            <a:off x="249377" y="1777861"/>
            <a:ext cx="11681860" cy="430797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700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Removing seabed slope and background normalization improves interpretability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0"/>
          <a:stretch/>
        </p:blipFill>
        <p:spPr>
          <a:xfrm>
            <a:off x="1565997" y="1646156"/>
            <a:ext cx="9060007" cy="468658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8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440" y="5017908"/>
            <a:ext cx="6126480" cy="15526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700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Sediment Volume Search Sonar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14240" cy="4351338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32859B"/>
              </a:buClr>
              <a:buFont typeface="Wingdings" panose="05000000000000000000" pitchFamily="2" charset="2"/>
              <a:buChar char="§"/>
            </a:pPr>
            <a:r>
              <a:rPr lang="en-US" dirty="0"/>
              <a:t>Newly designed transmit and receive systems clearly demonstrate improved performance over baseline SVSS</a:t>
            </a:r>
          </a:p>
          <a:p>
            <a:pPr lvl="1">
              <a:buClr>
                <a:srgbClr val="32859B"/>
              </a:buClr>
              <a:buFont typeface="Wingdings" panose="05000000000000000000" pitchFamily="2" charset="2"/>
              <a:buChar char="§"/>
            </a:pPr>
            <a:r>
              <a:rPr lang="en-US" dirty="0"/>
              <a:t>The purpose built hardware is designed to operate over a wide range of frequencies, in very shallow environments, against buried ordnance</a:t>
            </a:r>
          </a:p>
          <a:p>
            <a:pPr lvl="1">
              <a:buClr>
                <a:srgbClr val="32859B"/>
              </a:buClr>
              <a:buFont typeface="Wingdings" panose="05000000000000000000" pitchFamily="2" charset="2"/>
              <a:buChar char="§"/>
            </a:pPr>
            <a:r>
              <a:rPr lang="en-US" dirty="0"/>
              <a:t>Leverages established signal processing, synthetic aperture reconstruction, data quality review, and post-mission analysis pipeline</a:t>
            </a:r>
          </a:p>
          <a:p>
            <a:pPr>
              <a:buClr>
                <a:srgbClr val="32859B"/>
              </a:buClr>
              <a:buFont typeface="Wingdings" panose="05000000000000000000" pitchFamily="2" charset="2"/>
              <a:buChar char="§"/>
            </a:pPr>
            <a:r>
              <a:rPr lang="en-US" sz="2900" dirty="0"/>
              <a:t>Initial engineering test at SERDP/ESTCP site</a:t>
            </a:r>
          </a:p>
          <a:p>
            <a:pPr marL="685800" lvl="2">
              <a:spcBef>
                <a:spcPts val="1000"/>
              </a:spcBef>
              <a:buClr>
                <a:srgbClr val="32859B"/>
              </a:buClr>
              <a:buFont typeface="Wingdings" panose="05000000000000000000" pitchFamily="2" charset="2"/>
              <a:buChar char="§"/>
            </a:pPr>
            <a:r>
              <a:rPr lang="en-US" sz="2500" dirty="0"/>
              <a:t>18-23 Sept, 2024, Sequim Bay, WA; installed and supported by PNNL</a:t>
            </a:r>
          </a:p>
          <a:p>
            <a:pPr marL="685800" lvl="2">
              <a:spcBef>
                <a:spcPts val="1000"/>
              </a:spcBef>
              <a:buClr>
                <a:srgbClr val="32859B"/>
              </a:buClr>
              <a:buFont typeface="Wingdings" panose="05000000000000000000" pitchFamily="2" charset="2"/>
              <a:buChar char="§"/>
            </a:pPr>
            <a:r>
              <a:rPr lang="en-US" sz="2500" dirty="0"/>
              <a:t>These results are currently under analysis; acoustic performance discussed here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4EBC8-7BF3-420D-AA6F-DC2099EF401D}" type="slidenum">
              <a:rPr lang="en-US" smtClean="0"/>
              <a:t>3</a:t>
            </a:fld>
            <a:endParaRPr lang="en-US"/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E5BA983A-A60B-4BA8-A98A-607F77A61676}"/>
              </a:ext>
            </a:extLst>
          </p:cNvPr>
          <p:cNvSpPr/>
          <p:nvPr/>
        </p:nvSpPr>
        <p:spPr>
          <a:xfrm>
            <a:off x="9907317" y="5445235"/>
            <a:ext cx="635074" cy="316203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Content Placeholder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r="6518"/>
          <a:stretch/>
        </p:blipFill>
        <p:spPr>
          <a:xfrm>
            <a:off x="6096000" y="1725001"/>
            <a:ext cx="4012423" cy="29869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1" r="17686"/>
          <a:stretch/>
        </p:blipFill>
        <p:spPr>
          <a:xfrm>
            <a:off x="10248813" y="3123545"/>
            <a:ext cx="1737360" cy="18164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1" r="17375"/>
          <a:stretch/>
        </p:blipFill>
        <p:spPr>
          <a:xfrm>
            <a:off x="10248813" y="1256814"/>
            <a:ext cx="1737360" cy="1830192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F0B2E7E5-1E3A-4A41-8432-7F83163BBF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4663" y="4787573"/>
            <a:ext cx="1550287" cy="2067049"/>
          </a:xfrm>
          <a:prstGeom prst="rect">
            <a:avLst/>
          </a:prstGeom>
          <a:ln w="28575" cap="rnd">
            <a:solidFill>
              <a:schemeClr val="accent4"/>
            </a:solidFill>
          </a:ln>
        </p:spPr>
      </p:pic>
      <p:cxnSp>
        <p:nvCxnSpPr>
          <p:cNvPr id="7" name="Straight Connector 6"/>
          <p:cNvCxnSpPr>
            <a:stCxn id="9" idx="0"/>
            <a:endCxn id="12" idx="1"/>
          </p:cNvCxnSpPr>
          <p:nvPr/>
        </p:nvCxnSpPr>
        <p:spPr>
          <a:xfrm flipV="1">
            <a:off x="7923331" y="5603337"/>
            <a:ext cx="1983986" cy="217761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45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9F4E0-EF34-4AB8-8E81-359C7D2F4B4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64" y="801182"/>
            <a:ext cx="11704320" cy="230071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389766" y="3101899"/>
            <a:ext cx="10832333" cy="3188854"/>
            <a:chOff x="389766" y="3101899"/>
            <a:chExt cx="10832333" cy="31888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66" y="3264568"/>
              <a:ext cx="6181221" cy="286351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0293" y="3101899"/>
              <a:ext cx="4251806" cy="3188854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>
              <a:stCxn id="7" idx="1"/>
            </p:cNvCxnSpPr>
            <p:nvPr/>
          </p:nvCxnSpPr>
          <p:spPr>
            <a:xfrm flipH="1">
              <a:off x="3152274" y="4696326"/>
              <a:ext cx="3818019" cy="6015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1263970" y="349837"/>
            <a:ext cx="9647307" cy="981658"/>
            <a:chOff x="1263970" y="349837"/>
            <a:chExt cx="9647307" cy="981658"/>
          </a:xfrm>
        </p:grpSpPr>
        <p:sp>
          <p:nvSpPr>
            <p:cNvPr id="10" name="TextBox 12"/>
            <p:cNvSpPr txBox="1"/>
            <p:nvPr/>
          </p:nvSpPr>
          <p:spPr>
            <a:xfrm>
              <a:off x="2583593" y="349837"/>
              <a:ext cx="12298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/>
              <a:r>
                <a:rPr lang="en-US" sz="1000" b="1" dirty="0"/>
                <a:t>Proud</a:t>
              </a:r>
              <a:br>
                <a:rPr lang="en-US" sz="1000" b="1" dirty="0"/>
              </a:br>
              <a:r>
                <a:rPr lang="en-US" sz="1000" b="1" dirty="0"/>
                <a:t>Short Al Cylinder</a:t>
              </a:r>
            </a:p>
          </p:txBody>
        </p:sp>
        <p:sp>
          <p:nvSpPr>
            <p:cNvPr id="11" name="TextBox 13"/>
            <p:cNvSpPr txBox="1"/>
            <p:nvPr/>
          </p:nvSpPr>
          <p:spPr>
            <a:xfrm>
              <a:off x="4069857" y="349837"/>
              <a:ext cx="12089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/>
              <a:r>
                <a:rPr lang="en-US" sz="1000" b="1" dirty="0"/>
                <a:t>Proud</a:t>
              </a:r>
              <a:br>
                <a:rPr lang="en-US" sz="1000" b="1" dirty="0"/>
              </a:br>
              <a:r>
                <a:rPr lang="en-US" sz="1000" b="1" dirty="0"/>
                <a:t>Long Al Cylinder</a:t>
              </a:r>
            </a:p>
          </p:txBody>
        </p:sp>
        <p:sp>
          <p:nvSpPr>
            <p:cNvPr id="12" name="TextBox 14"/>
            <p:cNvSpPr txBox="1"/>
            <p:nvPr/>
          </p:nvSpPr>
          <p:spPr>
            <a:xfrm>
              <a:off x="6957377" y="349837"/>
              <a:ext cx="12298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/>
              <a:r>
                <a:rPr lang="en-US" sz="1000" b="1" dirty="0"/>
                <a:t>9 cm Buried</a:t>
              </a:r>
              <a:br>
                <a:rPr lang="en-US" sz="1000" b="1" dirty="0"/>
              </a:br>
              <a:r>
                <a:rPr lang="en-US" sz="1000" b="1" dirty="0"/>
                <a:t>Short Al Cylinder</a:t>
              </a:r>
            </a:p>
          </p:txBody>
        </p:sp>
        <p:sp>
          <p:nvSpPr>
            <p:cNvPr id="13" name="TextBox 15"/>
            <p:cNvSpPr txBox="1"/>
            <p:nvPr/>
          </p:nvSpPr>
          <p:spPr>
            <a:xfrm>
              <a:off x="8451662" y="349837"/>
              <a:ext cx="12089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/>
              <a:r>
                <a:rPr lang="en-US" sz="1000" b="1" dirty="0"/>
                <a:t>6 cm Buried</a:t>
              </a:r>
              <a:br>
                <a:rPr lang="en-US" sz="1000" b="1" dirty="0"/>
              </a:br>
              <a:r>
                <a:rPr lang="en-US" sz="1000" b="1" dirty="0"/>
                <a:t>Long Al Cylinder</a:t>
              </a:r>
            </a:p>
          </p:txBody>
        </p:sp>
        <p:sp>
          <p:nvSpPr>
            <p:cNvPr id="14" name="TextBox 12"/>
            <p:cNvSpPr txBox="1"/>
            <p:nvPr/>
          </p:nvSpPr>
          <p:spPr>
            <a:xfrm>
              <a:off x="1263970" y="349837"/>
              <a:ext cx="9669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/>
              <a:r>
                <a:rPr lang="en-US" sz="1000" b="1" dirty="0"/>
                <a:t>Flush Buried</a:t>
              </a:r>
              <a:br>
                <a:rPr lang="en-US" sz="1000" b="1" dirty="0"/>
              </a:br>
              <a:r>
                <a:rPr lang="en-US" sz="1000" b="1" dirty="0"/>
                <a:t>Shotput</a:t>
              </a:r>
            </a:p>
          </p:txBody>
        </p:sp>
        <p:sp>
          <p:nvSpPr>
            <p:cNvPr id="15" name="TextBox 12"/>
            <p:cNvSpPr txBox="1"/>
            <p:nvPr/>
          </p:nvSpPr>
          <p:spPr>
            <a:xfrm>
              <a:off x="9925109" y="349837"/>
              <a:ext cx="9861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/>
              <a:r>
                <a:rPr lang="en-US" sz="1000" b="1"/>
                <a:t>16 cm </a:t>
              </a:r>
              <a:r>
                <a:rPr lang="en-US" sz="1000" b="1" dirty="0"/>
                <a:t>Buried</a:t>
              </a:r>
              <a:br>
                <a:rPr lang="en-US" sz="1000" b="1" dirty="0"/>
              </a:br>
              <a:r>
                <a:rPr lang="en-US" sz="1000" b="1" dirty="0"/>
                <a:t>Shotput</a:t>
              </a:r>
            </a:p>
          </p:txBody>
        </p:sp>
        <p:cxnSp>
          <p:nvCxnSpPr>
            <p:cNvPr id="18" name="Straight Arrow Connector 17"/>
            <p:cNvCxnSpPr>
              <a:stCxn id="14" idx="2"/>
            </p:cNvCxnSpPr>
            <p:nvPr/>
          </p:nvCxnSpPr>
          <p:spPr>
            <a:xfrm flipH="1">
              <a:off x="1747435" y="749947"/>
              <a:ext cx="1" cy="4852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0" idx="2"/>
            </p:cNvCxnSpPr>
            <p:nvPr/>
          </p:nvCxnSpPr>
          <p:spPr>
            <a:xfrm>
              <a:off x="3198505" y="749947"/>
              <a:ext cx="0" cy="4783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1" idx="2"/>
            </p:cNvCxnSpPr>
            <p:nvPr/>
          </p:nvCxnSpPr>
          <p:spPr>
            <a:xfrm flipH="1">
              <a:off x="4664433" y="749947"/>
              <a:ext cx="0" cy="4783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2" idx="2"/>
            </p:cNvCxnSpPr>
            <p:nvPr/>
          </p:nvCxnSpPr>
          <p:spPr>
            <a:xfrm>
              <a:off x="7572289" y="749947"/>
              <a:ext cx="7049" cy="5815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3" idx="2"/>
            </p:cNvCxnSpPr>
            <p:nvPr/>
          </p:nvCxnSpPr>
          <p:spPr>
            <a:xfrm>
              <a:off x="9056154" y="749947"/>
              <a:ext cx="0" cy="5815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5" idx="2"/>
            </p:cNvCxnSpPr>
            <p:nvPr/>
          </p:nvCxnSpPr>
          <p:spPr>
            <a:xfrm>
              <a:off x="10418193" y="749947"/>
              <a:ext cx="0" cy="5815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9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20700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dirty="0">
                <a:latin typeface="+mn-lt"/>
              </a:rPr>
              <a:t>PNNL Sequim Bay </a:t>
            </a:r>
            <a:br>
              <a:rPr lang="en-US" altLang="en-US" sz="3200" dirty="0">
                <a:latin typeface="+mn-lt"/>
              </a:rPr>
            </a:br>
            <a:r>
              <a:rPr lang="en-US" altLang="en-US" sz="3200" dirty="0">
                <a:latin typeface="+mn-lt"/>
              </a:rPr>
              <a:t>Engineering Demonstration Site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838201" y="2279171"/>
            <a:ext cx="5655777" cy="3892816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Clr>
                <a:srgbClr val="32859B"/>
              </a:buClr>
              <a:buFont typeface="Wingdings" panose="05000000000000000000" pitchFamily="2" charset="2"/>
              <a:buChar char="§"/>
            </a:pPr>
            <a:r>
              <a:rPr lang="en-US" altLang="en-US" dirty="0"/>
              <a:t>Shallow water engineering demonstration site details</a:t>
            </a:r>
          </a:p>
          <a:p>
            <a:pPr lvl="1">
              <a:buClr>
                <a:srgbClr val="32859B"/>
              </a:buClr>
              <a:buFont typeface="Wingdings" panose="05000000000000000000" pitchFamily="2" charset="2"/>
              <a:buChar char="§"/>
            </a:pPr>
            <a:r>
              <a:rPr lang="en-US" altLang="en-US" dirty="0"/>
              <a:t>Water depth: 3+ meters</a:t>
            </a:r>
          </a:p>
          <a:p>
            <a:pPr lvl="1">
              <a:buClr>
                <a:srgbClr val="32859B"/>
              </a:buClr>
              <a:buFont typeface="Wingdings" panose="05000000000000000000" pitchFamily="2" charset="2"/>
              <a:buChar char="§"/>
            </a:pPr>
            <a:r>
              <a:rPr lang="en-US" altLang="en-US" dirty="0"/>
              <a:t>Target types:</a:t>
            </a:r>
          </a:p>
          <a:p>
            <a:pPr lvl="2">
              <a:buClr>
                <a:srgbClr val="32859B"/>
              </a:buClr>
              <a:buFont typeface="Wingdings" panose="05000000000000000000" pitchFamily="2" charset="2"/>
              <a:buChar char="§"/>
            </a:pPr>
            <a:r>
              <a:rPr lang="en-US" altLang="en-US" dirty="0"/>
              <a:t>Ordnance / Science / Clutter</a:t>
            </a:r>
          </a:p>
          <a:p>
            <a:pPr>
              <a:buClr>
                <a:srgbClr val="32859B"/>
              </a:buClr>
              <a:buFont typeface="Wingdings" panose="05000000000000000000" pitchFamily="2" charset="2"/>
              <a:buChar char="§"/>
            </a:pPr>
            <a:r>
              <a:rPr lang="en-US" altLang="en-US" dirty="0"/>
              <a:t>Test Schedule:</a:t>
            </a:r>
          </a:p>
          <a:p>
            <a:pPr lvl="1"/>
            <a:r>
              <a:rPr lang="en-US" dirty="0"/>
              <a:t>Unload SVSS: 9/17/2024</a:t>
            </a:r>
          </a:p>
          <a:p>
            <a:pPr lvl="1"/>
            <a:r>
              <a:rPr lang="en-US" dirty="0"/>
              <a:t>System Checkout: 9/17/2024</a:t>
            </a:r>
          </a:p>
          <a:p>
            <a:pPr lvl="1"/>
            <a:r>
              <a:rPr lang="en-US" dirty="0"/>
              <a:t>Testing: 9/18 – 9/23/2024</a:t>
            </a:r>
          </a:p>
          <a:p>
            <a:pPr lvl="1"/>
            <a:r>
              <a:rPr lang="en-US" dirty="0"/>
              <a:t>Load SVSS: 9/24/2024</a:t>
            </a:r>
          </a:p>
          <a:p>
            <a:pPr lvl="1"/>
            <a:r>
              <a:rPr lang="en-US" dirty="0"/>
              <a:t>Depart: 9/24/2024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75000"/>
              <a:buFont typeface="Arial" charset="0"/>
              <a:buChar char="●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32" indent="-285744">
              <a:spcBef>
                <a:spcPct val="20000"/>
              </a:spcBef>
              <a:buSzPct val="80000"/>
              <a:buFont typeface="Wingdings" charset="2"/>
              <a:buChar char="t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2971" indent="-228594">
              <a:spcBef>
                <a:spcPct val="20000"/>
              </a:spcBef>
              <a:buSzPct val="100000"/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160" indent="-228594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349" indent="-228594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537" indent="-22859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726" indent="-22859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8914" indent="-22859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103" indent="-22859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AA9A3BD-BCA8-44C7-AA54-C242E54D3AA4}" type="slidenum">
              <a:rPr lang="en-US" altLang="en-US" sz="1400"/>
              <a:pPr>
                <a:spcBef>
                  <a:spcPct val="0"/>
                </a:spcBef>
                <a:buSzTx/>
                <a:buFontTx/>
                <a:buNone/>
              </a:pPr>
              <a:t>5</a:t>
            </a:fld>
            <a:endParaRPr lang="en-US" altLang="en-US" sz="1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847" y="2558277"/>
            <a:ext cx="5517188" cy="41378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3276" y="1628934"/>
            <a:ext cx="8345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32859B"/>
                </a:solidFill>
              </a:defRPr>
            </a:lvl1pPr>
          </a:lstStyle>
          <a:p>
            <a:r>
              <a:rPr lang="en-US" sz="2400" dirty="0"/>
              <a:t>Initial engineering test in SERDP/ESTCP developed site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381" y="2182767"/>
            <a:ext cx="3476687" cy="260751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7963839" y="3132667"/>
            <a:ext cx="2733539" cy="10414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0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20700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PNNL Sequim Bay - Blind Survey Box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09733" cy="4351339"/>
          </a:xfrm>
        </p:spPr>
        <p:txBody>
          <a:bodyPr/>
          <a:lstStyle/>
          <a:p>
            <a:pPr>
              <a:buClr>
                <a:srgbClr val="32859B"/>
              </a:buClr>
              <a:buFont typeface="Wingdings" panose="05000000000000000000" pitchFamily="2" charset="2"/>
              <a:buChar char="§"/>
            </a:pPr>
            <a:r>
              <a:rPr lang="en-US" dirty="0"/>
              <a:t>Survey box selected to balance</a:t>
            </a:r>
          </a:p>
          <a:p>
            <a:pPr lvl="1">
              <a:buClr>
                <a:srgbClr val="32859B"/>
              </a:buClr>
              <a:buFont typeface="Wingdings" panose="05000000000000000000" pitchFamily="2" charset="2"/>
              <a:buChar char="§"/>
            </a:pPr>
            <a:r>
              <a:rPr lang="en-US" dirty="0"/>
              <a:t>Avoiding areas with seagrass</a:t>
            </a:r>
          </a:p>
          <a:p>
            <a:pPr lvl="1">
              <a:buClr>
                <a:srgbClr val="32859B"/>
              </a:buClr>
              <a:buFont typeface="Wingdings" panose="05000000000000000000" pitchFamily="2" charset="2"/>
              <a:buChar char="§"/>
            </a:pPr>
            <a:r>
              <a:rPr lang="en-US" dirty="0"/>
              <a:t>Providing shallow water testing</a:t>
            </a:r>
          </a:p>
          <a:p>
            <a:pPr>
              <a:buClr>
                <a:srgbClr val="32859B"/>
              </a:buClr>
              <a:buFont typeface="Wingdings" panose="05000000000000000000" pitchFamily="2" charset="2"/>
              <a:buChar char="§"/>
            </a:pPr>
            <a:r>
              <a:rPr lang="en-US" dirty="0"/>
              <a:t>These objectives are at odds</a:t>
            </a:r>
          </a:p>
          <a:p>
            <a:pPr lvl="1">
              <a:buClr>
                <a:srgbClr val="32859B"/>
              </a:buClr>
              <a:buFont typeface="Wingdings" panose="05000000000000000000" pitchFamily="2" charset="2"/>
              <a:buChar char="§"/>
            </a:pPr>
            <a:r>
              <a:rPr lang="en-US" dirty="0"/>
              <a:t>Eel grass grows in shallow water</a:t>
            </a:r>
          </a:p>
          <a:p>
            <a:pPr>
              <a:buClr>
                <a:srgbClr val="32859B"/>
              </a:buClr>
              <a:buFont typeface="Wingdings" panose="05000000000000000000" pitchFamily="2" charset="2"/>
              <a:buChar char="§"/>
            </a:pPr>
            <a:r>
              <a:rPr lang="en-US" dirty="0"/>
              <a:t>Shallow portion of the survey box is near eel grass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923" y="1701529"/>
            <a:ext cx="4372916" cy="453131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1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700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Blind Field Survey Coverage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7" y="2130558"/>
            <a:ext cx="5353424" cy="4142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9177743">
            <a:off x="1073100" y="3157084"/>
            <a:ext cx="178247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Eel Grass Keep Out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01267" y="1876811"/>
            <a:ext cx="0" cy="4040095"/>
          </a:xfrm>
          <a:prstGeom prst="line">
            <a:avLst/>
          </a:prstGeom>
          <a:ln w="38100">
            <a:solidFill>
              <a:srgbClr val="6D1F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364" y="2261547"/>
            <a:ext cx="3089939" cy="31156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593" y="2311257"/>
            <a:ext cx="2991337" cy="30162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49399" y="1643540"/>
            <a:ext cx="3602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Full Event Survey Coverage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60968" y="1630590"/>
            <a:ext cx="4625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Low Tide (2 Hour) Survey Coverage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76335" y="5452516"/>
            <a:ext cx="5041533" cy="748795"/>
          </a:xfrm>
          <a:prstGeom prst="rect">
            <a:avLst/>
          </a:prstGeom>
          <a:solidFill>
            <a:srgbClr val="FFFFF5"/>
          </a:solidFill>
          <a:ln>
            <a:solidFill>
              <a:srgbClr val="1E407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solidFill>
                  <a:srgbClr val="1E407C"/>
                </a:solidFill>
              </a:rPr>
              <a:t>Shallow water testing achieved surrounding low tide events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4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1248" y="365126"/>
            <a:ext cx="10515600" cy="1202417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</a:rPr>
              <a:t>Post-Survey Automated Quality Assurance Reporting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70"/>
          <a:stretch/>
        </p:blipFill>
        <p:spPr>
          <a:xfrm>
            <a:off x="329136" y="1488243"/>
            <a:ext cx="3696067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2"/>
          <a:stretch/>
        </p:blipFill>
        <p:spPr>
          <a:xfrm>
            <a:off x="3137798" y="1488243"/>
            <a:ext cx="4054695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93" y="1488243"/>
            <a:ext cx="4828468" cy="36599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69920" y="5381308"/>
            <a:ext cx="5852160" cy="954107"/>
          </a:xfrm>
          <a:prstGeom prst="rect">
            <a:avLst/>
          </a:prstGeom>
          <a:solidFill>
            <a:srgbClr val="FFFFF5"/>
          </a:solidFill>
          <a:ln>
            <a:solidFill>
              <a:srgbClr val="1E407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E407C"/>
                </a:solidFill>
              </a:rPr>
              <a:t>Automated Data Quality Reports</a:t>
            </a:r>
          </a:p>
          <a:p>
            <a:pPr algn="ctr"/>
            <a:r>
              <a:rPr lang="en-US" sz="2800" b="1" dirty="0">
                <a:solidFill>
                  <a:srgbClr val="1E407C"/>
                </a:solidFill>
              </a:rPr>
              <a:t>Sensor Health &amp; Platform Stability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5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365126"/>
            <a:ext cx="10515600" cy="120241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Example Imagery from Sequim Bay Site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6" y="2453226"/>
            <a:ext cx="11644721" cy="31207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2819" y="1853948"/>
            <a:ext cx="673745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b="1" u="sng" dirty="0"/>
              <a:t>Cross Track Maximum Intensity Projection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68039" y="2993721"/>
            <a:ext cx="1519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Proud Cylinder</a:t>
            </a:r>
          </a:p>
        </p:txBody>
      </p:sp>
      <p:cxnSp>
        <p:nvCxnSpPr>
          <p:cNvPr id="7" name="Straight Arrow Connector 6"/>
          <p:cNvCxnSpPr>
            <a:stCxn id="6" idx="3"/>
          </p:cNvCxnSpPr>
          <p:nvPr/>
        </p:nvCxnSpPr>
        <p:spPr>
          <a:xfrm>
            <a:off x="4887635" y="3168129"/>
            <a:ext cx="308880" cy="56623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53982" y="4565024"/>
            <a:ext cx="2352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Resonant Late Returns</a:t>
            </a:r>
          </a:p>
        </p:txBody>
      </p:sp>
      <p:cxnSp>
        <p:nvCxnSpPr>
          <p:cNvPr id="9" name="Straight Arrow Connector 8"/>
          <p:cNvCxnSpPr>
            <a:stCxn id="8" idx="1"/>
          </p:cNvCxnSpPr>
          <p:nvPr/>
        </p:nvCxnSpPr>
        <p:spPr>
          <a:xfrm flipH="1" flipV="1">
            <a:off x="5697024" y="4614514"/>
            <a:ext cx="556957" cy="12491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572451" y="2726236"/>
            <a:ext cx="1118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Eel Grass</a:t>
            </a:r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>
            <a:off x="7691120" y="2895514"/>
            <a:ext cx="970280" cy="16927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2760" y="3405211"/>
            <a:ext cx="2710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Elevated Interface Scattering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246120" y="3616960"/>
            <a:ext cx="833120" cy="50292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 April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6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8BD22BD-EA4B-4014-A6CB-5683DA44862F}" vid="{75458A6E-1AEA-4977-9C4D-9D7296ED98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itus xmlns="http://schemas.titus.com/TitusProperties/">
  <TitusGUID xmlns="">1ae8d144-f4b8-4865-b2a3-7265fbef7c98</TitusGUID>
  <TitusMetadata xmlns="">eyJucyI6Imh0dHA6XC9cL3d3dy50aXR1cy5jb21cL25zXC9UaGUgUGVubnN5bHZhbmlhIFN0YXRlIFVuaXZlcnNpdHkiLCJwcm9wcyI6W3sibiI6IkRhdGFUeXBlIiwidmFscyI6W3sidmFsdWUiOiJOVUxMIn1dfSx7Im4iOiJBUkxQU1VCdXNpbmVzc1NlbnNpdGl2ZURpc3RyaWJ1dGlvblN0YXRlbWVudCIsInZhbHMiOltdfSx7Im4iOiJDVUkiLCJ2YWxzIjpbXX0seyJuIjoiRGlzdHJpYnV0aW9uU3RhdGVtZW50IiwidmFscyI6W119LHsibiI6IkZFRENPTiIsInZhbHMiOltdfSx7Im4iOiJSRUxUTyIsInZhbHMiOltdfV19</TitusMetadata>
</titus>
</file>

<file path=customXml/itemProps1.xml><?xml version="1.0" encoding="utf-8"?>
<ds:datastoreItem xmlns:ds="http://schemas.openxmlformats.org/officeDocument/2006/customXml" ds:itemID="{71CEA910-0276-4C90-85E3-F064D7183604}">
  <ds:schemaRefs>
    <ds:schemaRef ds:uri="http://schemas.titus.com/TitusProperties/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SRDD_SERDP_Wide</Template>
  <TotalTime>631</TotalTime>
  <Words>1153</Words>
  <Application>Microsoft Office PowerPoint</Application>
  <PresentationFormat>Widescreen</PresentationFormat>
  <Paragraphs>186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ＭＳ Ｐゴシック</vt:lpstr>
      <vt:lpstr>Arial</vt:lpstr>
      <vt:lpstr>Calibri</vt:lpstr>
      <vt:lpstr>Calibri Light</vt:lpstr>
      <vt:lpstr>Wingdings</vt:lpstr>
      <vt:lpstr>Office Theme</vt:lpstr>
      <vt:lpstr>Sediment Volume Search Sonar: Sequim Bay Demonstration Results</vt:lpstr>
      <vt:lpstr>Acoustic surveys for remediation of unexploded ordnance </vt:lpstr>
      <vt:lpstr>Sediment Volume Search Sonar</vt:lpstr>
      <vt:lpstr>PowerPoint Presentation</vt:lpstr>
      <vt:lpstr>PNNL Sequim Bay  Engineering Demonstration Site</vt:lpstr>
      <vt:lpstr>PNNL Sequim Bay - Blind Survey Box</vt:lpstr>
      <vt:lpstr>Blind Field Survey Coverage</vt:lpstr>
      <vt:lpstr>Post-Survey Automated Quality Assurance Reporting</vt:lpstr>
      <vt:lpstr>Example Imagery from Sequim Bay Site</vt:lpstr>
      <vt:lpstr>Enhanced Interface Scattering Observed</vt:lpstr>
      <vt:lpstr>New Analysis Techniques Are Being Developed</vt:lpstr>
      <vt:lpstr>New Data Quality Reports Are Being Developed</vt:lpstr>
      <vt:lpstr>New Data Quality Reports Are Being Developed</vt:lpstr>
      <vt:lpstr>Modeling Acoustic Penetration</vt:lpstr>
      <vt:lpstr>Observed Acoustic Penetration</vt:lpstr>
      <vt:lpstr>Conclusions</vt:lpstr>
      <vt:lpstr>Backup</vt:lpstr>
      <vt:lpstr>Slope orientation influences image interpretation</vt:lpstr>
      <vt:lpstr>Removing image slope and background normalization improves interpretability</vt:lpstr>
      <vt:lpstr>Removing image slope and background normalization improves interpretability</vt:lpstr>
      <vt:lpstr>Removing seabed slope and background normalization improves interpretability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C. Brown</dc:creator>
  <cp:lastModifiedBy>Jason H. Philtron</cp:lastModifiedBy>
  <cp:revision>46</cp:revision>
  <dcterms:created xsi:type="dcterms:W3CDTF">2024-10-18T15:46:53Z</dcterms:created>
  <dcterms:modified xsi:type="dcterms:W3CDTF">2025-04-14T18:27:49Z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1ae8d144-f4b8-4865-b2a3-7265fbef7c98</vt:lpwstr>
  </property>
  <property fmtid="{D5CDD505-2E9C-101B-9397-08002B2CF9AE}" pid="3" name="DataType">
    <vt:lpwstr>NULL</vt:lpwstr>
  </property>
</Properties>
</file>