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70" r:id="rId6"/>
    <p:sldId id="271" r:id="rId7"/>
    <p:sldId id="273" r:id="rId8"/>
    <p:sldId id="272" r:id="rId9"/>
    <p:sldId id="274" r:id="rId10"/>
    <p:sldId id="275" r:id="rId11"/>
    <p:sldId id="277" r:id="rId12"/>
    <p:sldId id="278" r:id="rId13"/>
    <p:sldId id="279" r:id="rId14"/>
    <p:sldId id="280" r:id="rId15"/>
    <p:sldId id="282" r:id="rId16"/>
    <p:sldId id="267" r:id="rId17"/>
    <p:sldId id="289" r:id="rId18"/>
    <p:sldId id="276" r:id="rId19"/>
    <p:sldId id="2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D0D0D0"/>
    <a:srgbClr val="83E28E"/>
    <a:srgbClr val="FF4438"/>
    <a:srgbClr val="00539B"/>
    <a:srgbClr val="052C46"/>
    <a:srgbClr val="DEE3EB"/>
    <a:srgbClr val="72B4E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9"/>
    <p:restoredTop sz="88378" autoAdjust="0"/>
  </p:normalViewPr>
  <p:slideViewPr>
    <p:cSldViewPr snapToGrid="0">
      <p:cViewPr varScale="1">
        <p:scale>
          <a:sx n="99" d="100"/>
          <a:sy n="99" d="100"/>
        </p:scale>
        <p:origin x="9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fedetza\Documents\Projects\WC\ComplexSeed\Complex%20Seed%20Presntation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C:\Users\fedetza\Documents\Projects\WC\ComplexSeed\Complex%20Seed%20Presntation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detza\Documents\Projects\WC\ComplexSeed\Complex%20Seed%20Pres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fedetza\Documents\Projects\WC\ComplexSeed\Complex%20Seed%20Presntati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Small</a:t>
            </a:r>
            <a:r>
              <a:rPr lang="en-US" baseline="0" dirty="0"/>
              <a:t> ISO Vertical Scenario Total % MQO Pass/Fail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'vertical V2'!$M$2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6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V2'!$L$3:$L$7</c:f>
              <c:strCache>
                <c:ptCount val="5"/>
                <c:pt idx="0">
                  <c:v>ISO 15.2 cm
Clutter 7.6 cm</c:v>
                </c:pt>
                <c:pt idx="1">
                  <c:v>ISO 22.9 cm
Clutter 7.6 cm</c:v>
                </c:pt>
                <c:pt idx="2">
                  <c:v>ISO 22.9 cm
Clutter 15.2 cm</c:v>
                </c:pt>
                <c:pt idx="3">
                  <c:v>ISO 30.5 cm
Clutter 7.6 cm</c:v>
                </c:pt>
                <c:pt idx="4">
                  <c:v>ISO 30.5 cm
Clutter 15.2 cm</c:v>
                </c:pt>
              </c:strCache>
            </c:strRef>
          </c:cat>
          <c:val>
            <c:numRef>
              <c:f>'vertical V2'!$M$3:$M$7</c:f>
              <c:numCache>
                <c:formatCode>General</c:formatCode>
                <c:ptCount val="5"/>
                <c:pt idx="0">
                  <c:v>25</c:v>
                </c:pt>
                <c:pt idx="1">
                  <c:v>0</c:v>
                </c:pt>
                <c:pt idx="2">
                  <c:v>25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F8-43A3-94E7-A766A8B0079A}"/>
            </c:ext>
          </c:extLst>
        </c:ser>
        <c:ser>
          <c:idx val="1"/>
          <c:order val="1"/>
          <c:tx>
            <c:strRef>
              <c:f>'vertical V2'!$N$2</c:f>
              <c:strCache>
                <c:ptCount val="1"/>
                <c:pt idx="0">
                  <c:v>Edge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V2'!$L$3:$L$7</c:f>
              <c:strCache>
                <c:ptCount val="5"/>
                <c:pt idx="0">
                  <c:v>ISO 15.2 cm
Clutter 7.6 cm</c:v>
                </c:pt>
                <c:pt idx="1">
                  <c:v>ISO 22.9 cm
Clutter 7.6 cm</c:v>
                </c:pt>
                <c:pt idx="2">
                  <c:v>ISO 22.9 cm
Clutter 15.2 cm</c:v>
                </c:pt>
                <c:pt idx="3">
                  <c:v>ISO 30.5 cm
Clutter 7.6 cm</c:v>
                </c:pt>
                <c:pt idx="4">
                  <c:v>ISO 30.5 cm
Clutter 15.2 cm</c:v>
                </c:pt>
              </c:strCache>
            </c:strRef>
          </c:cat>
          <c:val>
            <c:numRef>
              <c:f>'vertical V2'!$N$3:$N$7</c:f>
              <c:numCache>
                <c:formatCode>General</c:formatCode>
                <c:ptCount val="5"/>
                <c:pt idx="0">
                  <c:v>50</c:v>
                </c:pt>
                <c:pt idx="1">
                  <c:v>0</c:v>
                </c:pt>
                <c:pt idx="2">
                  <c:v>50</c:v>
                </c:pt>
                <c:pt idx="3">
                  <c:v>0</c:v>
                </c:pt>
                <c:pt idx="4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F8-43A3-94E7-A766A8B0079A}"/>
            </c:ext>
          </c:extLst>
        </c:ser>
        <c:ser>
          <c:idx val="2"/>
          <c:order val="2"/>
          <c:tx>
            <c:strRef>
              <c:f>'vertical V2'!$O$2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V2'!$L$3:$L$7</c:f>
              <c:strCache>
                <c:ptCount val="5"/>
                <c:pt idx="0">
                  <c:v>ISO 15.2 cm
Clutter 7.6 cm</c:v>
                </c:pt>
                <c:pt idx="1">
                  <c:v>ISO 22.9 cm
Clutter 7.6 cm</c:v>
                </c:pt>
                <c:pt idx="2">
                  <c:v>ISO 22.9 cm
Clutter 15.2 cm</c:v>
                </c:pt>
                <c:pt idx="3">
                  <c:v>ISO 30.5 cm
Clutter 7.6 cm</c:v>
                </c:pt>
                <c:pt idx="4">
                  <c:v>ISO 30.5 cm
Clutter 15.2 cm</c:v>
                </c:pt>
              </c:strCache>
            </c:strRef>
          </c:cat>
          <c:val>
            <c:numRef>
              <c:f>'vertical V2'!$O$3:$O$7</c:f>
              <c:numCache>
                <c:formatCode>General</c:formatCode>
                <c:ptCount val="5"/>
                <c:pt idx="0">
                  <c:v>25</c:v>
                </c:pt>
                <c:pt idx="1">
                  <c:v>100</c:v>
                </c:pt>
                <c:pt idx="2">
                  <c:v>25</c:v>
                </c:pt>
                <c:pt idx="3">
                  <c:v>100</c:v>
                </c:pt>
                <c:pt idx="4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F8-43A3-94E7-A766A8B007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24080239"/>
        <c:axId val="424085519"/>
      </c:barChart>
      <c:catAx>
        <c:axId val="424080239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85519"/>
        <c:crosses val="autoZero"/>
        <c:auto val="1"/>
        <c:lblAlgn val="ctr"/>
        <c:lblOffset val="100"/>
        <c:noMultiLvlLbl val="0"/>
      </c:catAx>
      <c:valAx>
        <c:axId val="424085519"/>
        <c:scaling>
          <c:orientation val="minMax"/>
          <c:max val="1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080239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Medium ISO Vertical Scenario Total MQO % Pass/Fail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'vertical V2'!$K$80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V2'!$J$81:$J$84</c:f>
              <c:strCache>
                <c:ptCount val="4"/>
                <c:pt idx="0">
                  <c:v>ISO 30.5 cm
Clutter 15.2 cm</c:v>
                </c:pt>
                <c:pt idx="1">
                  <c:v>ISO 50.8 cm
Clutter 7.6 cm</c:v>
                </c:pt>
                <c:pt idx="2">
                  <c:v>ISO 50.8 cm
Clutter 15.2 cm</c:v>
                </c:pt>
                <c:pt idx="3">
                  <c:v>ISO 50.8 cm
Clutter 30.2 cm</c:v>
                </c:pt>
              </c:strCache>
            </c:strRef>
          </c:cat>
          <c:val>
            <c:numRef>
              <c:f>'vertical V2'!$K$81:$K$84</c:f>
              <c:numCache>
                <c:formatCode>General</c:formatCode>
                <c:ptCount val="4"/>
                <c:pt idx="0">
                  <c:v>75</c:v>
                </c:pt>
                <c:pt idx="1">
                  <c:v>0</c:v>
                </c:pt>
                <c:pt idx="2">
                  <c:v>0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3F-4630-8A24-E690241694A3}"/>
            </c:ext>
          </c:extLst>
        </c:ser>
        <c:ser>
          <c:idx val="1"/>
          <c:order val="1"/>
          <c:tx>
            <c:strRef>
              <c:f>'vertical V2'!$L$80</c:f>
              <c:strCache>
                <c:ptCount val="1"/>
                <c:pt idx="0">
                  <c:v>Edge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V2'!$J$81:$J$84</c:f>
              <c:strCache>
                <c:ptCount val="4"/>
                <c:pt idx="0">
                  <c:v>ISO 30.5 cm
Clutter 15.2 cm</c:v>
                </c:pt>
                <c:pt idx="1">
                  <c:v>ISO 50.8 cm
Clutter 7.6 cm</c:v>
                </c:pt>
                <c:pt idx="2">
                  <c:v>ISO 50.8 cm
Clutter 15.2 cm</c:v>
                </c:pt>
                <c:pt idx="3">
                  <c:v>ISO 50.8 cm
Clutter 30.2 cm</c:v>
                </c:pt>
              </c:strCache>
            </c:strRef>
          </c:cat>
          <c:val>
            <c:numRef>
              <c:f>'vertical V2'!$L$81:$L$84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25</c:v>
                </c:pt>
                <c:pt idx="3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3F-4630-8A24-E690241694A3}"/>
            </c:ext>
          </c:extLst>
        </c:ser>
        <c:ser>
          <c:idx val="2"/>
          <c:order val="2"/>
          <c:tx>
            <c:strRef>
              <c:f>'vertical V2'!$M$80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V2'!$J$81:$J$84</c:f>
              <c:strCache>
                <c:ptCount val="4"/>
                <c:pt idx="0">
                  <c:v>ISO 30.5 cm
Clutter 15.2 cm</c:v>
                </c:pt>
                <c:pt idx="1">
                  <c:v>ISO 50.8 cm
Clutter 7.6 cm</c:v>
                </c:pt>
                <c:pt idx="2">
                  <c:v>ISO 50.8 cm
Clutter 15.2 cm</c:v>
                </c:pt>
                <c:pt idx="3">
                  <c:v>ISO 50.8 cm
Clutter 30.2 cm</c:v>
                </c:pt>
              </c:strCache>
            </c:strRef>
          </c:cat>
          <c:val>
            <c:numRef>
              <c:f>'vertical V2'!$M$81:$M$84</c:f>
              <c:numCache>
                <c:formatCode>General</c:formatCode>
                <c:ptCount val="4"/>
                <c:pt idx="0">
                  <c:v>25</c:v>
                </c:pt>
                <c:pt idx="1">
                  <c:v>100</c:v>
                </c:pt>
                <c:pt idx="2">
                  <c:v>75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C3F-4630-8A24-E690241694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55315328"/>
        <c:axId val="955314848"/>
      </c:barChart>
      <c:catAx>
        <c:axId val="9553153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314848"/>
        <c:crosses val="autoZero"/>
        <c:auto val="1"/>
        <c:lblAlgn val="ctr"/>
        <c:lblOffset val="100"/>
        <c:noMultiLvlLbl val="0"/>
      </c:catAx>
      <c:valAx>
        <c:axId val="955314848"/>
        <c:scaling>
          <c:orientation val="minMax"/>
          <c:max val="100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315328"/>
        <c:crosses val="autoZero"/>
        <c:crossBetween val="between"/>
        <c:majorUnit val="2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ysClr val="windowText" lastClr="000000"/>
      </a:solidFill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Combined</a:t>
            </a:r>
            <a:r>
              <a:rPr lang="en-US" baseline="0"/>
              <a:t> Vertical Scenario % Pass/Fail MQO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'vertical V2'!$D$89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rgbClr val="00B05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V2'!$C$90:$C$92</c:f>
              <c:strCache>
                <c:ptCount val="3"/>
                <c:pt idx="0">
                  <c:v>7.6 cm (3-in)</c:v>
                </c:pt>
                <c:pt idx="1">
                  <c:v>15.2 cm (6-in)</c:v>
                </c:pt>
                <c:pt idx="2">
                  <c:v>30.5 cm (12- in)</c:v>
                </c:pt>
              </c:strCache>
            </c:strRef>
          </c:cat>
          <c:val>
            <c:numRef>
              <c:f>'vertical V2'!$D$90:$D$92</c:f>
              <c:numCache>
                <c:formatCode>General</c:formatCode>
                <c:ptCount val="3"/>
                <c:pt idx="0">
                  <c:v>6.25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78-473B-95D0-AFE537A4CC0A}"/>
            </c:ext>
          </c:extLst>
        </c:ser>
        <c:ser>
          <c:idx val="1"/>
          <c:order val="1"/>
          <c:tx>
            <c:strRef>
              <c:f>'vertical V2'!$E$89</c:f>
              <c:strCache>
                <c:ptCount val="1"/>
                <c:pt idx="0">
                  <c:v>Edge</c:v>
                </c:pt>
              </c:strCache>
            </c:strRef>
          </c:tx>
          <c:spPr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V2'!$C$90:$C$92</c:f>
              <c:strCache>
                <c:ptCount val="3"/>
                <c:pt idx="0">
                  <c:v>7.6 cm (3-in)</c:v>
                </c:pt>
                <c:pt idx="1">
                  <c:v>15.2 cm (6-in)</c:v>
                </c:pt>
                <c:pt idx="2">
                  <c:v>30.5 cm (12- in)</c:v>
                </c:pt>
              </c:strCache>
            </c:strRef>
          </c:cat>
          <c:val>
            <c:numRef>
              <c:f>'vertical V2'!$E$90:$E$92</c:f>
              <c:numCache>
                <c:formatCode>General</c:formatCode>
                <c:ptCount val="3"/>
                <c:pt idx="0">
                  <c:v>12.5</c:v>
                </c:pt>
                <c:pt idx="1">
                  <c:v>25</c:v>
                </c:pt>
                <c:pt idx="2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78-473B-95D0-AFE537A4CC0A}"/>
            </c:ext>
          </c:extLst>
        </c:ser>
        <c:ser>
          <c:idx val="2"/>
          <c:order val="2"/>
          <c:tx>
            <c:strRef>
              <c:f>'vertical V2'!$F$89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cat>
            <c:strRef>
              <c:f>'vertical V2'!$C$90:$C$92</c:f>
              <c:strCache>
                <c:ptCount val="3"/>
                <c:pt idx="0">
                  <c:v>7.6 cm (3-in)</c:v>
                </c:pt>
                <c:pt idx="1">
                  <c:v>15.2 cm (6-in)</c:v>
                </c:pt>
                <c:pt idx="2">
                  <c:v>30.5 cm (12- in)</c:v>
                </c:pt>
              </c:strCache>
            </c:strRef>
          </c:cat>
          <c:val>
            <c:numRef>
              <c:f>'vertical V2'!$F$90:$F$92</c:f>
              <c:numCache>
                <c:formatCode>General</c:formatCode>
                <c:ptCount val="3"/>
                <c:pt idx="0">
                  <c:v>81.25</c:v>
                </c:pt>
                <c:pt idx="1">
                  <c:v>50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78-473B-95D0-AFE537A4CC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21176256"/>
        <c:axId val="921174816"/>
      </c:barChart>
      <c:catAx>
        <c:axId val="921176256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Clutter Depth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174816"/>
        <c:crosses val="autoZero"/>
        <c:auto val="1"/>
        <c:lblAlgn val="ctr"/>
        <c:lblOffset val="100"/>
        <c:noMultiLvlLbl val="0"/>
      </c:catAx>
      <c:valAx>
        <c:axId val="92117481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117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Small ISO Horizontal Scenario Total %MQO</a:t>
            </a:r>
            <a:r>
              <a:rPr lang="en-US" baseline="0" dirty="0"/>
              <a:t> Pass/Fail 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'hroiztonal presentation slideV2'!$BG$1</c:f>
              <c:strCache>
                <c:ptCount val="1"/>
                <c:pt idx="0">
                  <c:v>Pass</c:v>
                </c:pt>
              </c:strCache>
            </c:strRef>
          </c:tx>
          <c:spPr>
            <a:solidFill>
              <a:srgbClr val="00B05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'hroiztonal presentation slideV2'!$BF$2:$BF$5</c:f>
              <c:strCache>
                <c:ptCount val="4"/>
                <c:pt idx="0">
                  <c:v>Hexnuts</c:v>
                </c:pt>
                <c:pt idx="1">
                  <c:v>Washer</c:v>
                </c:pt>
                <c:pt idx="2">
                  <c:v>Corner Brace</c:v>
                </c:pt>
                <c:pt idx="3">
                  <c:v>Crushed Can</c:v>
                </c:pt>
              </c:strCache>
            </c:strRef>
          </c:cat>
          <c:val>
            <c:numRef>
              <c:f>'hroiztonal presentation slideV2'!$BG$2:$BG$5</c:f>
              <c:numCache>
                <c:formatCode>0</c:formatCode>
                <c:ptCount val="4"/>
                <c:pt idx="0">
                  <c:v>87.5</c:v>
                </c:pt>
                <c:pt idx="1">
                  <c:v>78.125</c:v>
                </c:pt>
                <c:pt idx="2">
                  <c:v>65.625</c:v>
                </c:pt>
                <c:pt idx="3">
                  <c:v>65.625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9-40DF-AAAC-4F536F142BD5}"/>
            </c:ext>
          </c:extLst>
        </c:ser>
        <c:ser>
          <c:idx val="1"/>
          <c:order val="1"/>
          <c:tx>
            <c:strRef>
              <c:f>'hroiztonal presentation slideV2'!$BH$1</c:f>
              <c:strCache>
                <c:ptCount val="1"/>
                <c:pt idx="0">
                  <c:v>Edge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'hroiztonal presentation slideV2'!$BF$2:$BF$5</c:f>
              <c:strCache>
                <c:ptCount val="4"/>
                <c:pt idx="0">
                  <c:v>Hexnuts</c:v>
                </c:pt>
                <c:pt idx="1">
                  <c:v>Washer</c:v>
                </c:pt>
                <c:pt idx="2">
                  <c:v>Corner Brace</c:v>
                </c:pt>
                <c:pt idx="3">
                  <c:v>Crushed Can</c:v>
                </c:pt>
              </c:strCache>
            </c:strRef>
          </c:cat>
          <c:val>
            <c:numRef>
              <c:f>'hroiztonal presentation slideV2'!$BH$2:$BH$5</c:f>
              <c:numCache>
                <c:formatCode>0</c:formatCode>
                <c:ptCount val="4"/>
                <c:pt idx="0">
                  <c:v>12.5</c:v>
                </c:pt>
                <c:pt idx="1">
                  <c:v>21.875</c:v>
                </c:pt>
                <c:pt idx="2">
                  <c:v>28.125</c:v>
                </c:pt>
                <c:pt idx="3">
                  <c:v>18.75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9-40DF-AAAC-4F536F142BD5}"/>
            </c:ext>
          </c:extLst>
        </c:ser>
        <c:ser>
          <c:idx val="2"/>
          <c:order val="2"/>
          <c:tx>
            <c:strRef>
              <c:f>'hroiztonal presentation slideV2'!$BI$1</c:f>
              <c:strCache>
                <c:ptCount val="1"/>
                <c:pt idx="0">
                  <c:v>Fail</c:v>
                </c:pt>
              </c:strCache>
            </c:strRef>
          </c:tx>
          <c:spPr>
            <a:solidFill>
              <a:srgbClr val="FF00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cat>
            <c:strRef>
              <c:f>'hroiztonal presentation slideV2'!$BF$2:$BF$5</c:f>
              <c:strCache>
                <c:ptCount val="4"/>
                <c:pt idx="0">
                  <c:v>Hexnuts</c:v>
                </c:pt>
                <c:pt idx="1">
                  <c:v>Washer</c:v>
                </c:pt>
                <c:pt idx="2">
                  <c:v>Corner Brace</c:v>
                </c:pt>
                <c:pt idx="3">
                  <c:v>Crushed Can</c:v>
                </c:pt>
              </c:strCache>
            </c:strRef>
          </c:cat>
          <c:val>
            <c:numRef>
              <c:f>'hroiztonal presentation slideV2'!$BI$2:$BI$5</c:f>
              <c:numCache>
                <c:formatCode>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6.25</c:v>
                </c:pt>
                <c:pt idx="3">
                  <c:v>15.625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9-40DF-AAAC-4F536F142B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46884224"/>
        <c:axId val="2046877024"/>
      </c:barChart>
      <c:catAx>
        <c:axId val="204688422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877024"/>
        <c:crosses val="autoZero"/>
        <c:auto val="1"/>
        <c:lblAlgn val="ctr"/>
        <c:lblOffset val="100"/>
        <c:noMultiLvlLbl val="0"/>
      </c:catAx>
      <c:valAx>
        <c:axId val="2046877024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6884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D0ED7D-8922-4A8D-B4E4-63787748E40F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64FFEE-358E-416F-B359-82066DB2D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367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26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Small ISO Vertical scenario results show more MQO failures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Again, more MQO failures associated with corner brace and crushed can</a:t>
            </a:r>
          </a:p>
          <a:p>
            <a:pPr marL="171450" indent="-171450">
              <a:buFontTx/>
              <a:buChar char="-"/>
            </a:pPr>
            <a:r>
              <a:rPr lang="en-US" dirty="0"/>
              <a:t>Depth of clutter item seems to be dominant failure parameter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Shallower clutter causing more MQO failures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726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Contrast to the horizontal scenario, where Medium ISO was classified in all tests</a:t>
            </a:r>
          </a:p>
          <a:p>
            <a:pPr marL="171450" indent="-171450">
              <a:buFontTx/>
              <a:buChar char="-"/>
            </a:pPr>
            <a:r>
              <a:rPr lang="en-US" dirty="0"/>
              <a:t>Again, more MQO failures associated with corner brace and crushed can</a:t>
            </a:r>
          </a:p>
          <a:p>
            <a:pPr marL="171450" indent="-171450">
              <a:buFontTx/>
              <a:buChar char="-"/>
            </a:pPr>
            <a:r>
              <a:rPr lang="en-US" dirty="0"/>
              <a:t>Depth of clutter item seems to be dominant failure parameter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Shallower clutter causing more MQO failures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8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29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659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8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15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Data usability seeds are complex seed scenarios where an ISO is emplaced co-located with a clutter item</a:t>
            </a:r>
          </a:p>
          <a:p>
            <a:pPr marL="171450" indent="-171450">
              <a:buFontTx/>
              <a:buChar char="-"/>
            </a:pPr>
            <a:r>
              <a:rPr lang="en-US" dirty="0"/>
              <a:t>From guidance document, my understanding is there are two complex scenarios: horizontal and vertical</a:t>
            </a:r>
          </a:p>
          <a:p>
            <a:pPr marL="171450" indent="-171450">
              <a:buFontTx/>
              <a:buChar char="-"/>
            </a:pPr>
            <a:r>
              <a:rPr lang="en-US" dirty="0"/>
              <a:t>Horizontal, clutter is placed at the same depth as the ISO within a range of offsets (5-40cm)</a:t>
            </a:r>
          </a:p>
          <a:p>
            <a:pPr marL="171450" indent="-171450">
              <a:buFontTx/>
              <a:buChar char="-"/>
            </a:pPr>
            <a:r>
              <a:rPr lang="en-US" dirty="0"/>
              <a:t>Vertical scenario, clutter is placed at the same horizonal x-y location, but shallower than the ISO (not within 5cm)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85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As a contractor, we need to evaluate what clutter is.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the context of implementation on projects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Standardization (type of clutter)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Cost estimating (magnitude of items)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Do we want to use MD as clutter? No, too many variables</a:t>
            </a:r>
          </a:p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63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200" dirty="0">
                <a:latin typeface="Geograph" panose="020B0503030202060203" pitchFamily="34" charset="77"/>
              </a:rPr>
              <a:t>Compare ISO classification results between clutter items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200" dirty="0">
                <a:latin typeface="Geograph" panose="020B0503030202060203" pitchFamily="34" charset="77"/>
              </a:rPr>
              <a:t>Identify scenarios with high passing MQO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200" dirty="0">
                <a:latin typeface="Geograph" panose="020B0503030202060203" pitchFamily="34" charset="77"/>
              </a:rPr>
              <a:t>How many RCAs?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5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488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Final Source list with default UXA values 0.825 TOI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With ISO centered, almost all complex horizonal scenarios resulted in passing MQOs for small ISO classification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Miss classifications begin at 12 inch </a:t>
            </a:r>
            <a:r>
              <a:rPr lang="en-US" dirty="0" err="1"/>
              <a:t>bgs</a:t>
            </a:r>
            <a:r>
              <a:rPr lang="en-US" dirty="0"/>
              <a:t>. With corner brace and crushed can clutter items producing the most MQO failures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Consistent with expectations of maximum reliable depth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0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Final Source list with default UXA values 0.825 TOI threshold</a:t>
            </a:r>
          </a:p>
          <a:p>
            <a:pPr marL="171450" indent="-171450">
              <a:buFontTx/>
              <a:buChar char="-"/>
            </a:pPr>
            <a:r>
              <a:rPr lang="en-US" dirty="0"/>
              <a:t>With cluttered centered, more MQO failures</a:t>
            </a:r>
          </a:p>
          <a:p>
            <a:pPr marL="171450" indent="-171450">
              <a:buFontTx/>
              <a:buChar char="-"/>
            </a:pPr>
            <a:r>
              <a:rPr lang="en-US" dirty="0"/>
              <a:t>Miss classifications begin at 12 inch </a:t>
            </a:r>
            <a:r>
              <a:rPr lang="en-US" dirty="0" err="1"/>
              <a:t>bgs</a:t>
            </a:r>
            <a:r>
              <a:rPr lang="en-US" dirty="0"/>
              <a:t>. With corner brace and crushed can clutter items producing the most MQO failures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Consistent with expectations of maximum reliable depth and target offsets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 would expect there to be recollects associated with larger offset measurements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364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Medium ISO horizontal scenarios all pass MQO.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Seems to suggest relative size of ISO to clutter item plays large role in successful classification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As expected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64FFEE-358E-416F-B359-82066DB2D3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39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0CCB9-00BE-6158-711D-124DD4D096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22B870-2968-B42C-F547-BE76E7005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5BDE8-C159-CA58-1A12-ABD50A920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6216E-11C6-E86F-0914-8B1DC650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8CD69-410F-4AE1-4122-22B4FACC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6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1F0FEA-4567-4694-3348-0C6FFA3A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3E92F5-6CB2-E214-7AF0-A3D47AD5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E1074-B838-949E-E18D-174EB068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8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16A2E-D49D-110F-F6B7-C3BB7A3F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0922A1-4080-AB3A-07F0-A2C0CEE434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80B420-58F1-0B54-85B2-D397019A69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3587D9-A9D6-A7DC-1708-54B1E647C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48AE58-FF31-790D-6E71-F8CA2DED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7D94-D19A-B6CB-C660-3CABAEC0D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2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309EA-FD29-89E0-447E-D3822F20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A20EC2-789F-E9D0-88E9-C7797F0596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085B91-32E0-04ED-971B-52E73324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27AA9-6336-84E4-6DB0-267961ED5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2DF73A-25B5-8B3F-F635-FDCE70C3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DA67-D762-913A-89BB-7DFAA6F8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5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BFF17-A438-E3C4-3890-DBFD800A7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ABAF75-DFD7-94B9-A834-0B0D6A4CF3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2A98D-995A-9690-7A5B-31DA68D5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1CEC4-C91D-41F7-8D4C-33260065F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8359E-C9E0-5C1D-BD87-2CA13EEE4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6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B54E9-A459-DB76-40F6-89E6DAF5C9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2F6EE4-4F71-A1E1-605F-051897570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BBC6A-865F-2197-E837-F342C4A90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3E919-5A04-52DA-7777-26BFF9D8E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FAD0D-B59B-FC12-FF9B-5148056F4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7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573A5-4D97-9C52-AE2A-8CE372C2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1644-3A09-7AE6-6898-587383B4A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979F1-FE9E-2C95-61FB-D99F1C60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0CC82-BCC5-7A61-921E-6136CB97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4AB4B2-6D2C-50DA-73CC-3209A200F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92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1BFD531-F4EE-5607-2923-8172D1CDD645}"/>
              </a:ext>
            </a:extLst>
          </p:cNvPr>
          <p:cNvGrpSpPr/>
          <p:nvPr userDrawn="1"/>
        </p:nvGrpSpPr>
        <p:grpSpPr>
          <a:xfrm>
            <a:off x="0" y="-6824"/>
            <a:ext cx="12204070" cy="1325880"/>
            <a:chOff x="5008" y="5532120"/>
            <a:chExt cx="12204070" cy="1325880"/>
          </a:xfrm>
        </p:grpSpPr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E2034AAB-E805-C2C1-7EAC-F05728D5CE32}"/>
                </a:ext>
              </a:extLst>
            </p:cNvPr>
            <p:cNvSpPr/>
            <p:nvPr/>
          </p:nvSpPr>
          <p:spPr>
            <a:xfrm>
              <a:off x="10610449" y="5534182"/>
              <a:ext cx="1598629" cy="694831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182F9399-F23F-8A15-B0D7-4F6C025F06DA}"/>
                </a:ext>
              </a:extLst>
            </p:cNvPr>
            <p:cNvSpPr/>
            <p:nvPr/>
          </p:nvSpPr>
          <p:spPr>
            <a:xfrm>
              <a:off x="9887080" y="5534182"/>
              <a:ext cx="1957408" cy="114329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  <a:gd name="connsiteX0" fmla="*/ 0 w 2253097"/>
                <a:gd name="connsiteY0" fmla="*/ 1316008 h 1316008"/>
                <a:gd name="connsiteX1" fmla="*/ 526990 w 2253097"/>
                <a:gd name="connsiteY1" fmla="*/ 27 h 1316008"/>
                <a:gd name="connsiteX2" fmla="*/ 2253097 w 2253097"/>
                <a:gd name="connsiteY2" fmla="*/ 0 h 1316008"/>
                <a:gd name="connsiteX3" fmla="*/ 819822 w 2253097"/>
                <a:gd name="connsiteY3" fmla="*/ 1315494 h 1316008"/>
                <a:gd name="connsiteX4" fmla="*/ 0 w 2253097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097" h="1316008">
                  <a:moveTo>
                    <a:pt x="0" y="1316008"/>
                  </a:moveTo>
                  <a:lnTo>
                    <a:pt x="526990" y="27"/>
                  </a:lnTo>
                  <a:lnTo>
                    <a:pt x="2253097" y="0"/>
                  </a:lnTo>
                  <a:lnTo>
                    <a:pt x="819822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8B70E1BA-5AB2-DF9D-E18A-C58C529B01BD}"/>
                </a:ext>
              </a:extLst>
            </p:cNvPr>
            <p:cNvSpPr/>
            <p:nvPr/>
          </p:nvSpPr>
          <p:spPr>
            <a:xfrm>
              <a:off x="5008" y="5532120"/>
              <a:ext cx="11463911" cy="1325880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4172470 w 6933661"/>
                <a:gd name="connsiteY0" fmla="*/ 6350 h 799139"/>
                <a:gd name="connsiteX1" fmla="*/ 6933661 w 6933661"/>
                <a:gd name="connsiteY1" fmla="*/ 0 h 799139"/>
                <a:gd name="connsiteX2" fmla="*/ 6060536 w 6933661"/>
                <a:gd name="connsiteY2" fmla="*/ 799139 h 799139"/>
                <a:gd name="connsiteX3" fmla="*/ 0 w 6933661"/>
                <a:gd name="connsiteY3" fmla="*/ 799139 h 799139"/>
                <a:gd name="connsiteX4" fmla="*/ 4172470 w 6933661"/>
                <a:gd name="connsiteY4" fmla="*/ 6350 h 799139"/>
                <a:gd name="connsiteX0" fmla="*/ 6144 w 6933661"/>
                <a:gd name="connsiteY0" fmla="*/ 227 h 799139"/>
                <a:gd name="connsiteX1" fmla="*/ 6933661 w 6933661"/>
                <a:gd name="connsiteY1" fmla="*/ 0 h 799139"/>
                <a:gd name="connsiteX2" fmla="*/ 6060536 w 6933661"/>
                <a:gd name="connsiteY2" fmla="*/ 799139 h 799139"/>
                <a:gd name="connsiteX3" fmla="*/ 0 w 6933661"/>
                <a:gd name="connsiteY3" fmla="*/ 799139 h 799139"/>
                <a:gd name="connsiteX4" fmla="*/ 6144 w 6933661"/>
                <a:gd name="connsiteY4" fmla="*/ 227 h 79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3661" h="799139">
                  <a:moveTo>
                    <a:pt x="6144" y="227"/>
                  </a:moveTo>
                  <a:lnTo>
                    <a:pt x="6933661" y="0"/>
                  </a:lnTo>
                  <a:lnTo>
                    <a:pt x="6060536" y="799139"/>
                  </a:lnTo>
                  <a:lnTo>
                    <a:pt x="0" y="799139"/>
                  </a:lnTo>
                  <a:lnTo>
                    <a:pt x="6144" y="227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C3D5B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5D62B65-B93C-5A18-559D-D97901E89DCD}"/>
              </a:ext>
            </a:extLst>
          </p:cNvPr>
          <p:cNvGrpSpPr/>
          <p:nvPr userDrawn="1"/>
        </p:nvGrpSpPr>
        <p:grpSpPr>
          <a:xfrm rot="10800000">
            <a:off x="5008" y="5532120"/>
            <a:ext cx="12204070" cy="1325880"/>
            <a:chOff x="5008" y="5532120"/>
            <a:chExt cx="12204070" cy="1325880"/>
          </a:xfrm>
        </p:grpSpPr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8B4C7312-41C3-CCDB-89BE-9B973FB347DF}"/>
                </a:ext>
              </a:extLst>
            </p:cNvPr>
            <p:cNvSpPr/>
            <p:nvPr/>
          </p:nvSpPr>
          <p:spPr>
            <a:xfrm>
              <a:off x="10610449" y="5534182"/>
              <a:ext cx="1598629" cy="694831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26BFE2F-9023-BCE7-C2DE-F0A0FB90DE91}"/>
                </a:ext>
              </a:extLst>
            </p:cNvPr>
            <p:cNvSpPr/>
            <p:nvPr/>
          </p:nvSpPr>
          <p:spPr>
            <a:xfrm>
              <a:off x="9887080" y="5534182"/>
              <a:ext cx="1957408" cy="114329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  <a:gd name="connsiteX0" fmla="*/ 0 w 2253097"/>
                <a:gd name="connsiteY0" fmla="*/ 1316008 h 1316008"/>
                <a:gd name="connsiteX1" fmla="*/ 526990 w 2253097"/>
                <a:gd name="connsiteY1" fmla="*/ 27 h 1316008"/>
                <a:gd name="connsiteX2" fmla="*/ 2253097 w 2253097"/>
                <a:gd name="connsiteY2" fmla="*/ 0 h 1316008"/>
                <a:gd name="connsiteX3" fmla="*/ 819822 w 2253097"/>
                <a:gd name="connsiteY3" fmla="*/ 1315494 h 1316008"/>
                <a:gd name="connsiteX4" fmla="*/ 0 w 2253097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3097" h="1316008">
                  <a:moveTo>
                    <a:pt x="0" y="1316008"/>
                  </a:moveTo>
                  <a:lnTo>
                    <a:pt x="526990" y="27"/>
                  </a:lnTo>
                  <a:lnTo>
                    <a:pt x="2253097" y="0"/>
                  </a:lnTo>
                  <a:lnTo>
                    <a:pt x="819822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59B3454B-52C2-B775-091F-B0E3CA0EBB25}"/>
                </a:ext>
              </a:extLst>
            </p:cNvPr>
            <p:cNvSpPr/>
            <p:nvPr/>
          </p:nvSpPr>
          <p:spPr>
            <a:xfrm>
              <a:off x="5008" y="5532120"/>
              <a:ext cx="11463911" cy="1325880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4172470 w 6933661"/>
                <a:gd name="connsiteY0" fmla="*/ 6350 h 799139"/>
                <a:gd name="connsiteX1" fmla="*/ 6933661 w 6933661"/>
                <a:gd name="connsiteY1" fmla="*/ 0 h 799139"/>
                <a:gd name="connsiteX2" fmla="*/ 6060536 w 6933661"/>
                <a:gd name="connsiteY2" fmla="*/ 799139 h 799139"/>
                <a:gd name="connsiteX3" fmla="*/ 0 w 6933661"/>
                <a:gd name="connsiteY3" fmla="*/ 799139 h 799139"/>
                <a:gd name="connsiteX4" fmla="*/ 4172470 w 6933661"/>
                <a:gd name="connsiteY4" fmla="*/ 6350 h 799139"/>
                <a:gd name="connsiteX0" fmla="*/ 6144 w 6933661"/>
                <a:gd name="connsiteY0" fmla="*/ 227 h 799139"/>
                <a:gd name="connsiteX1" fmla="*/ 6933661 w 6933661"/>
                <a:gd name="connsiteY1" fmla="*/ 0 h 799139"/>
                <a:gd name="connsiteX2" fmla="*/ 6060536 w 6933661"/>
                <a:gd name="connsiteY2" fmla="*/ 799139 h 799139"/>
                <a:gd name="connsiteX3" fmla="*/ 0 w 6933661"/>
                <a:gd name="connsiteY3" fmla="*/ 799139 h 799139"/>
                <a:gd name="connsiteX4" fmla="*/ 6144 w 6933661"/>
                <a:gd name="connsiteY4" fmla="*/ 227 h 799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3661" h="799139">
                  <a:moveTo>
                    <a:pt x="6144" y="227"/>
                  </a:moveTo>
                  <a:lnTo>
                    <a:pt x="6933661" y="0"/>
                  </a:lnTo>
                  <a:lnTo>
                    <a:pt x="6060536" y="799139"/>
                  </a:lnTo>
                  <a:lnTo>
                    <a:pt x="0" y="799139"/>
                  </a:lnTo>
                  <a:lnTo>
                    <a:pt x="6144" y="227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2C3D5B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FD1E0C0-C024-CB5A-32DC-9B07E2BF7CFC}"/>
              </a:ext>
            </a:extLst>
          </p:cNvPr>
          <p:cNvSpPr txBox="1"/>
          <p:nvPr userDrawn="1"/>
        </p:nvSpPr>
        <p:spPr>
          <a:xfrm>
            <a:off x="4380353" y="5995005"/>
            <a:ext cx="367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84C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Trust. Performance. People.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6E055B-0400-A996-C06A-A84DF475B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82036" y="5870649"/>
            <a:ext cx="2058478" cy="6258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A9B8C-4168-5C23-E46F-3693626575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21300" y="6050243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3ADA2B6-98B4-BFF2-2D5F-90A5D09F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02" y="31864"/>
            <a:ext cx="10515600" cy="1325563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E366BA66-36EE-1623-7067-17A972948E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24817" y="1466533"/>
            <a:ext cx="3932237" cy="35046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CCB9022-A2B9-069B-2A64-9FDDE52E928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4124817" y="1981752"/>
            <a:ext cx="3932237" cy="35046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rgbClr val="FF44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849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9C29289-DBBF-D4F7-3F5C-5067A22A2B5C}"/>
              </a:ext>
            </a:extLst>
          </p:cNvPr>
          <p:cNvGrpSpPr/>
          <p:nvPr userDrawn="1"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1BFED850-741B-41F3-9716-907A81458060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11">
              <a:extLst>
                <a:ext uri="{FF2B5EF4-FFF2-40B4-BE49-F238E27FC236}">
                  <a16:creationId xmlns:a16="http://schemas.microsoft.com/office/drawing/2014/main" id="{EB21D139-1029-C086-4E7D-A9D5F3409442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E0B0C0D2-1F40-D621-CA55-7A294F873AD2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9EFE358-3A1A-A983-C983-ED70A1BF0539}"/>
              </a:ext>
            </a:extLst>
          </p:cNvPr>
          <p:cNvSpPr/>
          <p:nvPr userDrawn="1"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82D064-C11B-F4F7-D0C7-76D690CCB38C}"/>
              </a:ext>
            </a:extLst>
          </p:cNvPr>
          <p:cNvCxnSpPr>
            <a:cxnSpLocks/>
          </p:cNvCxnSpPr>
          <p:nvPr userDrawn="1"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5890D9A-0868-6859-8BDC-177A263D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68" y="188771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2911FF7-8FC3-527C-9A2D-236E5ED8A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02" y="1167456"/>
            <a:ext cx="3932237" cy="350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F3D973-EE66-6208-8DB2-4E64887564BC}"/>
              </a:ext>
            </a:extLst>
          </p:cNvPr>
          <p:cNvCxnSpPr/>
          <p:nvPr userDrawn="1"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4D124C52-77D1-93AE-AE70-AE03E3B2E1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2186402"/>
            <a:ext cx="6327775" cy="1709737"/>
          </a:xfr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00539B"/>
                </a:solidFill>
                <a:latin typeface="Arial" panose="020B0604020202020204" pitchFamily="34" charset="0"/>
              </a:defRPr>
            </a:lvl1pPr>
            <a:lvl2pPr marL="228600" indent="-228600">
              <a:buClr>
                <a:srgbClr val="F84D42"/>
              </a:buClr>
              <a:buFont typeface="System Font Regular"/>
              <a:buChar char="→"/>
              <a:defRPr sz="1400" b="0" i="0" baseline="0">
                <a:latin typeface="Arial" panose="020B0604020202020204" pitchFamily="34" charset="0"/>
              </a:defRPr>
            </a:lvl2pPr>
            <a:lvl3pPr marL="502920" indent="-228600">
              <a:buClr>
                <a:srgbClr val="F84D42"/>
              </a:buClr>
              <a:buFont typeface="System Font Regular"/>
              <a:buChar char="→"/>
              <a:defRPr sz="1200" b="0" i="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 Text </a:t>
            </a:r>
          </a:p>
          <a:p>
            <a:pPr lvl="2"/>
            <a:r>
              <a:rPr lang="en-US" dirty="0"/>
              <a:t>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4660229-8CDF-9185-9188-35835DC29D8A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1787670" y="6593644"/>
            <a:ext cx="390834" cy="225212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421958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9EFE358-3A1A-A983-C983-ED70A1BF0539}"/>
              </a:ext>
            </a:extLst>
          </p:cNvPr>
          <p:cNvSpPr/>
          <p:nvPr userDrawn="1"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582D064-C11B-F4F7-D0C7-76D690CCB38C}"/>
              </a:ext>
            </a:extLst>
          </p:cNvPr>
          <p:cNvCxnSpPr>
            <a:cxnSpLocks/>
          </p:cNvCxnSpPr>
          <p:nvPr userDrawn="1"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Rectangle 11">
            <a:extLst>
              <a:ext uri="{FF2B5EF4-FFF2-40B4-BE49-F238E27FC236}">
                <a16:creationId xmlns:a16="http://schemas.microsoft.com/office/drawing/2014/main" id="{D5F2E970-8D06-1C5F-3C75-8A4DA7FE98E3}"/>
              </a:ext>
            </a:extLst>
          </p:cNvPr>
          <p:cNvSpPr/>
          <p:nvPr userDrawn="1"/>
        </p:nvSpPr>
        <p:spPr>
          <a:xfrm>
            <a:off x="10608596" y="0"/>
            <a:ext cx="1598629" cy="694831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645761 w 2761191"/>
              <a:gd name="connsiteY3" fmla="*/ 798268 h 799139"/>
              <a:gd name="connsiteX4" fmla="*/ 0 w 2761191"/>
              <a:gd name="connsiteY4" fmla="*/ 799139 h 799139"/>
              <a:gd name="connsiteX5" fmla="*/ 0 w 2761191"/>
              <a:gd name="connsiteY5" fmla="*/ 6350 h 799139"/>
              <a:gd name="connsiteX0" fmla="*/ 0 w 2761191"/>
              <a:gd name="connsiteY0" fmla="*/ 6350 h 799139"/>
              <a:gd name="connsiteX1" fmla="*/ 659815 w 2761191"/>
              <a:gd name="connsiteY1" fmla="*/ 5622 h 799139"/>
              <a:gd name="connsiteX2" fmla="*/ 2761191 w 2761191"/>
              <a:gd name="connsiteY2" fmla="*/ 0 h 799139"/>
              <a:gd name="connsiteX3" fmla="*/ 1888066 w 2761191"/>
              <a:gd name="connsiteY3" fmla="*/ 799139 h 799139"/>
              <a:gd name="connsiteX4" fmla="*/ 645761 w 2761191"/>
              <a:gd name="connsiteY4" fmla="*/ 798268 h 799139"/>
              <a:gd name="connsiteX5" fmla="*/ 0 w 2761191"/>
              <a:gd name="connsiteY5" fmla="*/ 799139 h 799139"/>
              <a:gd name="connsiteX6" fmla="*/ 0 w 2761191"/>
              <a:gd name="connsiteY6" fmla="*/ 6350 h 799139"/>
              <a:gd name="connsiteX0" fmla="*/ 0 w 2761191"/>
              <a:gd name="connsiteY0" fmla="*/ 799139 h 799139"/>
              <a:gd name="connsiteX1" fmla="*/ 659815 w 2761191"/>
              <a:gd name="connsiteY1" fmla="*/ 5622 h 799139"/>
              <a:gd name="connsiteX2" fmla="*/ 2761191 w 2761191"/>
              <a:gd name="connsiteY2" fmla="*/ 0 h 799139"/>
              <a:gd name="connsiteX3" fmla="*/ 1888066 w 2761191"/>
              <a:gd name="connsiteY3" fmla="*/ 799139 h 799139"/>
              <a:gd name="connsiteX4" fmla="*/ 645761 w 2761191"/>
              <a:gd name="connsiteY4" fmla="*/ 798268 h 799139"/>
              <a:gd name="connsiteX5" fmla="*/ 0 w 2761191"/>
              <a:gd name="connsiteY5" fmla="*/ 799139 h 799139"/>
              <a:gd name="connsiteX0" fmla="*/ 0 w 2115430"/>
              <a:gd name="connsiteY0" fmla="*/ 798268 h 799139"/>
              <a:gd name="connsiteX1" fmla="*/ 14054 w 2115430"/>
              <a:gd name="connsiteY1" fmla="*/ 5622 h 799139"/>
              <a:gd name="connsiteX2" fmla="*/ 2115430 w 2115430"/>
              <a:gd name="connsiteY2" fmla="*/ 0 h 799139"/>
              <a:gd name="connsiteX3" fmla="*/ 1242305 w 2115430"/>
              <a:gd name="connsiteY3" fmla="*/ 799139 h 799139"/>
              <a:gd name="connsiteX4" fmla="*/ 0 w 2115430"/>
              <a:gd name="connsiteY4" fmla="*/ 798268 h 799139"/>
              <a:gd name="connsiteX0" fmla="*/ 0 w 2115430"/>
              <a:gd name="connsiteY0" fmla="*/ 798268 h 799795"/>
              <a:gd name="connsiteX1" fmla="*/ 14054 w 2115430"/>
              <a:gd name="connsiteY1" fmla="*/ 5622 h 799795"/>
              <a:gd name="connsiteX2" fmla="*/ 2115430 w 2115430"/>
              <a:gd name="connsiteY2" fmla="*/ 0 h 799795"/>
              <a:gd name="connsiteX3" fmla="*/ 1242305 w 2115430"/>
              <a:gd name="connsiteY3" fmla="*/ 799139 h 799795"/>
              <a:gd name="connsiteX4" fmla="*/ 297122 w 2115430"/>
              <a:gd name="connsiteY4" fmla="*/ 799795 h 799795"/>
              <a:gd name="connsiteX5" fmla="*/ 0 w 2115430"/>
              <a:gd name="connsiteY5" fmla="*/ 798268 h 799795"/>
              <a:gd name="connsiteX0" fmla="*/ 283068 w 2101376"/>
              <a:gd name="connsiteY0" fmla="*/ 799795 h 799795"/>
              <a:gd name="connsiteX1" fmla="*/ 0 w 2101376"/>
              <a:gd name="connsiteY1" fmla="*/ 5622 h 799795"/>
              <a:gd name="connsiteX2" fmla="*/ 2101376 w 2101376"/>
              <a:gd name="connsiteY2" fmla="*/ 0 h 799795"/>
              <a:gd name="connsiteX3" fmla="*/ 1228251 w 2101376"/>
              <a:gd name="connsiteY3" fmla="*/ 799139 h 799795"/>
              <a:gd name="connsiteX4" fmla="*/ 283068 w 2101376"/>
              <a:gd name="connsiteY4" fmla="*/ 799795 h 799795"/>
              <a:gd name="connsiteX0" fmla="*/ 283068 w 2101376"/>
              <a:gd name="connsiteY0" fmla="*/ 799795 h 799795"/>
              <a:gd name="connsiteX1" fmla="*/ 0 w 2101376"/>
              <a:gd name="connsiteY1" fmla="*/ 5622 h 799795"/>
              <a:gd name="connsiteX2" fmla="*/ 261256 w 2101376"/>
              <a:gd name="connsiteY2" fmla="*/ 7298 h 799795"/>
              <a:gd name="connsiteX3" fmla="*/ 2101376 w 2101376"/>
              <a:gd name="connsiteY3" fmla="*/ 0 h 799795"/>
              <a:gd name="connsiteX4" fmla="*/ 1228251 w 2101376"/>
              <a:gd name="connsiteY4" fmla="*/ 799139 h 799795"/>
              <a:gd name="connsiteX5" fmla="*/ 283068 w 2101376"/>
              <a:gd name="connsiteY5" fmla="*/ 799795 h 799795"/>
              <a:gd name="connsiteX0" fmla="*/ 21812 w 1840120"/>
              <a:gd name="connsiteY0" fmla="*/ 799795 h 799795"/>
              <a:gd name="connsiteX1" fmla="*/ 0 w 1840120"/>
              <a:gd name="connsiteY1" fmla="*/ 7298 h 799795"/>
              <a:gd name="connsiteX2" fmla="*/ 1840120 w 1840120"/>
              <a:gd name="connsiteY2" fmla="*/ 0 h 799795"/>
              <a:gd name="connsiteX3" fmla="*/ 966995 w 1840120"/>
              <a:gd name="connsiteY3" fmla="*/ 799139 h 799795"/>
              <a:gd name="connsiteX4" fmla="*/ 21812 w 1840120"/>
              <a:gd name="connsiteY4" fmla="*/ 799795 h 799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40120" h="799795">
                <a:moveTo>
                  <a:pt x="21812" y="799795"/>
                </a:moveTo>
                <a:lnTo>
                  <a:pt x="0" y="7298"/>
                </a:lnTo>
                <a:lnTo>
                  <a:pt x="1840120" y="0"/>
                </a:lnTo>
                <a:lnTo>
                  <a:pt x="966995" y="799139"/>
                </a:lnTo>
                <a:lnTo>
                  <a:pt x="21812" y="799795"/>
                </a:lnTo>
                <a:close/>
              </a:path>
            </a:pathLst>
          </a:custGeom>
          <a:solidFill>
            <a:srgbClr val="72B4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5299CD1-6B34-E3CD-782E-61110388F6E6}"/>
              </a:ext>
            </a:extLst>
          </p:cNvPr>
          <p:cNvSpPr/>
          <p:nvPr userDrawn="1"/>
        </p:nvSpPr>
        <p:spPr>
          <a:xfrm>
            <a:off x="9887080" y="2062"/>
            <a:ext cx="1957408" cy="1143298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0 w 2761191"/>
              <a:gd name="connsiteY0" fmla="*/ 6350 h 1300347"/>
              <a:gd name="connsiteX1" fmla="*/ 2761191 w 2761191"/>
              <a:gd name="connsiteY1" fmla="*/ 0 h 1300347"/>
              <a:gd name="connsiteX2" fmla="*/ 1343063 w 2761191"/>
              <a:gd name="connsiteY2" fmla="*/ 1300347 h 1300347"/>
              <a:gd name="connsiteX3" fmla="*/ 0 w 2761191"/>
              <a:gd name="connsiteY3" fmla="*/ 799139 h 1300347"/>
              <a:gd name="connsiteX4" fmla="*/ 0 w 2761191"/>
              <a:gd name="connsiteY4" fmla="*/ 6350 h 1300347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43063 w 2761191"/>
              <a:gd name="connsiteY2" fmla="*/ 1300347 h 1319812"/>
              <a:gd name="connsiteX3" fmla="*/ 19464 w 2761191"/>
              <a:gd name="connsiteY3" fmla="*/ 1319812 h 1319812"/>
              <a:gd name="connsiteX4" fmla="*/ 0 w 2761191"/>
              <a:gd name="connsiteY4" fmla="*/ 6350 h 1319812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27916 w 2761191"/>
              <a:gd name="connsiteY2" fmla="*/ 1315494 h 1319812"/>
              <a:gd name="connsiteX3" fmla="*/ 19464 w 2761191"/>
              <a:gd name="connsiteY3" fmla="*/ 1319812 h 1319812"/>
              <a:gd name="connsiteX4" fmla="*/ 0 w 2761191"/>
              <a:gd name="connsiteY4" fmla="*/ 6350 h 1319812"/>
              <a:gd name="connsiteX0" fmla="*/ 0 w 2761191"/>
              <a:gd name="connsiteY0" fmla="*/ 6350 h 1319812"/>
              <a:gd name="connsiteX1" fmla="*/ 2761191 w 2761191"/>
              <a:gd name="connsiteY1" fmla="*/ 0 h 1319812"/>
              <a:gd name="connsiteX2" fmla="*/ 1327916 w 2761191"/>
              <a:gd name="connsiteY2" fmla="*/ 1315494 h 1319812"/>
              <a:gd name="connsiteX3" fmla="*/ 846660 w 2761191"/>
              <a:gd name="connsiteY3" fmla="*/ 1317799 h 1319812"/>
              <a:gd name="connsiteX4" fmla="*/ 19464 w 2761191"/>
              <a:gd name="connsiteY4" fmla="*/ 1319812 h 1319812"/>
              <a:gd name="connsiteX5" fmla="*/ 0 w 2761191"/>
              <a:gd name="connsiteY5" fmla="*/ 6350 h 1319812"/>
              <a:gd name="connsiteX0" fmla="*/ 0 w 2761191"/>
              <a:gd name="connsiteY0" fmla="*/ 6350 h 1317799"/>
              <a:gd name="connsiteX1" fmla="*/ 2761191 w 2761191"/>
              <a:gd name="connsiteY1" fmla="*/ 0 h 1317799"/>
              <a:gd name="connsiteX2" fmla="*/ 1327916 w 2761191"/>
              <a:gd name="connsiteY2" fmla="*/ 1315494 h 1317799"/>
              <a:gd name="connsiteX3" fmla="*/ 846660 w 2761191"/>
              <a:gd name="connsiteY3" fmla="*/ 1317799 h 1317799"/>
              <a:gd name="connsiteX4" fmla="*/ 0 w 2761191"/>
              <a:gd name="connsiteY4" fmla="*/ 6350 h 1317799"/>
              <a:gd name="connsiteX0" fmla="*/ 0 w 2761191"/>
              <a:gd name="connsiteY0" fmla="*/ 6350 h 1317799"/>
              <a:gd name="connsiteX1" fmla="*/ 879984 w 2761191"/>
              <a:gd name="connsiteY1" fmla="*/ 0 h 1317799"/>
              <a:gd name="connsiteX2" fmla="*/ 2761191 w 2761191"/>
              <a:gd name="connsiteY2" fmla="*/ 0 h 1317799"/>
              <a:gd name="connsiteX3" fmla="*/ 1327916 w 2761191"/>
              <a:gd name="connsiteY3" fmla="*/ 1315494 h 1317799"/>
              <a:gd name="connsiteX4" fmla="*/ 846660 w 2761191"/>
              <a:gd name="connsiteY4" fmla="*/ 1317799 h 1317799"/>
              <a:gd name="connsiteX5" fmla="*/ 0 w 2761191"/>
              <a:gd name="connsiteY5" fmla="*/ 6350 h 1317799"/>
              <a:gd name="connsiteX0" fmla="*/ 0 w 1914531"/>
              <a:gd name="connsiteY0" fmla="*/ 1317799 h 1317799"/>
              <a:gd name="connsiteX1" fmla="*/ 33324 w 1914531"/>
              <a:gd name="connsiteY1" fmla="*/ 0 h 1317799"/>
              <a:gd name="connsiteX2" fmla="*/ 1914531 w 1914531"/>
              <a:gd name="connsiteY2" fmla="*/ 0 h 1317799"/>
              <a:gd name="connsiteX3" fmla="*/ 481256 w 1914531"/>
              <a:gd name="connsiteY3" fmla="*/ 1315494 h 1317799"/>
              <a:gd name="connsiteX4" fmla="*/ 0 w 1914531"/>
              <a:gd name="connsiteY4" fmla="*/ 1317799 h 1317799"/>
              <a:gd name="connsiteX0" fmla="*/ 0 w 1907504"/>
              <a:gd name="connsiteY0" fmla="*/ 1317799 h 1317799"/>
              <a:gd name="connsiteX1" fmla="*/ 26297 w 1907504"/>
              <a:gd name="connsiteY1" fmla="*/ 0 h 1317799"/>
              <a:gd name="connsiteX2" fmla="*/ 1907504 w 1907504"/>
              <a:gd name="connsiteY2" fmla="*/ 0 h 1317799"/>
              <a:gd name="connsiteX3" fmla="*/ 474229 w 1907504"/>
              <a:gd name="connsiteY3" fmla="*/ 1315494 h 1317799"/>
              <a:gd name="connsiteX4" fmla="*/ 0 w 1907504"/>
              <a:gd name="connsiteY4" fmla="*/ 1317799 h 1317799"/>
              <a:gd name="connsiteX0" fmla="*/ 0 w 1907504"/>
              <a:gd name="connsiteY0" fmla="*/ 1317799 h 1317799"/>
              <a:gd name="connsiteX1" fmla="*/ 26297 w 1907504"/>
              <a:gd name="connsiteY1" fmla="*/ 0 h 1317799"/>
              <a:gd name="connsiteX2" fmla="*/ 1907504 w 1907504"/>
              <a:gd name="connsiteY2" fmla="*/ 0 h 1317799"/>
              <a:gd name="connsiteX3" fmla="*/ 474229 w 1907504"/>
              <a:gd name="connsiteY3" fmla="*/ 1315494 h 1317799"/>
              <a:gd name="connsiteX4" fmla="*/ 112326 w 1907504"/>
              <a:gd name="connsiteY4" fmla="*/ 1316008 h 1317799"/>
              <a:gd name="connsiteX5" fmla="*/ 0 w 1907504"/>
              <a:gd name="connsiteY5" fmla="*/ 1317799 h 1317799"/>
              <a:gd name="connsiteX0" fmla="*/ 86029 w 1881207"/>
              <a:gd name="connsiteY0" fmla="*/ 1316008 h 1316008"/>
              <a:gd name="connsiteX1" fmla="*/ 0 w 1881207"/>
              <a:gd name="connsiteY1" fmla="*/ 0 h 1316008"/>
              <a:gd name="connsiteX2" fmla="*/ 1881207 w 1881207"/>
              <a:gd name="connsiteY2" fmla="*/ 0 h 1316008"/>
              <a:gd name="connsiteX3" fmla="*/ 447932 w 1881207"/>
              <a:gd name="connsiteY3" fmla="*/ 1315494 h 1316008"/>
              <a:gd name="connsiteX4" fmla="*/ 86029 w 1881207"/>
              <a:gd name="connsiteY4" fmla="*/ 1316008 h 1316008"/>
              <a:gd name="connsiteX0" fmla="*/ 86029 w 1881207"/>
              <a:gd name="connsiteY0" fmla="*/ 1316008 h 1316008"/>
              <a:gd name="connsiteX1" fmla="*/ 0 w 1881207"/>
              <a:gd name="connsiteY1" fmla="*/ 0 h 1316008"/>
              <a:gd name="connsiteX2" fmla="*/ 155100 w 1881207"/>
              <a:gd name="connsiteY2" fmla="*/ 27 h 1316008"/>
              <a:gd name="connsiteX3" fmla="*/ 1881207 w 1881207"/>
              <a:gd name="connsiteY3" fmla="*/ 0 h 1316008"/>
              <a:gd name="connsiteX4" fmla="*/ 447932 w 1881207"/>
              <a:gd name="connsiteY4" fmla="*/ 1315494 h 1316008"/>
              <a:gd name="connsiteX5" fmla="*/ 86029 w 1881207"/>
              <a:gd name="connsiteY5" fmla="*/ 1316008 h 1316008"/>
              <a:gd name="connsiteX0" fmla="*/ 0 w 1795178"/>
              <a:gd name="connsiteY0" fmla="*/ 1316008 h 1316008"/>
              <a:gd name="connsiteX1" fmla="*/ 69071 w 1795178"/>
              <a:gd name="connsiteY1" fmla="*/ 27 h 1316008"/>
              <a:gd name="connsiteX2" fmla="*/ 1795178 w 1795178"/>
              <a:gd name="connsiteY2" fmla="*/ 0 h 1316008"/>
              <a:gd name="connsiteX3" fmla="*/ 361903 w 1795178"/>
              <a:gd name="connsiteY3" fmla="*/ 1315494 h 1316008"/>
              <a:gd name="connsiteX4" fmla="*/ 0 w 1795178"/>
              <a:gd name="connsiteY4" fmla="*/ 1316008 h 1316008"/>
              <a:gd name="connsiteX0" fmla="*/ 0 w 2253097"/>
              <a:gd name="connsiteY0" fmla="*/ 1316008 h 1316008"/>
              <a:gd name="connsiteX1" fmla="*/ 526990 w 2253097"/>
              <a:gd name="connsiteY1" fmla="*/ 27 h 1316008"/>
              <a:gd name="connsiteX2" fmla="*/ 2253097 w 2253097"/>
              <a:gd name="connsiteY2" fmla="*/ 0 h 1316008"/>
              <a:gd name="connsiteX3" fmla="*/ 819822 w 2253097"/>
              <a:gd name="connsiteY3" fmla="*/ 1315494 h 1316008"/>
              <a:gd name="connsiteX4" fmla="*/ 0 w 2253097"/>
              <a:gd name="connsiteY4" fmla="*/ 1316008 h 1316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3097" h="1316008">
                <a:moveTo>
                  <a:pt x="0" y="1316008"/>
                </a:moveTo>
                <a:lnTo>
                  <a:pt x="526990" y="27"/>
                </a:lnTo>
                <a:lnTo>
                  <a:pt x="2253097" y="0"/>
                </a:lnTo>
                <a:lnTo>
                  <a:pt x="819822" y="1315494"/>
                </a:lnTo>
                <a:lnTo>
                  <a:pt x="0" y="1316008"/>
                </a:lnTo>
                <a:close/>
              </a:path>
            </a:pathLst>
          </a:custGeom>
          <a:solidFill>
            <a:srgbClr val="005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74FF1EA9-55DC-AAED-75A0-559A96382D08}"/>
              </a:ext>
            </a:extLst>
          </p:cNvPr>
          <p:cNvSpPr/>
          <p:nvPr userDrawn="1"/>
        </p:nvSpPr>
        <p:spPr>
          <a:xfrm>
            <a:off x="5008" y="0"/>
            <a:ext cx="11463911" cy="1325880"/>
          </a:xfrm>
          <a:custGeom>
            <a:avLst/>
            <a:gdLst>
              <a:gd name="connsiteX0" fmla="*/ 0 w 1888066"/>
              <a:gd name="connsiteY0" fmla="*/ 0 h 792789"/>
              <a:gd name="connsiteX1" fmla="*/ 1888066 w 1888066"/>
              <a:gd name="connsiteY1" fmla="*/ 0 h 792789"/>
              <a:gd name="connsiteX2" fmla="*/ 1888066 w 1888066"/>
              <a:gd name="connsiteY2" fmla="*/ 792789 h 792789"/>
              <a:gd name="connsiteX3" fmla="*/ 0 w 1888066"/>
              <a:gd name="connsiteY3" fmla="*/ 792789 h 792789"/>
              <a:gd name="connsiteX4" fmla="*/ 0 w 1888066"/>
              <a:gd name="connsiteY4" fmla="*/ 0 h 792789"/>
              <a:gd name="connsiteX0" fmla="*/ 0 w 2761191"/>
              <a:gd name="connsiteY0" fmla="*/ 6350 h 799139"/>
              <a:gd name="connsiteX1" fmla="*/ 2761191 w 2761191"/>
              <a:gd name="connsiteY1" fmla="*/ 0 h 799139"/>
              <a:gd name="connsiteX2" fmla="*/ 1888066 w 2761191"/>
              <a:gd name="connsiteY2" fmla="*/ 799139 h 799139"/>
              <a:gd name="connsiteX3" fmla="*/ 0 w 2761191"/>
              <a:gd name="connsiteY3" fmla="*/ 799139 h 799139"/>
              <a:gd name="connsiteX4" fmla="*/ 0 w 2761191"/>
              <a:gd name="connsiteY4" fmla="*/ 6350 h 799139"/>
              <a:gd name="connsiteX0" fmla="*/ 4172470 w 6933661"/>
              <a:gd name="connsiteY0" fmla="*/ 6350 h 799139"/>
              <a:gd name="connsiteX1" fmla="*/ 6933661 w 6933661"/>
              <a:gd name="connsiteY1" fmla="*/ 0 h 799139"/>
              <a:gd name="connsiteX2" fmla="*/ 6060536 w 6933661"/>
              <a:gd name="connsiteY2" fmla="*/ 799139 h 799139"/>
              <a:gd name="connsiteX3" fmla="*/ 0 w 6933661"/>
              <a:gd name="connsiteY3" fmla="*/ 799139 h 799139"/>
              <a:gd name="connsiteX4" fmla="*/ 4172470 w 6933661"/>
              <a:gd name="connsiteY4" fmla="*/ 6350 h 799139"/>
              <a:gd name="connsiteX0" fmla="*/ 6144 w 6933661"/>
              <a:gd name="connsiteY0" fmla="*/ 227 h 799139"/>
              <a:gd name="connsiteX1" fmla="*/ 6933661 w 6933661"/>
              <a:gd name="connsiteY1" fmla="*/ 0 h 799139"/>
              <a:gd name="connsiteX2" fmla="*/ 6060536 w 6933661"/>
              <a:gd name="connsiteY2" fmla="*/ 799139 h 799139"/>
              <a:gd name="connsiteX3" fmla="*/ 0 w 6933661"/>
              <a:gd name="connsiteY3" fmla="*/ 799139 h 799139"/>
              <a:gd name="connsiteX4" fmla="*/ 6144 w 6933661"/>
              <a:gd name="connsiteY4" fmla="*/ 227 h 79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33661" h="799139">
                <a:moveTo>
                  <a:pt x="6144" y="227"/>
                </a:moveTo>
                <a:lnTo>
                  <a:pt x="6933661" y="0"/>
                </a:lnTo>
                <a:lnTo>
                  <a:pt x="6060536" y="799139"/>
                </a:lnTo>
                <a:lnTo>
                  <a:pt x="0" y="799139"/>
                </a:lnTo>
                <a:lnTo>
                  <a:pt x="6144" y="227"/>
                </a:lnTo>
                <a:close/>
              </a:path>
            </a:pathLst>
          </a:custGeom>
          <a:solidFill>
            <a:srgbClr val="062D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2C3D5B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890D9A-0868-6859-8BDC-177A263D4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02" y="31864"/>
            <a:ext cx="10515600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rgbClr val="FF443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03CC97-CBDF-56EF-6D45-69BE1581FA69}"/>
              </a:ext>
            </a:extLst>
          </p:cNvPr>
          <p:cNvCxnSpPr/>
          <p:nvPr userDrawn="1"/>
        </p:nvCxnSpPr>
        <p:spPr>
          <a:xfrm>
            <a:off x="736600" y="1906956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2911FF7-8FC3-527C-9A2D-236E5ED8A3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02" y="1456959"/>
            <a:ext cx="3932237" cy="35046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56C23687-FCF9-C221-E1B6-C21BEF29AB1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0" y="2186402"/>
            <a:ext cx="6327775" cy="1709737"/>
          </a:xfrm>
        </p:spPr>
        <p:txBody>
          <a:bodyPr/>
          <a:lstStyle>
            <a:lvl1pPr marL="0" indent="0">
              <a:buFontTx/>
              <a:buNone/>
              <a:defRPr sz="2400" b="1" i="0" baseline="0">
                <a:solidFill>
                  <a:srgbClr val="00539B"/>
                </a:solidFill>
                <a:latin typeface="Arial" panose="020B0604020202020204" pitchFamily="34" charset="0"/>
              </a:defRPr>
            </a:lvl1pPr>
            <a:lvl2pPr marL="228600" indent="-228600">
              <a:buClr>
                <a:srgbClr val="F84D42"/>
              </a:buClr>
              <a:buFont typeface="System Font Regular"/>
              <a:buChar char="→"/>
              <a:defRPr sz="1400" b="0" i="0" baseline="0">
                <a:latin typeface="Arial" panose="020B0604020202020204" pitchFamily="34" charset="0"/>
              </a:defRPr>
            </a:lvl2pPr>
            <a:lvl3pPr marL="502920" indent="-228600">
              <a:buClr>
                <a:srgbClr val="F84D42"/>
              </a:buClr>
              <a:buFont typeface="System Font Regular"/>
              <a:buChar char="→"/>
              <a:defRPr sz="1200" b="0" i="0" baseline="0">
                <a:latin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Title</a:t>
            </a:r>
          </a:p>
          <a:p>
            <a:pPr lvl="1"/>
            <a:r>
              <a:rPr lang="en-US" dirty="0"/>
              <a:t> Text </a:t>
            </a:r>
          </a:p>
          <a:p>
            <a:pPr lvl="2"/>
            <a:r>
              <a:rPr lang="en-US" dirty="0"/>
              <a:t>Text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FF7560AD-B3A7-6391-BE1F-4334D920D8B6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1787670" y="6593644"/>
            <a:ext cx="390834" cy="225212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987141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91D76-8B97-EA28-D5F2-4847776EC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A946F-313C-A45E-ED2E-9BF2405BE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0A5EBC-1BD6-A3B3-87AC-5DC34577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E486A-2AA0-87AC-6D35-8D9A3E688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655D7A-1BD8-633F-0DD1-0F9B194E5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5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9DB8C-C3D3-0AFB-16D2-542C247D0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2E59A-7B9F-8146-1627-8DD3D9CB8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FC6A6-FDFF-7D62-EA9A-D7AADDBB2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357AEC-06B0-1325-0787-68AE2351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DFDD5-50AA-4E45-C227-C6EA93C8F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3AD7BE-6EF1-60B5-5E46-03B7E4F9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1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6C9C-5E42-BC30-06C3-828EA9F10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24892-C32B-45D3-E3B1-32179CC15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A0AED-05E5-7E34-4595-12C6BF7D67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8BBA0B-C34E-6496-D7DD-A691FF690C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56170C-96DF-DA25-8B74-4E9F19AAC8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7F630A-D92C-29B1-20A5-1527D7E7C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310A3F-1F2A-D535-2748-47FC0AE3E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A09F08-67B4-7866-723C-1EF43388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821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52C0-C768-A070-C6E8-7EC0A07F7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79AA8D-D18D-716C-EA22-9ED0E2DDE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7A59A5-F8EA-3BBD-5012-1019B3C9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FA392-C3B1-4734-9B5C-19838F01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3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65E4E-AF55-AB33-32D7-40F0033C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80FB7-32E3-DFFE-CFD1-F35D01952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38A83-636F-5137-90C6-DE22D090BF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2813-C8F3-3246-A6A9-0E0D4B85542A}" type="datetimeFigureOut">
              <a:rPr lang="en-US" smtClean="0"/>
              <a:t>4/22/2025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A22BAF-6D04-E10F-AD71-A977F8B753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27877-FBE8-8E47-40DE-E125584E2A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1A7D6-AD2C-9748-BDF8-F00F13778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7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3" r:id="rId4"/>
    <p:sldLayoutId id="2147483662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307F81-F318-DE95-A1C9-2047262521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34746" y="-14052"/>
            <a:ext cx="10776805" cy="689715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2B45494-F188-F71F-537C-2DC80FC2D151}"/>
              </a:ext>
            </a:extLst>
          </p:cNvPr>
          <p:cNvGrpSpPr/>
          <p:nvPr/>
        </p:nvGrpSpPr>
        <p:grpSpPr>
          <a:xfrm>
            <a:off x="-27518" y="-31396"/>
            <a:ext cx="10742752" cy="6961892"/>
            <a:chOff x="530373" y="354609"/>
            <a:chExt cx="4245050" cy="2751026"/>
          </a:xfrm>
        </p:grpSpPr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BA2FCA02-0CCA-09A0-1BB5-00DC244B759A}"/>
                </a:ext>
              </a:extLst>
            </p:cNvPr>
            <p:cNvSpPr/>
            <p:nvPr/>
          </p:nvSpPr>
          <p:spPr>
            <a:xfrm>
              <a:off x="3316903" y="361462"/>
              <a:ext cx="1458520" cy="802514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1224112 w 2115430"/>
                <a:gd name="connsiteY2" fmla="*/ 3029 h 799139"/>
                <a:gd name="connsiteX3" fmla="*/ 2115430 w 2115430"/>
                <a:gd name="connsiteY3" fmla="*/ 0 h 799139"/>
                <a:gd name="connsiteX4" fmla="*/ 1242305 w 2115430"/>
                <a:gd name="connsiteY4" fmla="*/ 799139 h 799139"/>
                <a:gd name="connsiteX5" fmla="*/ 0 w 2115430"/>
                <a:gd name="connsiteY5" fmla="*/ 798268 h 799139"/>
                <a:gd name="connsiteX0" fmla="*/ 0 w 2115430"/>
                <a:gd name="connsiteY0" fmla="*/ 798268 h 802514"/>
                <a:gd name="connsiteX1" fmla="*/ 14054 w 2115430"/>
                <a:gd name="connsiteY1" fmla="*/ 5622 h 802514"/>
                <a:gd name="connsiteX2" fmla="*/ 1224112 w 2115430"/>
                <a:gd name="connsiteY2" fmla="*/ 3029 h 802514"/>
                <a:gd name="connsiteX3" fmla="*/ 2115430 w 2115430"/>
                <a:gd name="connsiteY3" fmla="*/ 0 h 802514"/>
                <a:gd name="connsiteX4" fmla="*/ 1242305 w 2115430"/>
                <a:gd name="connsiteY4" fmla="*/ 799139 h 802514"/>
                <a:gd name="connsiteX5" fmla="*/ 656910 w 2115430"/>
                <a:gd name="connsiteY5" fmla="*/ 802514 h 802514"/>
                <a:gd name="connsiteX6" fmla="*/ 0 w 2115430"/>
                <a:gd name="connsiteY6" fmla="*/ 798268 h 802514"/>
                <a:gd name="connsiteX0" fmla="*/ 0 w 2115430"/>
                <a:gd name="connsiteY0" fmla="*/ 798268 h 802514"/>
                <a:gd name="connsiteX1" fmla="*/ 1224112 w 2115430"/>
                <a:gd name="connsiteY1" fmla="*/ 3029 h 802514"/>
                <a:gd name="connsiteX2" fmla="*/ 2115430 w 2115430"/>
                <a:gd name="connsiteY2" fmla="*/ 0 h 802514"/>
                <a:gd name="connsiteX3" fmla="*/ 1242305 w 2115430"/>
                <a:gd name="connsiteY3" fmla="*/ 799139 h 802514"/>
                <a:gd name="connsiteX4" fmla="*/ 656910 w 2115430"/>
                <a:gd name="connsiteY4" fmla="*/ 802514 h 802514"/>
                <a:gd name="connsiteX5" fmla="*/ 0 w 2115430"/>
                <a:gd name="connsiteY5" fmla="*/ 798268 h 802514"/>
                <a:gd name="connsiteX0" fmla="*/ 0 w 1458520"/>
                <a:gd name="connsiteY0" fmla="*/ 802514 h 802514"/>
                <a:gd name="connsiteX1" fmla="*/ 567202 w 1458520"/>
                <a:gd name="connsiteY1" fmla="*/ 3029 h 802514"/>
                <a:gd name="connsiteX2" fmla="*/ 1458520 w 1458520"/>
                <a:gd name="connsiteY2" fmla="*/ 0 h 802514"/>
                <a:gd name="connsiteX3" fmla="*/ 585395 w 1458520"/>
                <a:gd name="connsiteY3" fmla="*/ 799139 h 802514"/>
                <a:gd name="connsiteX4" fmla="*/ 0 w 1458520"/>
                <a:gd name="connsiteY4" fmla="*/ 802514 h 802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58520" h="802514">
                  <a:moveTo>
                    <a:pt x="0" y="802514"/>
                  </a:moveTo>
                  <a:lnTo>
                    <a:pt x="567202" y="3029"/>
                  </a:lnTo>
                  <a:lnTo>
                    <a:pt x="1458520" y="0"/>
                  </a:lnTo>
                  <a:lnTo>
                    <a:pt x="585395" y="799139"/>
                  </a:lnTo>
                  <a:lnTo>
                    <a:pt x="0" y="802514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CE9A6A67-44F9-41F2-2F40-77D4F848ABBC}"/>
                </a:ext>
              </a:extLst>
            </p:cNvPr>
            <p:cNvSpPr/>
            <p:nvPr/>
          </p:nvSpPr>
          <p:spPr>
            <a:xfrm>
              <a:off x="2706143" y="361462"/>
              <a:ext cx="1907504" cy="1317799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7504" h="1317799">
                  <a:moveTo>
                    <a:pt x="0" y="1317799"/>
                  </a:moveTo>
                  <a:lnTo>
                    <a:pt x="26297" y="0"/>
                  </a:lnTo>
                  <a:lnTo>
                    <a:pt x="1907504" y="0"/>
                  </a:lnTo>
                  <a:lnTo>
                    <a:pt x="474229" y="1315494"/>
                  </a:lnTo>
                  <a:lnTo>
                    <a:pt x="0" y="1317799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D5659331-CD04-07D9-2F18-3C8ED4D08320}"/>
                </a:ext>
              </a:extLst>
            </p:cNvPr>
            <p:cNvSpPr/>
            <p:nvPr/>
          </p:nvSpPr>
          <p:spPr>
            <a:xfrm>
              <a:off x="530373" y="354609"/>
              <a:ext cx="3900007" cy="2751026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  <a:gd name="connsiteX0" fmla="*/ 476433 w 2150648"/>
                <a:gd name="connsiteY0" fmla="*/ 1526172 h 1526172"/>
                <a:gd name="connsiteX1" fmla="*/ 0 w 2150648"/>
                <a:gd name="connsiteY1" fmla="*/ 1520642 h 1526172"/>
                <a:gd name="connsiteX2" fmla="*/ 475371 w 2150648"/>
                <a:gd name="connsiteY2" fmla="*/ 0 h 1526172"/>
                <a:gd name="connsiteX3" fmla="*/ 2150648 w 2150648"/>
                <a:gd name="connsiteY3" fmla="*/ 2373 h 1526172"/>
                <a:gd name="connsiteX4" fmla="*/ 476433 w 2150648"/>
                <a:gd name="connsiteY4" fmla="*/ 1526172 h 1526172"/>
                <a:gd name="connsiteX0" fmla="*/ 476433 w 2150648"/>
                <a:gd name="connsiteY0" fmla="*/ 1528873 h 1528873"/>
                <a:gd name="connsiteX1" fmla="*/ 0 w 2150648"/>
                <a:gd name="connsiteY1" fmla="*/ 1523343 h 1528873"/>
                <a:gd name="connsiteX2" fmla="*/ 2 w 2150648"/>
                <a:gd name="connsiteY2" fmla="*/ 0 h 1528873"/>
                <a:gd name="connsiteX3" fmla="*/ 2150648 w 2150648"/>
                <a:gd name="connsiteY3" fmla="*/ 5074 h 1528873"/>
                <a:gd name="connsiteX4" fmla="*/ 476433 w 2150648"/>
                <a:gd name="connsiteY4" fmla="*/ 1528873 h 1528873"/>
                <a:gd name="connsiteX0" fmla="*/ 2808211 w 4482426"/>
                <a:gd name="connsiteY0" fmla="*/ 1538508 h 1538508"/>
                <a:gd name="connsiteX1" fmla="*/ 2331778 w 4482426"/>
                <a:gd name="connsiteY1" fmla="*/ 1532978 h 1538508"/>
                <a:gd name="connsiteX2" fmla="*/ 0 w 4482426"/>
                <a:gd name="connsiteY2" fmla="*/ 0 h 1538508"/>
                <a:gd name="connsiteX3" fmla="*/ 4482426 w 4482426"/>
                <a:gd name="connsiteY3" fmla="*/ 14709 h 1538508"/>
                <a:gd name="connsiteX4" fmla="*/ 2808211 w 4482426"/>
                <a:gd name="connsiteY4" fmla="*/ 1538508 h 1538508"/>
                <a:gd name="connsiteX0" fmla="*/ 2813031 w 4487246"/>
                <a:gd name="connsiteY0" fmla="*/ 1538508 h 1538508"/>
                <a:gd name="connsiteX1" fmla="*/ 0 w 4487246"/>
                <a:gd name="connsiteY1" fmla="*/ 1523343 h 1538508"/>
                <a:gd name="connsiteX2" fmla="*/ 4820 w 4487246"/>
                <a:gd name="connsiteY2" fmla="*/ 0 h 1538508"/>
                <a:gd name="connsiteX3" fmla="*/ 4487246 w 4487246"/>
                <a:gd name="connsiteY3" fmla="*/ 14709 h 1538508"/>
                <a:gd name="connsiteX4" fmla="*/ 2813031 w 4487246"/>
                <a:gd name="connsiteY4" fmla="*/ 1538508 h 1538508"/>
                <a:gd name="connsiteX0" fmla="*/ 1468082 w 4487246"/>
                <a:gd name="connsiteY0" fmla="*/ 2757996 h 2757996"/>
                <a:gd name="connsiteX1" fmla="*/ 0 w 4487246"/>
                <a:gd name="connsiteY1" fmla="*/ 1523343 h 2757996"/>
                <a:gd name="connsiteX2" fmla="*/ 4820 w 4487246"/>
                <a:gd name="connsiteY2" fmla="*/ 0 h 2757996"/>
                <a:gd name="connsiteX3" fmla="*/ 4487246 w 4487246"/>
                <a:gd name="connsiteY3" fmla="*/ 14709 h 2757996"/>
                <a:gd name="connsiteX4" fmla="*/ 1468082 w 4487246"/>
                <a:gd name="connsiteY4" fmla="*/ 2757996 h 2757996"/>
                <a:gd name="connsiteX0" fmla="*/ 1488156 w 4507320"/>
                <a:gd name="connsiteY0" fmla="*/ 2757996 h 2757996"/>
                <a:gd name="connsiteX1" fmla="*/ 0 w 4507320"/>
                <a:gd name="connsiteY1" fmla="*/ 2742831 h 2757996"/>
                <a:gd name="connsiteX2" fmla="*/ 24894 w 4507320"/>
                <a:gd name="connsiteY2" fmla="*/ 0 h 2757996"/>
                <a:gd name="connsiteX3" fmla="*/ 4507320 w 4507320"/>
                <a:gd name="connsiteY3" fmla="*/ 14709 h 2757996"/>
                <a:gd name="connsiteX4" fmla="*/ 1488156 w 4507320"/>
                <a:gd name="connsiteY4" fmla="*/ 2757996 h 2757996"/>
                <a:gd name="connsiteX0" fmla="*/ 1488156 w 4507320"/>
                <a:gd name="connsiteY0" fmla="*/ 2757996 h 2757996"/>
                <a:gd name="connsiteX1" fmla="*/ 0 w 4507320"/>
                <a:gd name="connsiteY1" fmla="*/ 2742831 h 2757996"/>
                <a:gd name="connsiteX2" fmla="*/ 884739 w 4507320"/>
                <a:gd name="connsiteY2" fmla="*/ 0 h 2757996"/>
                <a:gd name="connsiteX3" fmla="*/ 4507320 w 4507320"/>
                <a:gd name="connsiteY3" fmla="*/ 14709 h 2757996"/>
                <a:gd name="connsiteX4" fmla="*/ 1488156 w 4507320"/>
                <a:gd name="connsiteY4" fmla="*/ 2757996 h 2757996"/>
                <a:gd name="connsiteX0" fmla="*/ 1488156 w 4507320"/>
                <a:gd name="connsiteY0" fmla="*/ 2750143 h 2750143"/>
                <a:gd name="connsiteX1" fmla="*/ 0 w 4507320"/>
                <a:gd name="connsiteY1" fmla="*/ 2734978 h 2750143"/>
                <a:gd name="connsiteX2" fmla="*/ 417517 w 4507320"/>
                <a:gd name="connsiteY2" fmla="*/ 0 h 2750143"/>
                <a:gd name="connsiteX3" fmla="*/ 4507320 w 4507320"/>
                <a:gd name="connsiteY3" fmla="*/ 6856 h 2750143"/>
                <a:gd name="connsiteX4" fmla="*/ 1488156 w 4507320"/>
                <a:gd name="connsiteY4" fmla="*/ 2750143 h 2750143"/>
                <a:gd name="connsiteX0" fmla="*/ 1070640 w 4089804"/>
                <a:gd name="connsiteY0" fmla="*/ 2750143 h 2750143"/>
                <a:gd name="connsiteX1" fmla="*/ 2591 w 4089804"/>
                <a:gd name="connsiteY1" fmla="*/ 2738904 h 2750143"/>
                <a:gd name="connsiteX2" fmla="*/ 1 w 4089804"/>
                <a:gd name="connsiteY2" fmla="*/ 0 h 2750143"/>
                <a:gd name="connsiteX3" fmla="*/ 4089804 w 4089804"/>
                <a:gd name="connsiteY3" fmla="*/ 6856 h 2750143"/>
                <a:gd name="connsiteX4" fmla="*/ 1070640 w 4089804"/>
                <a:gd name="connsiteY4" fmla="*/ 2750143 h 2750143"/>
                <a:gd name="connsiteX0" fmla="*/ 1068049 w 4087213"/>
                <a:gd name="connsiteY0" fmla="*/ 2750143 h 2750143"/>
                <a:gd name="connsiteX1" fmla="*/ 0 w 4087213"/>
                <a:gd name="connsiteY1" fmla="*/ 2738904 h 2750143"/>
                <a:gd name="connsiteX2" fmla="*/ 362550 w 4087213"/>
                <a:gd name="connsiteY2" fmla="*/ 0 h 2750143"/>
                <a:gd name="connsiteX3" fmla="*/ 4087213 w 4087213"/>
                <a:gd name="connsiteY3" fmla="*/ 6856 h 2750143"/>
                <a:gd name="connsiteX4" fmla="*/ 1068049 w 4087213"/>
                <a:gd name="connsiteY4" fmla="*/ 2750143 h 2750143"/>
                <a:gd name="connsiteX0" fmla="*/ 1068049 w 4087213"/>
                <a:gd name="connsiteY0" fmla="*/ 2750143 h 2750143"/>
                <a:gd name="connsiteX1" fmla="*/ 0 w 4087213"/>
                <a:gd name="connsiteY1" fmla="*/ 2738904 h 2750143"/>
                <a:gd name="connsiteX2" fmla="*/ 189796 w 4087213"/>
                <a:gd name="connsiteY2" fmla="*/ 0 h 2750143"/>
                <a:gd name="connsiteX3" fmla="*/ 4087213 w 4087213"/>
                <a:gd name="connsiteY3" fmla="*/ 6856 h 2750143"/>
                <a:gd name="connsiteX4" fmla="*/ 1068049 w 4087213"/>
                <a:gd name="connsiteY4" fmla="*/ 2750143 h 2750143"/>
                <a:gd name="connsiteX0" fmla="*/ 879590 w 3898754"/>
                <a:gd name="connsiteY0" fmla="*/ 2750143 h 2750143"/>
                <a:gd name="connsiteX1" fmla="*/ 0 w 3898754"/>
                <a:gd name="connsiteY1" fmla="*/ 2742830 h 2750143"/>
                <a:gd name="connsiteX2" fmla="*/ 1337 w 3898754"/>
                <a:gd name="connsiteY2" fmla="*/ 0 h 2750143"/>
                <a:gd name="connsiteX3" fmla="*/ 3898754 w 3898754"/>
                <a:gd name="connsiteY3" fmla="*/ 6856 h 2750143"/>
                <a:gd name="connsiteX4" fmla="*/ 879590 w 3898754"/>
                <a:gd name="connsiteY4" fmla="*/ 2750143 h 2750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98754" h="2750143">
                  <a:moveTo>
                    <a:pt x="879590" y="2750143"/>
                  </a:moveTo>
                  <a:cubicBezTo>
                    <a:pt x="877435" y="2744699"/>
                    <a:pt x="2155" y="2748274"/>
                    <a:pt x="0" y="2742830"/>
                  </a:cubicBezTo>
                  <a:cubicBezTo>
                    <a:pt x="1" y="2235049"/>
                    <a:pt x="1336" y="507781"/>
                    <a:pt x="1337" y="0"/>
                  </a:cubicBezTo>
                  <a:lnTo>
                    <a:pt x="3898754" y="6856"/>
                  </a:lnTo>
                  <a:lnTo>
                    <a:pt x="879590" y="2750143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3CFA5A9-12A3-634E-8FDD-19EA63E943E0}"/>
              </a:ext>
            </a:extLst>
          </p:cNvPr>
          <p:cNvSpPr txBox="1"/>
          <p:nvPr/>
        </p:nvSpPr>
        <p:spPr>
          <a:xfrm>
            <a:off x="507003" y="1832266"/>
            <a:ext cx="5588998" cy="436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84D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AIR TESTS OF COMPLEX SEED SCENARIOS TO BETTER UNDERSTAND IMPLEMENTATION AT MMRP REMEDIAL ACTION PROJECTS</a:t>
            </a:r>
          </a:p>
          <a:p>
            <a:endParaRPr lang="en-US" sz="3000" b="1" dirty="0">
              <a:solidFill>
                <a:srgbClr val="F84D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Presented By: Andrew Fedetz</a:t>
            </a:r>
          </a:p>
          <a:p>
            <a:endParaRPr lang="en-US" sz="3000" b="1" dirty="0">
              <a:solidFill>
                <a:srgbClr val="F84D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10,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6209B7-5EE4-07AF-C5A2-4CA112E60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76" y="507892"/>
            <a:ext cx="2641708" cy="803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08AB89-1693-09CC-23BE-66A653C6E5F5}"/>
              </a:ext>
            </a:extLst>
          </p:cNvPr>
          <p:cNvSpPr txBox="1"/>
          <p:nvPr/>
        </p:nvSpPr>
        <p:spPr>
          <a:xfrm>
            <a:off x="10022173" y="5286614"/>
            <a:ext cx="1911580" cy="923330"/>
          </a:xfrm>
          <a:prstGeom prst="rect">
            <a:avLst/>
          </a:prstGeom>
          <a:noFill/>
          <a:effectLst>
            <a:outerShdw blurRad="123138" dist="50800" dir="5400000" algn="ctr" rotWithShape="0">
              <a:schemeClr val="tx1">
                <a:alpha val="64979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Trust. Performance. People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71063B-4A8A-0A09-3302-434BD5EA1632}"/>
              </a:ext>
            </a:extLst>
          </p:cNvPr>
          <p:cNvCxnSpPr>
            <a:cxnSpLocks/>
          </p:cNvCxnSpPr>
          <p:nvPr/>
        </p:nvCxnSpPr>
        <p:spPr>
          <a:xfrm>
            <a:off x="626872" y="1642911"/>
            <a:ext cx="1976120" cy="0"/>
          </a:xfrm>
          <a:prstGeom prst="line">
            <a:avLst/>
          </a:prstGeom>
          <a:ln w="34925">
            <a:solidFill>
              <a:srgbClr val="E25A4B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5539871-938A-9686-4C8E-3519D1AB62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5050" y="6279822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719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8E693-A32D-99D9-4F1A-9D3B20A48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57B9610-8166-FEA6-1594-41B10BC9C4CE}"/>
              </a:ext>
            </a:extLst>
          </p:cNvPr>
          <p:cNvSpPr txBox="1"/>
          <p:nvPr/>
        </p:nvSpPr>
        <p:spPr>
          <a:xfrm>
            <a:off x="617223" y="526974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Scenario 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ISO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56EDBC-0DFB-B6EA-882B-82E7D6EC7D8D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9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2D71-923F-C99F-1D65-4CB7BC4606AA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7220E777-326F-ADB2-4732-1C394484D1FF}"/>
              </a:ext>
            </a:extLst>
          </p:cNvPr>
          <p:cNvCxnSpPr>
            <a:cxnSpLocks/>
          </p:cNvCxnSpPr>
          <p:nvPr/>
        </p:nvCxnSpPr>
        <p:spPr>
          <a:xfrm>
            <a:off x="949611" y="2373917"/>
            <a:ext cx="0" cy="313766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31AFAA-8F82-544B-ED71-FC1569288E2C}"/>
              </a:ext>
            </a:extLst>
          </p:cNvPr>
          <p:cNvSpPr txBox="1"/>
          <p:nvPr/>
        </p:nvSpPr>
        <p:spPr>
          <a:xfrm rot="16200000">
            <a:off x="-408747" y="3677577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ISO depth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17A46DF-8A97-995B-2315-599C74E995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20916"/>
              </p:ext>
            </p:extLst>
          </p:nvPr>
        </p:nvGraphicFramePr>
        <p:xfrm>
          <a:off x="1119733" y="1480558"/>
          <a:ext cx="6880496" cy="4842140"/>
        </p:xfrm>
        <a:graphic>
          <a:graphicData uri="http://schemas.openxmlformats.org/drawingml/2006/table">
            <a:tbl>
              <a:tblPr/>
              <a:tblGrid>
                <a:gridCol w="2923970">
                  <a:extLst>
                    <a:ext uri="{9D8B030D-6E8A-4147-A177-3AD203B41FA5}">
                      <a16:colId xmlns:a16="http://schemas.microsoft.com/office/drawing/2014/main" val="3651321252"/>
                    </a:ext>
                  </a:extLst>
                </a:gridCol>
                <a:gridCol w="878155">
                  <a:extLst>
                    <a:ext uri="{9D8B030D-6E8A-4147-A177-3AD203B41FA5}">
                      <a16:colId xmlns:a16="http://schemas.microsoft.com/office/drawing/2014/main" val="103479805"/>
                    </a:ext>
                  </a:extLst>
                </a:gridCol>
                <a:gridCol w="900673">
                  <a:extLst>
                    <a:ext uri="{9D8B030D-6E8A-4147-A177-3AD203B41FA5}">
                      <a16:colId xmlns:a16="http://schemas.microsoft.com/office/drawing/2014/main" val="3578930752"/>
                    </a:ext>
                  </a:extLst>
                </a:gridCol>
                <a:gridCol w="797739">
                  <a:extLst>
                    <a:ext uri="{9D8B030D-6E8A-4147-A177-3AD203B41FA5}">
                      <a16:colId xmlns:a16="http://schemas.microsoft.com/office/drawing/2014/main" val="27620921"/>
                    </a:ext>
                  </a:extLst>
                </a:gridCol>
                <a:gridCol w="762356">
                  <a:extLst>
                    <a:ext uri="{9D8B030D-6E8A-4147-A177-3AD203B41FA5}">
                      <a16:colId xmlns:a16="http://schemas.microsoft.com/office/drawing/2014/main" val="1814517564"/>
                    </a:ext>
                  </a:extLst>
                </a:gridCol>
                <a:gridCol w="617603">
                  <a:extLst>
                    <a:ext uri="{9D8B030D-6E8A-4147-A177-3AD203B41FA5}">
                      <a16:colId xmlns:a16="http://schemas.microsoft.com/office/drawing/2014/main" val="1377238575"/>
                    </a:ext>
                  </a:extLst>
                </a:gridCol>
              </a:tblGrid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15.2 cm (6-in) Clutter 7.6 cm (3-in)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205783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1241673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4356053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499391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5922670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22.9 cm (9-in) Clutter 7.6 cm (3-in)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0966920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5895295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192524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1516373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3708927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22.9 cm (9-in) Clutter 15.2 cm (6-in)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8532" marR="8532" marT="853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2064051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3130641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015855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8571373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639607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30.5 cm (12-in) Clutter 7.6 cm (3-in)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9572317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354695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6224026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928205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2867580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30.5 cm (12-in) Clutter 15.2 cm (6-in)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751271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7739654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7204218"/>
                  </a:ext>
                </a:extLst>
              </a:tr>
              <a:tr h="1898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4043407"/>
                  </a:ext>
                </a:extLst>
              </a:tr>
              <a:tr h="19938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8532" marR="8532" marT="853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8532" marR="8532" marT="8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209122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282249B-724E-C4D1-6418-7893B2EE293F}"/>
              </a:ext>
            </a:extLst>
          </p:cNvPr>
          <p:cNvSpPr/>
          <p:nvPr/>
        </p:nvSpPr>
        <p:spPr>
          <a:xfrm>
            <a:off x="6471597" y="182221"/>
            <a:ext cx="486764" cy="200025"/>
          </a:xfrm>
          <a:prstGeom prst="rect">
            <a:avLst/>
          </a:prstGeom>
          <a:solidFill>
            <a:srgbClr val="83E2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8C25B5-3670-1F85-A586-D50C162F563A}"/>
              </a:ext>
            </a:extLst>
          </p:cNvPr>
          <p:cNvSpPr/>
          <p:nvPr/>
        </p:nvSpPr>
        <p:spPr>
          <a:xfrm>
            <a:off x="7418070" y="475172"/>
            <a:ext cx="514349" cy="20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0508A8-EA0E-8B6C-647E-CC1767A9905F}"/>
              </a:ext>
            </a:extLst>
          </p:cNvPr>
          <p:cNvSpPr/>
          <p:nvPr/>
        </p:nvSpPr>
        <p:spPr>
          <a:xfrm>
            <a:off x="9204960" y="182221"/>
            <a:ext cx="345245" cy="200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BF8CFA-4DAB-4131-7C31-D6EA23DC14F9}"/>
              </a:ext>
            </a:extLst>
          </p:cNvPr>
          <p:cNvSpPr txBox="1"/>
          <p:nvPr/>
        </p:nvSpPr>
        <p:spPr>
          <a:xfrm>
            <a:off x="6402161" y="127807"/>
            <a:ext cx="4414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Green = met MQO 		Red = failed MQO</a:t>
            </a:r>
          </a:p>
          <a:p>
            <a:pPr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Yellow = edge of MQO tolerance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HO tolerance (19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VO tolerance (11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Decision Statistic between 0.825 – 0.90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69E549A2-5A2E-4351-B2C2-7765B53814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528550"/>
              </p:ext>
            </p:extLst>
          </p:nvPr>
        </p:nvGraphicFramePr>
        <p:xfrm>
          <a:off x="8349152" y="1449580"/>
          <a:ext cx="3714750" cy="4986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8836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790AEA-EDBE-A419-B0F3-285B5456A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70FEAF6-0DD1-B84D-BCF0-849B8A6E43B0}"/>
              </a:ext>
            </a:extLst>
          </p:cNvPr>
          <p:cNvSpPr txBox="1"/>
          <p:nvPr/>
        </p:nvSpPr>
        <p:spPr>
          <a:xfrm>
            <a:off x="617223" y="526974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Scenario 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ISO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960281-3157-2674-58D1-98200811F157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10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D44D6D-0F99-93F5-D833-51814E46B9B9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D3B4928-820B-B050-FD73-C0499F842E00}"/>
              </a:ext>
            </a:extLst>
          </p:cNvPr>
          <p:cNvCxnSpPr>
            <a:cxnSpLocks/>
          </p:cNvCxnSpPr>
          <p:nvPr/>
        </p:nvCxnSpPr>
        <p:spPr>
          <a:xfrm>
            <a:off x="505229" y="2317587"/>
            <a:ext cx="0" cy="313766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ACAC203-0B52-B059-BB12-2F1380AB470A}"/>
              </a:ext>
            </a:extLst>
          </p:cNvPr>
          <p:cNvSpPr txBox="1"/>
          <p:nvPr/>
        </p:nvSpPr>
        <p:spPr>
          <a:xfrm rot="16200000">
            <a:off x="-853129" y="3621247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ISO depth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44640B-5884-8A5C-C0BF-40572C139034}"/>
              </a:ext>
            </a:extLst>
          </p:cNvPr>
          <p:cNvSpPr/>
          <p:nvPr/>
        </p:nvSpPr>
        <p:spPr>
          <a:xfrm>
            <a:off x="6471597" y="182221"/>
            <a:ext cx="486764" cy="200025"/>
          </a:xfrm>
          <a:prstGeom prst="rect">
            <a:avLst/>
          </a:prstGeom>
          <a:solidFill>
            <a:srgbClr val="83E2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1FDD54-2E9E-921C-48D0-66E8BCEC67A9}"/>
              </a:ext>
            </a:extLst>
          </p:cNvPr>
          <p:cNvSpPr/>
          <p:nvPr/>
        </p:nvSpPr>
        <p:spPr>
          <a:xfrm>
            <a:off x="7418070" y="475172"/>
            <a:ext cx="514349" cy="20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1B87BA-1690-A40A-1975-F340757333F7}"/>
              </a:ext>
            </a:extLst>
          </p:cNvPr>
          <p:cNvSpPr/>
          <p:nvPr/>
        </p:nvSpPr>
        <p:spPr>
          <a:xfrm>
            <a:off x="9204960" y="182221"/>
            <a:ext cx="345245" cy="200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8F4F6-6DBE-BE48-C17A-22EDDDF0E5B2}"/>
              </a:ext>
            </a:extLst>
          </p:cNvPr>
          <p:cNvSpPr txBox="1"/>
          <p:nvPr/>
        </p:nvSpPr>
        <p:spPr>
          <a:xfrm>
            <a:off x="6402161" y="127807"/>
            <a:ext cx="4414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Green = met MQO 		Red = failed MQO</a:t>
            </a:r>
          </a:p>
          <a:p>
            <a:pPr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Yellow = edge of MQO tolerance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HO tolerance (19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VO tolerance (11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Decision Statistic between 0.825 – 0.90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5556C328-9775-D2BA-4959-181CCC46E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5289976"/>
              </p:ext>
            </p:extLst>
          </p:nvPr>
        </p:nvGraphicFramePr>
        <p:xfrm>
          <a:off x="687486" y="1456472"/>
          <a:ext cx="7490838" cy="4926356"/>
        </p:xfrm>
        <a:graphic>
          <a:graphicData uri="http://schemas.openxmlformats.org/drawingml/2006/table">
            <a:tbl>
              <a:tblPr/>
              <a:tblGrid>
                <a:gridCol w="3291325">
                  <a:extLst>
                    <a:ext uri="{9D8B030D-6E8A-4147-A177-3AD203B41FA5}">
                      <a16:colId xmlns:a16="http://schemas.microsoft.com/office/drawing/2014/main" val="1603265914"/>
                    </a:ext>
                  </a:extLst>
                </a:gridCol>
                <a:gridCol w="932088">
                  <a:extLst>
                    <a:ext uri="{9D8B030D-6E8A-4147-A177-3AD203B41FA5}">
                      <a16:colId xmlns:a16="http://schemas.microsoft.com/office/drawing/2014/main" val="1770799268"/>
                    </a:ext>
                  </a:extLst>
                </a:gridCol>
                <a:gridCol w="955987">
                  <a:extLst>
                    <a:ext uri="{9D8B030D-6E8A-4147-A177-3AD203B41FA5}">
                      <a16:colId xmlns:a16="http://schemas.microsoft.com/office/drawing/2014/main" val="2190411078"/>
                    </a:ext>
                  </a:extLst>
                </a:gridCol>
                <a:gridCol w="846730">
                  <a:extLst>
                    <a:ext uri="{9D8B030D-6E8A-4147-A177-3AD203B41FA5}">
                      <a16:colId xmlns:a16="http://schemas.microsoft.com/office/drawing/2014/main" val="2872024675"/>
                    </a:ext>
                  </a:extLst>
                </a:gridCol>
                <a:gridCol w="809175">
                  <a:extLst>
                    <a:ext uri="{9D8B030D-6E8A-4147-A177-3AD203B41FA5}">
                      <a16:colId xmlns:a16="http://schemas.microsoft.com/office/drawing/2014/main" val="765597816"/>
                    </a:ext>
                  </a:extLst>
                </a:gridCol>
                <a:gridCol w="655533">
                  <a:extLst>
                    <a:ext uri="{9D8B030D-6E8A-4147-A177-3AD203B41FA5}">
                      <a16:colId xmlns:a16="http://schemas.microsoft.com/office/drawing/2014/main" val="1187929235"/>
                    </a:ext>
                  </a:extLst>
                </a:gridCol>
              </a:tblGrid>
              <a:tr h="38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30.5 cm (12-in) Clutter 15.2 cm (6-in)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Classification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Decision Stat.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5994255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8051705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566074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1086655"/>
                  </a:ext>
                </a:extLst>
              </a:tr>
              <a:tr h="218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4143610"/>
                  </a:ext>
                </a:extLst>
              </a:tr>
              <a:tr h="38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50.8 cm (20-in) Clutter 7.6 cm (3-in)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Classification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Decision Stat.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4659851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804639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222780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395402"/>
                  </a:ext>
                </a:extLst>
              </a:tr>
              <a:tr h="218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7332494"/>
                  </a:ext>
                </a:extLst>
              </a:tr>
              <a:tr h="38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50.8 cm (20-in) Clutter 15.2 cm (6-in)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Classification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Decision Stat.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704381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949829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8583230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1199061"/>
                  </a:ext>
                </a:extLst>
              </a:tr>
              <a:tr h="218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9298669"/>
                  </a:ext>
                </a:extLst>
              </a:tr>
              <a:tr h="3870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50.8 cm (20-in) Clutter 30.5 cm (12-in)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Classification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Decision Stat.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0987835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8797954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330959"/>
                  </a:ext>
                </a:extLst>
              </a:tr>
              <a:tr h="2085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6484819"/>
                  </a:ext>
                </a:extLst>
              </a:tr>
              <a:tr h="2189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9282" marR="9282" marT="9282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282" marR="9282" marT="928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8068053"/>
                  </a:ext>
                </a:extLst>
              </a:tr>
            </a:tbl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555C6765-7194-311B-03DC-E62FC65FF1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068453"/>
              </p:ext>
            </p:extLst>
          </p:nvPr>
        </p:nvGraphicFramePr>
        <p:xfrm>
          <a:off x="8567518" y="1489380"/>
          <a:ext cx="3141359" cy="4893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31578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FF773-CC66-F218-D073-FE823CB86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AC94B2E-ADC9-9087-3CA8-F3F939F1BE9E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85377C99-7740-55C5-450F-7C27A8AAD427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E56F9678-4D79-066D-CD3D-D8A4BD1023D3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2C84A4E2-AB4D-1D7B-B9E0-1731218571F3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160ACAE-DCBC-0AAA-3E76-520ED445BEDE}"/>
              </a:ext>
            </a:extLst>
          </p:cNvPr>
          <p:cNvSpPr txBox="1"/>
          <p:nvPr/>
        </p:nvSpPr>
        <p:spPr>
          <a:xfrm>
            <a:off x="617223" y="526974"/>
            <a:ext cx="537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454BA1-6DE9-3C6A-ED06-EFFE5414DC56}"/>
              </a:ext>
            </a:extLst>
          </p:cNvPr>
          <p:cNvCxnSpPr/>
          <p:nvPr/>
        </p:nvCxnSpPr>
        <p:spPr>
          <a:xfrm>
            <a:off x="727364" y="1111749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BCFBAC07-3B81-57D5-7B91-528294859EC0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11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E4D80F-6073-6D32-BD73-B24DC6E8F78D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60BC2F1F-8E51-44A8-038A-03CAE3513C0F}"/>
              </a:ext>
            </a:extLst>
          </p:cNvPr>
          <p:cNvSpPr txBox="1"/>
          <p:nvPr/>
        </p:nvSpPr>
        <p:spPr>
          <a:xfrm>
            <a:off x="617223" y="1234576"/>
            <a:ext cx="631188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Horizonal Scenario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Classification results are:</a:t>
            </a:r>
          </a:p>
          <a:p>
            <a:pPr marL="1200150" lvl="2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Clutter type dependent (Crushed can most failures)</a:t>
            </a:r>
          </a:p>
          <a:p>
            <a:pPr marL="1200150" lvl="2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Relative size of clutter item to ISO dependent</a:t>
            </a:r>
          </a:p>
          <a:p>
            <a:pPr marL="1200150" lvl="2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Offset invariant 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Vertical Scenario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Classification results are dominated by depth of clutter</a:t>
            </a:r>
          </a:p>
          <a:p>
            <a:pPr marL="1200150" lvl="2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AB0E65E-DAB1-49E1-7E3C-9C8BED84E4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6700011"/>
              </p:ext>
            </p:extLst>
          </p:nvPr>
        </p:nvGraphicFramePr>
        <p:xfrm>
          <a:off x="5941466" y="328279"/>
          <a:ext cx="5925442" cy="339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6CBA73E-A0AF-D32F-39A9-1B3318F124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1978608"/>
              </p:ext>
            </p:extLst>
          </p:nvPr>
        </p:nvGraphicFramePr>
        <p:xfrm>
          <a:off x="456255" y="3720990"/>
          <a:ext cx="4738080" cy="2844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00730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879A44E-CB29-EE4B-B1B1-F64D9456878A}"/>
              </a:ext>
            </a:extLst>
          </p:cNvPr>
          <p:cNvSpPr/>
          <p:nvPr/>
        </p:nvSpPr>
        <p:spPr>
          <a:xfrm>
            <a:off x="-30451" y="-6527"/>
            <a:ext cx="12222451" cy="6864527"/>
          </a:xfrm>
          <a:prstGeom prst="rect">
            <a:avLst/>
          </a:prstGeom>
          <a:solidFill>
            <a:srgbClr val="DEE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E3F22C-89E9-A8F7-85C0-1E504D5081AA}"/>
              </a:ext>
            </a:extLst>
          </p:cNvPr>
          <p:cNvGrpSpPr/>
          <p:nvPr/>
        </p:nvGrpSpPr>
        <p:grpSpPr>
          <a:xfrm rot="10800000">
            <a:off x="5606667" y="1764666"/>
            <a:ext cx="6585333" cy="5118438"/>
            <a:chOff x="3151781" y="359089"/>
            <a:chExt cx="1963558" cy="1526172"/>
          </a:xfrm>
        </p:grpSpPr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F11EC794-391D-C273-D9AC-87BA4477EA5B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2A0A3965-A215-AB86-97CB-CC0A7DACAD18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4B0A2AA-892F-DAAD-C9FF-1A70A0300C3B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E1D098D-72D3-052B-9370-BF7CBE2F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035829" y="1029548"/>
            <a:ext cx="6120343" cy="47989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7FA9251-4CC4-8984-1E71-4A9F9B11C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102" y="5067815"/>
            <a:ext cx="1177887" cy="11778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F0FF0F-41FB-412A-248B-2C9AF1FA619E}"/>
              </a:ext>
            </a:extLst>
          </p:cNvPr>
          <p:cNvSpPr txBox="1"/>
          <p:nvPr/>
        </p:nvSpPr>
        <p:spPr>
          <a:xfrm>
            <a:off x="1066800" y="6578600"/>
            <a:ext cx="1113366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</a:rPr>
              <a:t>       Weston Solutions, Inc.           								       	                                                   4</a:t>
            </a:r>
            <a:endParaRPr lang="en-US" sz="9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46D17-5B12-893F-7A27-1E872E2B3229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12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F6C4DD-EF85-0D95-FFC4-5C2AC0B28E4E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524CF15-85D8-B037-3AC2-0AB279FC67FA}"/>
              </a:ext>
            </a:extLst>
          </p:cNvPr>
          <p:cNvSpPr txBox="1"/>
          <p:nvPr/>
        </p:nvSpPr>
        <p:spPr>
          <a:xfrm>
            <a:off x="643102" y="535600"/>
            <a:ext cx="5376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</a:rPr>
              <a:t>Questions?</a:t>
            </a:r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A0677-A55D-966D-59A1-3EBB556CD693}"/>
              </a:ext>
            </a:extLst>
          </p:cNvPr>
          <p:cNvCxnSpPr/>
          <p:nvPr/>
        </p:nvCxnSpPr>
        <p:spPr>
          <a:xfrm>
            <a:off x="736600" y="1218096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F90A58E-3181-47AC-459D-CA73B3D0EF9C}"/>
              </a:ext>
            </a:extLst>
          </p:cNvPr>
          <p:cNvSpPr txBox="1"/>
          <p:nvPr/>
        </p:nvSpPr>
        <p:spPr>
          <a:xfrm>
            <a:off x="9942661" y="5008454"/>
            <a:ext cx="1911580" cy="923330"/>
          </a:xfrm>
          <a:prstGeom prst="rect">
            <a:avLst/>
          </a:prstGeom>
          <a:noFill/>
          <a:effectLst>
            <a:outerShdw blurRad="123138" dist="50800" dir="5400000" algn="ctr" rotWithShape="0">
              <a:schemeClr val="tx1">
                <a:alpha val="64979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Trust. Performance. People</a:t>
            </a: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A68F48-8E39-ACF6-863C-4948B6682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85538" y="6001662"/>
            <a:ext cx="717550" cy="266700"/>
          </a:xfrm>
          <a:prstGeom prst="rect">
            <a:avLst/>
          </a:prstGeom>
          <a:effectLst>
            <a:outerShdw blurRad="114300" dist="50800" dir="5400000" algn="ctr" rotWithShape="0">
              <a:schemeClr val="tx1">
                <a:alpha val="6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8559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9120796-4FA5-75D9-7861-86B636FE9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18882"/>
              </p:ext>
            </p:extLst>
          </p:nvPr>
        </p:nvGraphicFramePr>
        <p:xfrm>
          <a:off x="3283951" y="2544059"/>
          <a:ext cx="5441440" cy="1769882"/>
        </p:xfrm>
        <a:graphic>
          <a:graphicData uri="http://schemas.openxmlformats.org/drawingml/2006/table">
            <a:tbl>
              <a:tblPr/>
              <a:tblGrid>
                <a:gridCol w="1320648">
                  <a:extLst>
                    <a:ext uri="{9D8B030D-6E8A-4147-A177-3AD203B41FA5}">
                      <a16:colId xmlns:a16="http://schemas.microsoft.com/office/drawing/2014/main" val="1390167273"/>
                    </a:ext>
                  </a:extLst>
                </a:gridCol>
                <a:gridCol w="914614">
                  <a:extLst>
                    <a:ext uri="{9D8B030D-6E8A-4147-A177-3AD203B41FA5}">
                      <a16:colId xmlns:a16="http://schemas.microsoft.com/office/drawing/2014/main" val="4070122887"/>
                    </a:ext>
                  </a:extLst>
                </a:gridCol>
                <a:gridCol w="938068">
                  <a:extLst>
                    <a:ext uri="{9D8B030D-6E8A-4147-A177-3AD203B41FA5}">
                      <a16:colId xmlns:a16="http://schemas.microsoft.com/office/drawing/2014/main" val="2863009557"/>
                    </a:ext>
                  </a:extLst>
                </a:gridCol>
                <a:gridCol w="830859">
                  <a:extLst>
                    <a:ext uri="{9D8B030D-6E8A-4147-A177-3AD203B41FA5}">
                      <a16:colId xmlns:a16="http://schemas.microsoft.com/office/drawing/2014/main" val="3957064190"/>
                    </a:ext>
                  </a:extLst>
                </a:gridCol>
                <a:gridCol w="794006">
                  <a:extLst>
                    <a:ext uri="{9D8B030D-6E8A-4147-A177-3AD203B41FA5}">
                      <a16:colId xmlns:a16="http://schemas.microsoft.com/office/drawing/2014/main" val="1374564099"/>
                    </a:ext>
                  </a:extLst>
                </a:gridCol>
                <a:gridCol w="643245">
                  <a:extLst>
                    <a:ext uri="{9D8B030D-6E8A-4147-A177-3AD203B41FA5}">
                      <a16:colId xmlns:a16="http://schemas.microsoft.com/office/drawing/2014/main" val="1138582351"/>
                    </a:ext>
                  </a:extLst>
                </a:gridCol>
              </a:tblGrid>
              <a:tr h="3865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Classification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Decision Stat.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8844104"/>
                  </a:ext>
                </a:extLst>
              </a:tr>
              <a:tr h="3489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MISO 30.5 cm (12-in) SISO 15.2 cm (6-in)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5584148"/>
                  </a:ext>
                </a:extLst>
              </a:tr>
              <a:tr h="2860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MISO 50.8 cm (20-in) SISO 7.6 cm (3-in)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8851267"/>
                  </a:ext>
                </a:extLst>
              </a:tr>
              <a:tr h="256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MISO 50.8 cm (20-in) SISO 15.2 cm (6-in)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444705"/>
                  </a:ext>
                </a:extLst>
              </a:tr>
              <a:tr h="2564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MISO 50.8 cm (20-in) SISO 30.5 cm (12-in)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259913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5C52CC9-89A3-0DD4-3082-F8E86FF7F570}"/>
              </a:ext>
            </a:extLst>
          </p:cNvPr>
          <p:cNvSpPr txBox="1"/>
          <p:nvPr/>
        </p:nvSpPr>
        <p:spPr>
          <a:xfrm>
            <a:off x="3394291" y="2043406"/>
            <a:ext cx="54414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Bonus co-located MISO-SISO Vertical Scenario</a:t>
            </a:r>
          </a:p>
        </p:txBody>
      </p:sp>
    </p:spTree>
    <p:extLst>
      <p:ext uri="{BB962C8B-B14F-4D97-AF65-F5344CB8AC3E}">
        <p14:creationId xmlns:p14="http://schemas.microsoft.com/office/powerpoint/2010/main" val="3842559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6BFE9-3F38-12D2-C938-EA1CF36C5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D03DE1E-5558-5B5C-4271-6BFD68D64BFC}"/>
              </a:ext>
            </a:extLst>
          </p:cNvPr>
          <p:cNvGrpSpPr/>
          <p:nvPr/>
        </p:nvGrpSpPr>
        <p:grpSpPr>
          <a:xfrm rot="10800000">
            <a:off x="5621892" y="176466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F7B8F774-4928-D53F-6D96-CADB7B1795D1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8CC8C9DE-599E-4524-B5C8-073CACCCE10E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5AFC1EA0-ADB6-789D-1C8F-15782B40522A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2166039-3252-34C1-C8D2-6C402D7DC0E3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13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2BBFCE-7184-3789-FDCF-F6D537ABF1A8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1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A38FE21-87BA-9A4A-1BE5-03D2F2C4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62" r="48330"/>
          <a:stretch/>
        </p:blipFill>
        <p:spPr>
          <a:xfrm>
            <a:off x="197931" y="599594"/>
            <a:ext cx="6204257" cy="58794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288546-182A-65C0-645C-6EB81564D061}"/>
              </a:ext>
            </a:extLst>
          </p:cNvPr>
          <p:cNvSpPr txBox="1"/>
          <p:nvPr/>
        </p:nvSpPr>
        <p:spPr>
          <a:xfrm>
            <a:off x="1" y="66486"/>
            <a:ext cx="6810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Small ISO Vertical Scenario ISO 15.2 cm (6-in) Corner Brace7.6 cm (3-in)</a:t>
            </a:r>
          </a:p>
        </p:txBody>
      </p:sp>
      <p:pic>
        <p:nvPicPr>
          <p:cNvPr id="17" name="Picture 16" descr="A collage of multiple images of dots&#10;&#10;AI-generated content may be incorrect.">
            <a:extLst>
              <a:ext uri="{FF2B5EF4-FFF2-40B4-BE49-F238E27FC236}">
                <a16:creationId xmlns:a16="http://schemas.microsoft.com/office/drawing/2014/main" id="{16AD8C57-1E74-1C49-C015-52105C309FE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42" r="48710"/>
          <a:stretch/>
        </p:blipFill>
        <p:spPr>
          <a:xfrm>
            <a:off x="6380259" y="975794"/>
            <a:ext cx="5736739" cy="5495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D40C37F-71F3-214B-0B69-67AC9506308F}"/>
              </a:ext>
            </a:extLst>
          </p:cNvPr>
          <p:cNvSpPr txBox="1"/>
          <p:nvPr/>
        </p:nvSpPr>
        <p:spPr>
          <a:xfrm>
            <a:off x="6878427" y="251152"/>
            <a:ext cx="523857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Small ISO Vertical Scenario ISO 22.9 cm (9-in) Crushed Can 15.2 cm (6-in)</a:t>
            </a:r>
          </a:p>
        </p:txBody>
      </p:sp>
    </p:spTree>
    <p:extLst>
      <p:ext uri="{BB962C8B-B14F-4D97-AF65-F5344CB8AC3E}">
        <p14:creationId xmlns:p14="http://schemas.microsoft.com/office/powerpoint/2010/main" val="4142056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90D80-8345-50C7-5C70-DED41131D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2C8A2C8-8F21-5CD5-E44A-376F2283FE08}"/>
              </a:ext>
            </a:extLst>
          </p:cNvPr>
          <p:cNvGrpSpPr/>
          <p:nvPr/>
        </p:nvGrpSpPr>
        <p:grpSpPr>
          <a:xfrm rot="10800000">
            <a:off x="5621892" y="176466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8790ADF8-0655-90FF-620B-659023D9D972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2778A855-91F2-28FE-B72B-9308D3E65070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55FEEBD6-5279-AD71-8B67-7C6DA53B667A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68059F53-93E2-AF01-9352-6738E50E4877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13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B21984-8340-3932-EC78-CE34457C7927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51093FB5-D8F7-D5AC-5BD4-C3F428FC1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8264"/>
            <a:ext cx="12192000" cy="6321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E56265-8533-86AE-2FDD-377536A9DE0E}"/>
              </a:ext>
            </a:extLst>
          </p:cNvPr>
          <p:cNvSpPr txBox="1"/>
          <p:nvPr/>
        </p:nvSpPr>
        <p:spPr>
          <a:xfrm>
            <a:off x="2663930" y="194266"/>
            <a:ext cx="74799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Medium ISO Vertical Scenario ISO 30.5 cm (12-in) Small ISO 7.62 cm (6-in)</a:t>
            </a:r>
          </a:p>
        </p:txBody>
      </p:sp>
    </p:spTree>
    <p:extLst>
      <p:ext uri="{BB962C8B-B14F-4D97-AF65-F5344CB8AC3E}">
        <p14:creationId xmlns:p14="http://schemas.microsoft.com/office/powerpoint/2010/main" val="1027672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36163E-FC8D-33AA-DBC9-1DE83C3CD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BEA0B69-926A-EB31-49CA-0EB6E8B95DC2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A49B9DDE-6F41-AB66-33AB-EC1DAF2D2C27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F89ED6CF-52E0-735D-D17A-5C65F2EC8F58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9FE0F535-C7F8-A43A-A529-89041614E8D3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824C5C-70A1-879A-4415-E8875279B4C7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Usability Seed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 Seed Scenarios Key Concepts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57F77D-5BC9-307B-6986-9BD5247A8BBD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46ABF4B-FF82-C407-31E6-42173F1A903F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1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60EDA0-5CB9-8CA5-F80C-85F2B487BCC8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F00A60A-40BA-A03B-3F50-08147CA938F8}"/>
              </a:ext>
            </a:extLst>
          </p:cNvPr>
          <p:cNvSpPr txBox="1"/>
          <p:nvPr/>
        </p:nvSpPr>
        <p:spPr>
          <a:xfrm>
            <a:off x="639261" y="1819216"/>
            <a:ext cx="10867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Two Scenarios: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Horizontal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Place seeds within 40cm of emplaced clutter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Vertical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Place clutter above seeds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956050-1518-939F-6A56-DA146685C01D}"/>
              </a:ext>
            </a:extLst>
          </p:cNvPr>
          <p:cNvSpPr txBox="1"/>
          <p:nvPr/>
        </p:nvSpPr>
        <p:spPr>
          <a:xfrm>
            <a:off x="5422975" y="1796067"/>
            <a:ext cx="602062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Constraints: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No seed placed in physical contact or within 5cm of clutter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Depth distribution of anticipated MEC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Two to Four DU seeds per system per week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7245C28-1060-CD00-7656-852D0BC9F7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4627431"/>
              </p:ext>
            </p:extLst>
          </p:nvPr>
        </p:nvGraphicFramePr>
        <p:xfrm>
          <a:off x="738774" y="3631721"/>
          <a:ext cx="10562614" cy="2722869"/>
        </p:xfrm>
        <a:graphic>
          <a:graphicData uri="http://schemas.openxmlformats.org/drawingml/2006/table">
            <a:tbl>
              <a:tblPr/>
              <a:tblGrid>
                <a:gridCol w="1375919">
                  <a:extLst>
                    <a:ext uri="{9D8B030D-6E8A-4147-A177-3AD203B41FA5}">
                      <a16:colId xmlns:a16="http://schemas.microsoft.com/office/drawing/2014/main" val="4029043690"/>
                    </a:ext>
                  </a:extLst>
                </a:gridCol>
                <a:gridCol w="1792865">
                  <a:extLst>
                    <a:ext uri="{9D8B030D-6E8A-4147-A177-3AD203B41FA5}">
                      <a16:colId xmlns:a16="http://schemas.microsoft.com/office/drawing/2014/main" val="3161621354"/>
                    </a:ext>
                  </a:extLst>
                </a:gridCol>
                <a:gridCol w="1354148">
                  <a:extLst>
                    <a:ext uri="{9D8B030D-6E8A-4147-A177-3AD203B41FA5}">
                      <a16:colId xmlns:a16="http://schemas.microsoft.com/office/drawing/2014/main" val="1079840013"/>
                    </a:ext>
                  </a:extLst>
                </a:gridCol>
                <a:gridCol w="1676868">
                  <a:extLst>
                    <a:ext uri="{9D8B030D-6E8A-4147-A177-3AD203B41FA5}">
                      <a16:colId xmlns:a16="http://schemas.microsoft.com/office/drawing/2014/main" val="2118981586"/>
                    </a:ext>
                  </a:extLst>
                </a:gridCol>
                <a:gridCol w="1875041">
                  <a:extLst>
                    <a:ext uri="{9D8B030D-6E8A-4147-A177-3AD203B41FA5}">
                      <a16:colId xmlns:a16="http://schemas.microsoft.com/office/drawing/2014/main" val="664593189"/>
                    </a:ext>
                  </a:extLst>
                </a:gridCol>
                <a:gridCol w="2487773">
                  <a:extLst>
                    <a:ext uri="{9D8B030D-6E8A-4147-A177-3AD203B41FA5}">
                      <a16:colId xmlns:a16="http://schemas.microsoft.com/office/drawing/2014/main" val="3897636413"/>
                    </a:ext>
                  </a:extLst>
                </a:gridCol>
              </a:tblGrid>
              <a:tr h="3228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Seeding Purpose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Common Seeding Name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Primarily Performed By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Optional Performed By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Minimum Frequency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Design Specifications (all must meet TOI selection criteria)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982081"/>
                  </a:ext>
                </a:extLst>
              </a:tr>
              <a:tr h="23780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Complex Seed Scenarios: Assess performance of the process to identify sources requiring excavation in the presence of nearby interference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Data Usability Seed (Can be counted as a QC seed)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Contractor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Government Lead Agent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Federal or State Regulators (3rd party quality oversight)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AGC: Required minimum two to four per system per week</a:t>
                      </a:r>
                      <a:b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Non-AGC DGM: Recommend minimum two to four per system per week.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Place some seeds within 40cm of emplaced clutter.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Place clutter above some seeds.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No seeds are placed in physical contact with, or within 5cm (~2 inches) of clutter.</a:t>
                      </a:r>
                      <a:b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</a:b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Depth distribution profile mimics that anticipated for MEC.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9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99900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FB00489F-3E3E-6E54-ED0C-BB1CFD6CE738}"/>
              </a:ext>
            </a:extLst>
          </p:cNvPr>
          <p:cNvSpPr txBox="1"/>
          <p:nvPr/>
        </p:nvSpPr>
        <p:spPr>
          <a:xfrm>
            <a:off x="5335872" y="1076294"/>
            <a:ext cx="4955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From EM 200-1-15 (Table 14-10)</a:t>
            </a:r>
          </a:p>
        </p:txBody>
      </p:sp>
    </p:spTree>
    <p:extLst>
      <p:ext uri="{BB962C8B-B14F-4D97-AF65-F5344CB8AC3E}">
        <p14:creationId xmlns:p14="http://schemas.microsoft.com/office/powerpoint/2010/main" val="4070694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2FEBA-AB4A-4D8C-A70B-AD46B749D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2BF4FD9-BF88-6C84-B786-F6B001AFC899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EB79C5C-B4C6-B52C-DE81-F89260F39D82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0B4CF6B7-A06F-8B71-1EA7-08F7FBF82A4A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E561F1C5-705A-65BB-2648-4963B9E55368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202651-79C0-F2A5-417D-733D5A164D9D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Objectives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Clutter for Complex Seed Scenarios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6D6AC-C77E-856D-84AE-E91964D8730A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689EC979-DA56-3CE9-F64B-8D12965CFFA5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2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7DDD82F-091C-4F0D-C675-15AD031089A9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4D76DDC-1F5B-204A-68AA-A2D5FCEBCFE7}"/>
              </a:ext>
            </a:extLst>
          </p:cNvPr>
          <p:cNvSpPr txBox="1"/>
          <p:nvPr/>
        </p:nvSpPr>
        <p:spPr>
          <a:xfrm>
            <a:off x="643102" y="1778706"/>
            <a:ext cx="62594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What is Clutter?</a:t>
            </a:r>
          </a:p>
          <a:p>
            <a:r>
              <a:rPr lang="en-US" sz="1600" b="1" dirty="0">
                <a:solidFill>
                  <a:srgbClr val="00539B"/>
                </a:solidFill>
                <a:latin typeface="Geograph" panose="020B0503030202060203" pitchFamily="34" charset="77"/>
              </a:rPr>
              <a:t>Assumptions: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Small metallic NMRD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Standardized for ease of logistics (Clutter ISO)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Classification results are Clutter invariant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Classification results are offset invariant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pic>
        <p:nvPicPr>
          <p:cNvPr id="14" name="Picture 13" descr="A machine on a stand&#10;&#10;Description automatically generated">
            <a:extLst>
              <a:ext uri="{FF2B5EF4-FFF2-40B4-BE49-F238E27FC236}">
                <a16:creationId xmlns:a16="http://schemas.microsoft.com/office/drawing/2014/main" id="{C416476B-7C89-7A38-E258-B8F3034FB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57" y="1208337"/>
            <a:ext cx="3465544" cy="4620725"/>
          </a:xfrm>
          <a:prstGeom prst="rect">
            <a:avLst/>
          </a:prstGeom>
        </p:spPr>
      </p:pic>
      <p:pic>
        <p:nvPicPr>
          <p:cNvPr id="15" name="Picture 14" descr="A cart on a shelf&#10;&#10;Description automatically generated">
            <a:extLst>
              <a:ext uri="{FF2B5EF4-FFF2-40B4-BE49-F238E27FC236}">
                <a16:creationId xmlns:a16="http://schemas.microsoft.com/office/drawing/2014/main" id="{1ECF6549-AD03-DB17-B836-A716E916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01" y="1208337"/>
            <a:ext cx="3313579" cy="46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96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DBCB7A-AC17-0CEF-1244-48DD69381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C80401-48B6-DC7A-9568-9724407F0AE3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6EEC088F-5307-57BD-FC7F-A6F8C085E9B0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5D1B707B-C553-C8A3-5145-12A4B8960E2D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73BA8AAD-0260-44FB-7BAD-FBF0A1A5B450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10FB288-45E0-1EAD-FBB8-AFE4DB4EC77B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Setup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AGC Cued MetalMapper2x2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5C3285-B84F-9BD6-CC91-2EFA685676FB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4720D7F-5C78-5BCE-840D-4ACAB25A0759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5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C3FF45-790A-A7C8-D8DA-49AB5F39C24F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D61E3D-018D-DF6E-1943-1EDCC0E8855D}"/>
              </a:ext>
            </a:extLst>
          </p:cNvPr>
          <p:cNvSpPr txBox="1"/>
          <p:nvPr/>
        </p:nvSpPr>
        <p:spPr>
          <a:xfrm>
            <a:off x="729123" y="1758288"/>
            <a:ext cx="3745247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Horizontal Scenario: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Small and Medium ISO centered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Horizontal offsets of clutter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Repeated at different depths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Clutter centered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Horizontal offsets of ISOs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Repeated at different depths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F2CC0-252D-6E04-6B56-78BEDE6FCDC2}"/>
              </a:ext>
            </a:extLst>
          </p:cNvPr>
          <p:cNvSpPr txBox="1"/>
          <p:nvPr/>
        </p:nvSpPr>
        <p:spPr>
          <a:xfrm>
            <a:off x="811901" y="4034207"/>
            <a:ext cx="3157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Vertical Scenario: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Small and Medium ISO centered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Vertical offsets of clutter above ISOs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Repeated at different depths</a:t>
            </a:r>
          </a:p>
          <a:p>
            <a:pPr marL="742950" lvl="1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4BE5479-93E6-8436-E8F6-83C484DBD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537366"/>
              </p:ext>
            </p:extLst>
          </p:nvPr>
        </p:nvGraphicFramePr>
        <p:xfrm>
          <a:off x="4568961" y="2679815"/>
          <a:ext cx="1905328" cy="3642585"/>
        </p:xfrm>
        <a:graphic>
          <a:graphicData uri="http://schemas.openxmlformats.org/drawingml/2006/table">
            <a:tbl>
              <a:tblPr/>
              <a:tblGrid>
                <a:gridCol w="1905328">
                  <a:extLst>
                    <a:ext uri="{9D8B030D-6E8A-4147-A177-3AD203B41FA5}">
                      <a16:colId xmlns:a16="http://schemas.microsoft.com/office/drawing/2014/main" val="2832121980"/>
                    </a:ext>
                  </a:extLst>
                </a:gridCol>
              </a:tblGrid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Library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0180411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2.5in Rifle Grenade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014249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Large ISO 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887757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Large ISO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2233463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3789826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4268474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678018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857989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60mm Mortar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0330549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76mm HEAT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068320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81mm Mortar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063730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105mm Projectile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2825516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155mm Projectile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802978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20mmTP Projectile with Cartridge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365115"/>
                  </a:ext>
                </a:extLst>
              </a:tr>
              <a:tr h="242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37mm Projectile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093510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1A1521A2-3E3E-6082-9844-34FCF3104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3885" y="1299808"/>
            <a:ext cx="3524854" cy="35875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EE5BFC-175A-2FAA-3B0B-9C6AA42D32EF}"/>
              </a:ext>
            </a:extLst>
          </p:cNvPr>
          <p:cNvSpPr txBox="1"/>
          <p:nvPr/>
        </p:nvSpPr>
        <p:spPr>
          <a:xfrm>
            <a:off x="7500737" y="955174"/>
            <a:ext cx="4194075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Horizonal Scenario schematic</a:t>
            </a:r>
            <a:endParaRPr lang="en-US" sz="1400" dirty="0">
              <a:latin typeface="Geograph" panose="020B0503030202060203" pitchFamily="34" charset="77"/>
            </a:endParaRP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9ECA08-BBDA-385A-57B4-B2FA21AE298D}"/>
              </a:ext>
            </a:extLst>
          </p:cNvPr>
          <p:cNvSpPr txBox="1"/>
          <p:nvPr/>
        </p:nvSpPr>
        <p:spPr>
          <a:xfrm>
            <a:off x="4105584" y="992650"/>
            <a:ext cx="315791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Processing Parameters:</a:t>
            </a:r>
            <a:endParaRPr lang="en-US" sz="1400" dirty="0">
              <a:latin typeface="Geograph" panose="020B0503030202060203" pitchFamily="34" charset="77"/>
            </a:endParaRP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Processed in Seequent Oasis </a:t>
            </a:r>
            <a:r>
              <a:rPr lang="en-US" sz="1400" dirty="0" err="1">
                <a:latin typeface="Geograph" panose="020B0503030202060203" pitchFamily="34" charset="77"/>
              </a:rPr>
              <a:t>Montaj</a:t>
            </a:r>
            <a:r>
              <a:rPr lang="en-US" sz="1400" dirty="0">
                <a:latin typeface="Geograph" panose="020B0503030202060203" pitchFamily="34" charset="77"/>
              </a:rPr>
              <a:t> UXA 2024.1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Default parameters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0.825 TOI/Non-TOI threshold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6211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D1B4E-00FE-7F1F-F6D8-5FFF1117A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774DAD7-AD3D-E55A-2FD1-E00E4CE39F47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5786555B-6EAA-D78C-51FA-EA97CC2A4B86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F0127105-4A8C-8097-2497-163AE17C05C7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4B5714BC-D72E-FEBE-18B4-4A676AC64743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Picture 28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91D023D6-D0AA-7E8D-23A1-7C35FB5DD1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2" t="1427" r="2450" b="2003"/>
          <a:stretch/>
        </p:blipFill>
        <p:spPr>
          <a:xfrm>
            <a:off x="6400319" y="1625600"/>
            <a:ext cx="4790815" cy="4822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D18AA8-CEC4-8F5F-878F-AD0B79B8B961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Clutter ISO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Clutter for Complex Seed Scenarios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DC407E-072D-0054-CDD5-2A5366792EBF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E2535DD1-419E-291E-3095-AFE09A6D5FBA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3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88AF0C-778A-C2AF-E750-07B493363E1E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8086F6CC-2270-FE0B-1A5E-F35EDFCB9C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70" t="6018" r="1472" b="1864"/>
          <a:stretch/>
        </p:blipFill>
        <p:spPr>
          <a:xfrm>
            <a:off x="472644" y="1741516"/>
            <a:ext cx="4942433" cy="4710267"/>
          </a:xfrm>
          <a:prstGeom prst="rect">
            <a:avLst/>
          </a:prstGeom>
        </p:spPr>
      </p:pic>
      <p:pic>
        <p:nvPicPr>
          <p:cNvPr id="15" name="Picture 14" descr="A ruler and a nut on a piece of paper&#10;&#10;AI-generated content may be incorrect.">
            <a:extLst>
              <a:ext uri="{FF2B5EF4-FFF2-40B4-BE49-F238E27FC236}">
                <a16:creationId xmlns:a16="http://schemas.microsoft.com/office/drawing/2014/main" id="{FBFF5B09-E2B1-6405-9EF2-91AF74316B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3711" t="30461" r="4139" b="19225"/>
          <a:stretch/>
        </p:blipFill>
        <p:spPr>
          <a:xfrm rot="5400000">
            <a:off x="3067016" y="1433836"/>
            <a:ext cx="2265702" cy="291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1C0949-8EBA-F792-792D-679399511E77}"/>
              </a:ext>
            </a:extLst>
          </p:cNvPr>
          <p:cNvSpPr txBox="1"/>
          <p:nvPr/>
        </p:nvSpPr>
        <p:spPr>
          <a:xfrm>
            <a:off x="1031210" y="1874204"/>
            <a:ext cx="254855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Hex Nuts: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(2) 2.5 cm OD hex nuts zipped tied together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5/8 “ ID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pic>
        <p:nvPicPr>
          <p:cNvPr id="17" name="Picture 16" descr="A ruler and a piece of paper&#10;&#10;AI-generated content may be incorrect.">
            <a:extLst>
              <a:ext uri="{FF2B5EF4-FFF2-40B4-BE49-F238E27FC236}">
                <a16:creationId xmlns:a16="http://schemas.microsoft.com/office/drawing/2014/main" id="{2E9013DD-0CFB-7144-8B40-1EC0FEC3C09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201" t="39200" r="36856" b="10663"/>
          <a:stretch/>
        </p:blipFill>
        <p:spPr>
          <a:xfrm>
            <a:off x="8215448" y="1652080"/>
            <a:ext cx="2897994" cy="23719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041B2ED-E432-83F9-2737-814B961C1601}"/>
              </a:ext>
            </a:extLst>
          </p:cNvPr>
          <p:cNvSpPr txBox="1"/>
          <p:nvPr/>
        </p:nvSpPr>
        <p:spPr>
          <a:xfrm>
            <a:off x="6529107" y="1582341"/>
            <a:ext cx="25485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Washers: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(4) 5 cm OD washers zipped tied together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3/4 “ ID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Thickness: ½” (1.27 cm)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2125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B054D-700B-0E9B-82AB-4CA7A4AC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2761F67-C128-E291-E546-20B8D375DD68}"/>
              </a:ext>
            </a:extLst>
          </p:cNvPr>
          <p:cNvGrpSpPr/>
          <p:nvPr/>
        </p:nvGrpSpPr>
        <p:grpSpPr>
          <a:xfrm rot="10800000">
            <a:off x="5610231" y="1741516"/>
            <a:ext cx="6585333" cy="5118438"/>
            <a:chOff x="3151781" y="359089"/>
            <a:chExt cx="1963558" cy="1526172"/>
          </a:xfrm>
        </p:grpSpPr>
        <p:sp>
          <p:nvSpPr>
            <p:cNvPr id="5" name="Rectangle 11">
              <a:extLst>
                <a:ext uri="{FF2B5EF4-FFF2-40B4-BE49-F238E27FC236}">
                  <a16:creationId xmlns:a16="http://schemas.microsoft.com/office/drawing/2014/main" id="{B4DF2A4D-3982-2532-8EA8-A8ADE3AFCB05}"/>
                </a:ext>
              </a:extLst>
            </p:cNvPr>
            <p:cNvSpPr/>
            <p:nvPr/>
          </p:nvSpPr>
          <p:spPr>
            <a:xfrm>
              <a:off x="3275219" y="361462"/>
              <a:ext cx="1840120" cy="799795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645761 w 2761191"/>
                <a:gd name="connsiteY3" fmla="*/ 798268 h 799139"/>
                <a:gd name="connsiteX4" fmla="*/ 0 w 2761191"/>
                <a:gd name="connsiteY4" fmla="*/ 799139 h 799139"/>
                <a:gd name="connsiteX5" fmla="*/ 0 w 2761191"/>
                <a:gd name="connsiteY5" fmla="*/ 6350 h 799139"/>
                <a:gd name="connsiteX0" fmla="*/ 0 w 2761191"/>
                <a:gd name="connsiteY0" fmla="*/ 6350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6" fmla="*/ 0 w 2761191"/>
                <a:gd name="connsiteY6" fmla="*/ 6350 h 799139"/>
                <a:gd name="connsiteX0" fmla="*/ 0 w 2761191"/>
                <a:gd name="connsiteY0" fmla="*/ 799139 h 799139"/>
                <a:gd name="connsiteX1" fmla="*/ 659815 w 2761191"/>
                <a:gd name="connsiteY1" fmla="*/ 5622 h 799139"/>
                <a:gd name="connsiteX2" fmla="*/ 2761191 w 2761191"/>
                <a:gd name="connsiteY2" fmla="*/ 0 h 799139"/>
                <a:gd name="connsiteX3" fmla="*/ 1888066 w 2761191"/>
                <a:gd name="connsiteY3" fmla="*/ 799139 h 799139"/>
                <a:gd name="connsiteX4" fmla="*/ 645761 w 2761191"/>
                <a:gd name="connsiteY4" fmla="*/ 798268 h 799139"/>
                <a:gd name="connsiteX5" fmla="*/ 0 w 2761191"/>
                <a:gd name="connsiteY5" fmla="*/ 799139 h 799139"/>
                <a:gd name="connsiteX0" fmla="*/ 0 w 2115430"/>
                <a:gd name="connsiteY0" fmla="*/ 798268 h 799139"/>
                <a:gd name="connsiteX1" fmla="*/ 14054 w 2115430"/>
                <a:gd name="connsiteY1" fmla="*/ 5622 h 799139"/>
                <a:gd name="connsiteX2" fmla="*/ 2115430 w 2115430"/>
                <a:gd name="connsiteY2" fmla="*/ 0 h 799139"/>
                <a:gd name="connsiteX3" fmla="*/ 1242305 w 2115430"/>
                <a:gd name="connsiteY3" fmla="*/ 799139 h 799139"/>
                <a:gd name="connsiteX4" fmla="*/ 0 w 2115430"/>
                <a:gd name="connsiteY4" fmla="*/ 798268 h 799139"/>
                <a:gd name="connsiteX0" fmla="*/ 0 w 2115430"/>
                <a:gd name="connsiteY0" fmla="*/ 798268 h 799795"/>
                <a:gd name="connsiteX1" fmla="*/ 14054 w 2115430"/>
                <a:gd name="connsiteY1" fmla="*/ 5622 h 799795"/>
                <a:gd name="connsiteX2" fmla="*/ 2115430 w 2115430"/>
                <a:gd name="connsiteY2" fmla="*/ 0 h 799795"/>
                <a:gd name="connsiteX3" fmla="*/ 1242305 w 2115430"/>
                <a:gd name="connsiteY3" fmla="*/ 799139 h 799795"/>
                <a:gd name="connsiteX4" fmla="*/ 297122 w 2115430"/>
                <a:gd name="connsiteY4" fmla="*/ 799795 h 799795"/>
                <a:gd name="connsiteX5" fmla="*/ 0 w 2115430"/>
                <a:gd name="connsiteY5" fmla="*/ 798268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101376 w 2101376"/>
                <a:gd name="connsiteY2" fmla="*/ 0 h 799795"/>
                <a:gd name="connsiteX3" fmla="*/ 1228251 w 2101376"/>
                <a:gd name="connsiteY3" fmla="*/ 799139 h 799795"/>
                <a:gd name="connsiteX4" fmla="*/ 283068 w 2101376"/>
                <a:gd name="connsiteY4" fmla="*/ 799795 h 799795"/>
                <a:gd name="connsiteX0" fmla="*/ 283068 w 2101376"/>
                <a:gd name="connsiteY0" fmla="*/ 799795 h 799795"/>
                <a:gd name="connsiteX1" fmla="*/ 0 w 2101376"/>
                <a:gd name="connsiteY1" fmla="*/ 5622 h 799795"/>
                <a:gd name="connsiteX2" fmla="*/ 261256 w 2101376"/>
                <a:gd name="connsiteY2" fmla="*/ 7298 h 799795"/>
                <a:gd name="connsiteX3" fmla="*/ 2101376 w 2101376"/>
                <a:gd name="connsiteY3" fmla="*/ 0 h 799795"/>
                <a:gd name="connsiteX4" fmla="*/ 1228251 w 2101376"/>
                <a:gd name="connsiteY4" fmla="*/ 799139 h 799795"/>
                <a:gd name="connsiteX5" fmla="*/ 283068 w 2101376"/>
                <a:gd name="connsiteY5" fmla="*/ 799795 h 799795"/>
                <a:gd name="connsiteX0" fmla="*/ 21812 w 1840120"/>
                <a:gd name="connsiteY0" fmla="*/ 799795 h 799795"/>
                <a:gd name="connsiteX1" fmla="*/ 0 w 1840120"/>
                <a:gd name="connsiteY1" fmla="*/ 7298 h 799795"/>
                <a:gd name="connsiteX2" fmla="*/ 1840120 w 1840120"/>
                <a:gd name="connsiteY2" fmla="*/ 0 h 799795"/>
                <a:gd name="connsiteX3" fmla="*/ 966995 w 1840120"/>
                <a:gd name="connsiteY3" fmla="*/ 799139 h 799795"/>
                <a:gd name="connsiteX4" fmla="*/ 21812 w 1840120"/>
                <a:gd name="connsiteY4" fmla="*/ 799795 h 799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0120" h="799795">
                  <a:moveTo>
                    <a:pt x="21812" y="799795"/>
                  </a:moveTo>
                  <a:lnTo>
                    <a:pt x="0" y="7298"/>
                  </a:lnTo>
                  <a:lnTo>
                    <a:pt x="1840120" y="0"/>
                  </a:lnTo>
                  <a:lnTo>
                    <a:pt x="966995" y="799139"/>
                  </a:lnTo>
                  <a:lnTo>
                    <a:pt x="21812" y="799795"/>
                  </a:lnTo>
                  <a:close/>
                </a:path>
              </a:pathLst>
            </a:custGeom>
            <a:solidFill>
              <a:srgbClr val="72B4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11">
              <a:extLst>
                <a:ext uri="{FF2B5EF4-FFF2-40B4-BE49-F238E27FC236}">
                  <a16:creationId xmlns:a16="http://schemas.microsoft.com/office/drawing/2014/main" id="{54936A49-1F1B-A7CA-AFF2-6406D6AD1B0B}"/>
                </a:ext>
              </a:extLst>
            </p:cNvPr>
            <p:cNvSpPr/>
            <p:nvPr/>
          </p:nvSpPr>
          <p:spPr>
            <a:xfrm>
              <a:off x="3178684" y="361462"/>
              <a:ext cx="1795178" cy="1316008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1300347"/>
                <a:gd name="connsiteX1" fmla="*/ 2761191 w 2761191"/>
                <a:gd name="connsiteY1" fmla="*/ 0 h 1300347"/>
                <a:gd name="connsiteX2" fmla="*/ 1343063 w 2761191"/>
                <a:gd name="connsiteY2" fmla="*/ 1300347 h 1300347"/>
                <a:gd name="connsiteX3" fmla="*/ 0 w 2761191"/>
                <a:gd name="connsiteY3" fmla="*/ 799139 h 1300347"/>
                <a:gd name="connsiteX4" fmla="*/ 0 w 2761191"/>
                <a:gd name="connsiteY4" fmla="*/ 6350 h 1300347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43063 w 2761191"/>
                <a:gd name="connsiteY2" fmla="*/ 1300347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19464 w 2761191"/>
                <a:gd name="connsiteY3" fmla="*/ 1319812 h 1319812"/>
                <a:gd name="connsiteX4" fmla="*/ 0 w 2761191"/>
                <a:gd name="connsiteY4" fmla="*/ 6350 h 1319812"/>
                <a:gd name="connsiteX0" fmla="*/ 0 w 2761191"/>
                <a:gd name="connsiteY0" fmla="*/ 6350 h 1319812"/>
                <a:gd name="connsiteX1" fmla="*/ 2761191 w 2761191"/>
                <a:gd name="connsiteY1" fmla="*/ 0 h 1319812"/>
                <a:gd name="connsiteX2" fmla="*/ 1327916 w 2761191"/>
                <a:gd name="connsiteY2" fmla="*/ 1315494 h 1319812"/>
                <a:gd name="connsiteX3" fmla="*/ 846660 w 2761191"/>
                <a:gd name="connsiteY3" fmla="*/ 1317799 h 1319812"/>
                <a:gd name="connsiteX4" fmla="*/ 19464 w 2761191"/>
                <a:gd name="connsiteY4" fmla="*/ 1319812 h 1319812"/>
                <a:gd name="connsiteX5" fmla="*/ 0 w 2761191"/>
                <a:gd name="connsiteY5" fmla="*/ 6350 h 1319812"/>
                <a:gd name="connsiteX0" fmla="*/ 0 w 2761191"/>
                <a:gd name="connsiteY0" fmla="*/ 6350 h 1317799"/>
                <a:gd name="connsiteX1" fmla="*/ 2761191 w 2761191"/>
                <a:gd name="connsiteY1" fmla="*/ 0 h 1317799"/>
                <a:gd name="connsiteX2" fmla="*/ 1327916 w 2761191"/>
                <a:gd name="connsiteY2" fmla="*/ 1315494 h 1317799"/>
                <a:gd name="connsiteX3" fmla="*/ 846660 w 2761191"/>
                <a:gd name="connsiteY3" fmla="*/ 1317799 h 1317799"/>
                <a:gd name="connsiteX4" fmla="*/ 0 w 2761191"/>
                <a:gd name="connsiteY4" fmla="*/ 6350 h 1317799"/>
                <a:gd name="connsiteX0" fmla="*/ 0 w 2761191"/>
                <a:gd name="connsiteY0" fmla="*/ 6350 h 1317799"/>
                <a:gd name="connsiteX1" fmla="*/ 879984 w 2761191"/>
                <a:gd name="connsiteY1" fmla="*/ 0 h 1317799"/>
                <a:gd name="connsiteX2" fmla="*/ 2761191 w 2761191"/>
                <a:gd name="connsiteY2" fmla="*/ 0 h 1317799"/>
                <a:gd name="connsiteX3" fmla="*/ 1327916 w 2761191"/>
                <a:gd name="connsiteY3" fmla="*/ 1315494 h 1317799"/>
                <a:gd name="connsiteX4" fmla="*/ 846660 w 2761191"/>
                <a:gd name="connsiteY4" fmla="*/ 1317799 h 1317799"/>
                <a:gd name="connsiteX5" fmla="*/ 0 w 2761191"/>
                <a:gd name="connsiteY5" fmla="*/ 6350 h 1317799"/>
                <a:gd name="connsiteX0" fmla="*/ 0 w 1914531"/>
                <a:gd name="connsiteY0" fmla="*/ 1317799 h 1317799"/>
                <a:gd name="connsiteX1" fmla="*/ 33324 w 1914531"/>
                <a:gd name="connsiteY1" fmla="*/ 0 h 1317799"/>
                <a:gd name="connsiteX2" fmla="*/ 1914531 w 1914531"/>
                <a:gd name="connsiteY2" fmla="*/ 0 h 1317799"/>
                <a:gd name="connsiteX3" fmla="*/ 481256 w 1914531"/>
                <a:gd name="connsiteY3" fmla="*/ 1315494 h 1317799"/>
                <a:gd name="connsiteX4" fmla="*/ 0 w 1914531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0 w 1907504"/>
                <a:gd name="connsiteY4" fmla="*/ 1317799 h 1317799"/>
                <a:gd name="connsiteX0" fmla="*/ 0 w 1907504"/>
                <a:gd name="connsiteY0" fmla="*/ 1317799 h 1317799"/>
                <a:gd name="connsiteX1" fmla="*/ 26297 w 1907504"/>
                <a:gd name="connsiteY1" fmla="*/ 0 h 1317799"/>
                <a:gd name="connsiteX2" fmla="*/ 1907504 w 1907504"/>
                <a:gd name="connsiteY2" fmla="*/ 0 h 1317799"/>
                <a:gd name="connsiteX3" fmla="*/ 474229 w 1907504"/>
                <a:gd name="connsiteY3" fmla="*/ 1315494 h 1317799"/>
                <a:gd name="connsiteX4" fmla="*/ 112326 w 1907504"/>
                <a:gd name="connsiteY4" fmla="*/ 1316008 h 1317799"/>
                <a:gd name="connsiteX5" fmla="*/ 0 w 1907504"/>
                <a:gd name="connsiteY5" fmla="*/ 1317799 h 1317799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881207 w 1881207"/>
                <a:gd name="connsiteY2" fmla="*/ 0 h 1316008"/>
                <a:gd name="connsiteX3" fmla="*/ 447932 w 1881207"/>
                <a:gd name="connsiteY3" fmla="*/ 1315494 h 1316008"/>
                <a:gd name="connsiteX4" fmla="*/ 86029 w 1881207"/>
                <a:gd name="connsiteY4" fmla="*/ 1316008 h 1316008"/>
                <a:gd name="connsiteX0" fmla="*/ 86029 w 1881207"/>
                <a:gd name="connsiteY0" fmla="*/ 1316008 h 1316008"/>
                <a:gd name="connsiteX1" fmla="*/ 0 w 1881207"/>
                <a:gd name="connsiteY1" fmla="*/ 0 h 1316008"/>
                <a:gd name="connsiteX2" fmla="*/ 155100 w 1881207"/>
                <a:gd name="connsiteY2" fmla="*/ 27 h 1316008"/>
                <a:gd name="connsiteX3" fmla="*/ 1881207 w 1881207"/>
                <a:gd name="connsiteY3" fmla="*/ 0 h 1316008"/>
                <a:gd name="connsiteX4" fmla="*/ 447932 w 1881207"/>
                <a:gd name="connsiteY4" fmla="*/ 1315494 h 1316008"/>
                <a:gd name="connsiteX5" fmla="*/ 86029 w 1881207"/>
                <a:gd name="connsiteY5" fmla="*/ 1316008 h 1316008"/>
                <a:gd name="connsiteX0" fmla="*/ 0 w 1795178"/>
                <a:gd name="connsiteY0" fmla="*/ 1316008 h 1316008"/>
                <a:gd name="connsiteX1" fmla="*/ 69071 w 1795178"/>
                <a:gd name="connsiteY1" fmla="*/ 27 h 1316008"/>
                <a:gd name="connsiteX2" fmla="*/ 1795178 w 1795178"/>
                <a:gd name="connsiteY2" fmla="*/ 0 h 1316008"/>
                <a:gd name="connsiteX3" fmla="*/ 361903 w 1795178"/>
                <a:gd name="connsiteY3" fmla="*/ 1315494 h 1316008"/>
                <a:gd name="connsiteX4" fmla="*/ 0 w 1795178"/>
                <a:gd name="connsiteY4" fmla="*/ 1316008 h 131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5178" h="1316008">
                  <a:moveTo>
                    <a:pt x="0" y="1316008"/>
                  </a:moveTo>
                  <a:lnTo>
                    <a:pt x="69071" y="27"/>
                  </a:lnTo>
                  <a:lnTo>
                    <a:pt x="1795178" y="0"/>
                  </a:lnTo>
                  <a:lnTo>
                    <a:pt x="361903" y="1315494"/>
                  </a:lnTo>
                  <a:lnTo>
                    <a:pt x="0" y="1316008"/>
                  </a:lnTo>
                  <a:close/>
                </a:path>
              </a:pathLst>
            </a:custGeom>
            <a:solidFill>
              <a:srgbClr val="0053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11">
              <a:extLst>
                <a:ext uri="{FF2B5EF4-FFF2-40B4-BE49-F238E27FC236}">
                  <a16:creationId xmlns:a16="http://schemas.microsoft.com/office/drawing/2014/main" id="{3F95826C-31F3-04AD-94CB-CFADFBD7C9FB}"/>
                </a:ext>
              </a:extLst>
            </p:cNvPr>
            <p:cNvSpPr/>
            <p:nvPr/>
          </p:nvSpPr>
          <p:spPr>
            <a:xfrm>
              <a:off x="3151781" y="359089"/>
              <a:ext cx="1675277" cy="1526172"/>
            </a:xfrm>
            <a:custGeom>
              <a:avLst/>
              <a:gdLst>
                <a:gd name="connsiteX0" fmla="*/ 0 w 1888066"/>
                <a:gd name="connsiteY0" fmla="*/ 0 h 792789"/>
                <a:gd name="connsiteX1" fmla="*/ 1888066 w 1888066"/>
                <a:gd name="connsiteY1" fmla="*/ 0 h 792789"/>
                <a:gd name="connsiteX2" fmla="*/ 1888066 w 1888066"/>
                <a:gd name="connsiteY2" fmla="*/ 792789 h 792789"/>
                <a:gd name="connsiteX3" fmla="*/ 0 w 1888066"/>
                <a:gd name="connsiteY3" fmla="*/ 792789 h 792789"/>
                <a:gd name="connsiteX4" fmla="*/ 0 w 1888066"/>
                <a:gd name="connsiteY4" fmla="*/ 0 h 792789"/>
                <a:gd name="connsiteX0" fmla="*/ 0 w 2761191"/>
                <a:gd name="connsiteY0" fmla="*/ 6350 h 799139"/>
                <a:gd name="connsiteX1" fmla="*/ 2761191 w 2761191"/>
                <a:gd name="connsiteY1" fmla="*/ 0 h 799139"/>
                <a:gd name="connsiteX2" fmla="*/ 1888066 w 2761191"/>
                <a:gd name="connsiteY2" fmla="*/ 799139 h 799139"/>
                <a:gd name="connsiteX3" fmla="*/ 0 w 2761191"/>
                <a:gd name="connsiteY3" fmla="*/ 799139 h 799139"/>
                <a:gd name="connsiteX4" fmla="*/ 0 w 2761191"/>
                <a:gd name="connsiteY4" fmla="*/ 6350 h 799139"/>
                <a:gd name="connsiteX0" fmla="*/ 0 w 2761191"/>
                <a:gd name="connsiteY0" fmla="*/ 6350 h 2044860"/>
                <a:gd name="connsiteX1" fmla="*/ 2761191 w 2761191"/>
                <a:gd name="connsiteY1" fmla="*/ 0 h 2044860"/>
                <a:gd name="connsiteX2" fmla="*/ 510960 w 2761191"/>
                <a:gd name="connsiteY2" fmla="*/ 2044860 h 2044860"/>
                <a:gd name="connsiteX3" fmla="*/ 0 w 2761191"/>
                <a:gd name="connsiteY3" fmla="*/ 799139 h 2044860"/>
                <a:gd name="connsiteX4" fmla="*/ 0 w 2761191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515826 w 2766057"/>
                <a:gd name="connsiteY2" fmla="*/ 2044860 h 2044860"/>
                <a:gd name="connsiteX3" fmla="*/ 0 w 2766057"/>
                <a:gd name="connsiteY3" fmla="*/ 2044860 h 2044860"/>
                <a:gd name="connsiteX4" fmla="*/ 4866 w 2766057"/>
                <a:gd name="connsiteY4" fmla="*/ 6350 h 2044860"/>
                <a:gd name="connsiteX0" fmla="*/ 4866 w 2766057"/>
                <a:gd name="connsiteY0" fmla="*/ 6350 h 2044860"/>
                <a:gd name="connsiteX1" fmla="*/ 2766057 w 2766057"/>
                <a:gd name="connsiteY1" fmla="*/ 0 h 2044860"/>
                <a:gd name="connsiteX2" fmla="*/ 1091842 w 2766057"/>
                <a:gd name="connsiteY2" fmla="*/ 1523799 h 2044860"/>
                <a:gd name="connsiteX3" fmla="*/ 515826 w 2766057"/>
                <a:gd name="connsiteY3" fmla="*/ 2044860 h 2044860"/>
                <a:gd name="connsiteX4" fmla="*/ 0 w 2766057"/>
                <a:gd name="connsiteY4" fmla="*/ 2044860 h 2044860"/>
                <a:gd name="connsiteX5" fmla="*/ 4866 w 2766057"/>
                <a:gd name="connsiteY5" fmla="*/ 6350 h 2044860"/>
                <a:gd name="connsiteX0" fmla="*/ 4866 w 2766057"/>
                <a:gd name="connsiteY0" fmla="*/ 635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6" fmla="*/ 4866 w 2766057"/>
                <a:gd name="connsiteY6" fmla="*/ 6350 h 2044860"/>
                <a:gd name="connsiteX0" fmla="*/ 0 w 2766057"/>
                <a:gd name="connsiteY0" fmla="*/ 2044860 h 2044860"/>
                <a:gd name="connsiteX1" fmla="*/ 1116077 w 2766057"/>
                <a:gd name="connsiteY1" fmla="*/ 6059 h 2044860"/>
                <a:gd name="connsiteX2" fmla="*/ 2766057 w 2766057"/>
                <a:gd name="connsiteY2" fmla="*/ 0 h 2044860"/>
                <a:gd name="connsiteX3" fmla="*/ 1091842 w 2766057"/>
                <a:gd name="connsiteY3" fmla="*/ 1523799 h 2044860"/>
                <a:gd name="connsiteX4" fmla="*/ 515826 w 2766057"/>
                <a:gd name="connsiteY4" fmla="*/ 2044860 h 2044860"/>
                <a:gd name="connsiteX5" fmla="*/ 0 w 2766057"/>
                <a:gd name="connsiteY5" fmla="*/ 2044860 h 2044860"/>
                <a:gd name="connsiteX0" fmla="*/ 0 w 2250231"/>
                <a:gd name="connsiteY0" fmla="*/ 2044860 h 2044860"/>
                <a:gd name="connsiteX1" fmla="*/ 600251 w 2250231"/>
                <a:gd name="connsiteY1" fmla="*/ 6059 h 2044860"/>
                <a:gd name="connsiteX2" fmla="*/ 2250231 w 2250231"/>
                <a:gd name="connsiteY2" fmla="*/ 0 h 2044860"/>
                <a:gd name="connsiteX3" fmla="*/ 576016 w 2250231"/>
                <a:gd name="connsiteY3" fmla="*/ 1523799 h 2044860"/>
                <a:gd name="connsiteX4" fmla="*/ 0 w 2250231"/>
                <a:gd name="connsiteY4" fmla="*/ 2044860 h 2044860"/>
                <a:gd name="connsiteX0" fmla="*/ 0 w 1674215"/>
                <a:gd name="connsiteY0" fmla="*/ 1523799 h 1523799"/>
                <a:gd name="connsiteX1" fmla="*/ 24235 w 1674215"/>
                <a:gd name="connsiteY1" fmla="*/ 6059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0 w 1674215"/>
                <a:gd name="connsiteY0" fmla="*/ 1523799 h 1523799"/>
                <a:gd name="connsiteX1" fmla="*/ 17208 w 1674215"/>
                <a:gd name="connsiteY1" fmla="*/ 8870 h 1523799"/>
                <a:gd name="connsiteX2" fmla="*/ 1674215 w 1674215"/>
                <a:gd name="connsiteY2" fmla="*/ 0 h 1523799"/>
                <a:gd name="connsiteX3" fmla="*/ 0 w 1674215"/>
                <a:gd name="connsiteY3" fmla="*/ 1523799 h 1523799"/>
                <a:gd name="connsiteX0" fmla="*/ 1062 w 1675277"/>
                <a:gd name="connsiteY0" fmla="*/ 1526172 h 1526172"/>
                <a:gd name="connsiteX1" fmla="*/ 0 w 1675277"/>
                <a:gd name="connsiteY1" fmla="*/ 0 h 1526172"/>
                <a:gd name="connsiteX2" fmla="*/ 1675277 w 1675277"/>
                <a:gd name="connsiteY2" fmla="*/ 2373 h 1526172"/>
                <a:gd name="connsiteX3" fmla="*/ 1062 w 1675277"/>
                <a:gd name="connsiteY3" fmla="*/ 1526172 h 1526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5277" h="1526172">
                  <a:moveTo>
                    <a:pt x="1062" y="1526172"/>
                  </a:moveTo>
                  <a:lnTo>
                    <a:pt x="0" y="0"/>
                  </a:lnTo>
                  <a:lnTo>
                    <a:pt x="1675277" y="2373"/>
                  </a:lnTo>
                  <a:lnTo>
                    <a:pt x="1062" y="1526172"/>
                  </a:lnTo>
                  <a:close/>
                </a:path>
              </a:pathLst>
            </a:custGeom>
            <a:solidFill>
              <a:srgbClr val="062D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68EA9FE-8D7E-EC6A-D3DA-150588E9067E}"/>
              </a:ext>
            </a:extLst>
          </p:cNvPr>
          <p:cNvSpPr txBox="1"/>
          <p:nvPr/>
        </p:nvSpPr>
        <p:spPr>
          <a:xfrm>
            <a:off x="643102" y="535600"/>
            <a:ext cx="5376979" cy="957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Clutter ISO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Clutter for Complex Seed Scenarios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0C6CED-C577-6D67-7FA4-DB0652CED160}"/>
              </a:ext>
            </a:extLst>
          </p:cNvPr>
          <p:cNvCxnSpPr/>
          <p:nvPr/>
        </p:nvCxnSpPr>
        <p:spPr>
          <a:xfrm>
            <a:off x="736600" y="1625600"/>
            <a:ext cx="2709333" cy="0"/>
          </a:xfrm>
          <a:prstGeom prst="line">
            <a:avLst/>
          </a:prstGeom>
          <a:ln w="34925">
            <a:solidFill>
              <a:srgbClr val="FF4438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2A2C4E26-A61E-0F61-283F-8B7666B7A4BE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4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4FF7C13-D6D1-1D4D-23B3-3D3CF594B2B7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A0414849-B133-21CB-13C1-22426422CA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93" t="7105" r="1232" b="1575"/>
          <a:stretch/>
        </p:blipFill>
        <p:spPr>
          <a:xfrm>
            <a:off x="205206" y="1700190"/>
            <a:ext cx="5029438" cy="4702231"/>
          </a:xfrm>
          <a:prstGeom prst="rect">
            <a:avLst/>
          </a:prstGeom>
        </p:spPr>
      </p:pic>
      <p:pic>
        <p:nvPicPr>
          <p:cNvPr id="23" name="Picture 22" descr="A graph with colorful lines&#10;&#10;AI-generated content may be incorrect.">
            <a:extLst>
              <a:ext uri="{FF2B5EF4-FFF2-40B4-BE49-F238E27FC236}">
                <a16:creationId xmlns:a16="http://schemas.microsoft.com/office/drawing/2014/main" id="{A9A8819E-AB9E-4179-31B2-DE8F5416B52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32" t="6018" r="1711" b="2004"/>
          <a:stretch/>
        </p:blipFill>
        <p:spPr>
          <a:xfrm>
            <a:off x="6056959" y="1625600"/>
            <a:ext cx="5054741" cy="4809968"/>
          </a:xfrm>
          <a:prstGeom prst="rect">
            <a:avLst/>
          </a:prstGeom>
        </p:spPr>
      </p:pic>
      <p:pic>
        <p:nvPicPr>
          <p:cNvPr id="10" name="Picture 9" descr="A ruler and a piece of paper&#10;&#10;AI-generated content may be incorrect.">
            <a:extLst>
              <a:ext uri="{FF2B5EF4-FFF2-40B4-BE49-F238E27FC236}">
                <a16:creationId xmlns:a16="http://schemas.microsoft.com/office/drawing/2014/main" id="{E539A735-8363-A3E7-CE15-C928B39447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591" t="25891" r="14191" b="21908"/>
          <a:stretch/>
        </p:blipFill>
        <p:spPr>
          <a:xfrm rot="16200000">
            <a:off x="2818475" y="1491082"/>
            <a:ext cx="2287303" cy="26005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5E101D-88C5-55CA-7D17-7B7EA9F2E7A8}"/>
              </a:ext>
            </a:extLst>
          </p:cNvPr>
          <p:cNvSpPr txBox="1"/>
          <p:nvPr/>
        </p:nvSpPr>
        <p:spPr>
          <a:xfrm>
            <a:off x="739977" y="1741516"/>
            <a:ext cx="254855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Corner brace: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7.6 cm (3”) length corner brace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  <p:pic>
        <p:nvPicPr>
          <p:cNvPr id="14" name="Picture 13" descr="A can and ruler on a table&#10;&#10;AI-generated content may be incorrect.">
            <a:extLst>
              <a:ext uri="{FF2B5EF4-FFF2-40B4-BE49-F238E27FC236}">
                <a16:creationId xmlns:a16="http://schemas.microsoft.com/office/drawing/2014/main" id="{C962CEBE-CC6F-DECB-791D-6FECC28FE5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1884" t="20754" r="23365" b="21801"/>
          <a:stretch/>
        </p:blipFill>
        <p:spPr>
          <a:xfrm>
            <a:off x="8823917" y="1448886"/>
            <a:ext cx="2893739" cy="2277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644277-6A81-2028-B803-C0D8AB26D2FD}"/>
              </a:ext>
            </a:extLst>
          </p:cNvPr>
          <p:cNvSpPr txBox="1"/>
          <p:nvPr/>
        </p:nvSpPr>
        <p:spPr>
          <a:xfrm>
            <a:off x="6444770" y="1323480"/>
            <a:ext cx="2548553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539B"/>
                </a:solidFill>
                <a:latin typeface="Geograph" panose="020B0503030202060203" pitchFamily="34" charset="77"/>
              </a:rPr>
              <a:t>Aluminum Can: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Crushed 12 oz crushed can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9 cm length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r>
              <a:rPr lang="en-US" sz="1400" dirty="0">
                <a:latin typeface="Geograph" panose="020B0503030202060203" pitchFamily="34" charset="77"/>
              </a:rPr>
              <a:t>Thickness: 2 cm</a:t>
            </a: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  <a:p>
            <a:pPr marL="285750" indent="-285750">
              <a:spcBef>
                <a:spcPts val="600"/>
              </a:spcBef>
              <a:buClr>
                <a:srgbClr val="FF4438"/>
              </a:buClr>
              <a:buSzPct val="100000"/>
              <a:buFont typeface="System Font Regular"/>
              <a:buChar char="→"/>
            </a:pPr>
            <a:endParaRPr lang="en-US" sz="1400" dirty="0">
              <a:latin typeface="Geograph" panose="020B050303020206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6062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380E-E421-E24A-E3B0-A10109AC4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FBAAB8B-389F-5B40-4ED4-61DEBD6D5E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797869"/>
              </p:ext>
            </p:extLst>
          </p:nvPr>
        </p:nvGraphicFramePr>
        <p:xfrm>
          <a:off x="325999" y="1475952"/>
          <a:ext cx="11588899" cy="4999802"/>
        </p:xfrm>
        <a:graphic>
          <a:graphicData uri="http://schemas.openxmlformats.org/drawingml/2006/table">
            <a:tbl>
              <a:tblPr/>
              <a:tblGrid>
                <a:gridCol w="1113059">
                  <a:extLst>
                    <a:ext uri="{9D8B030D-6E8A-4147-A177-3AD203B41FA5}">
                      <a16:colId xmlns:a16="http://schemas.microsoft.com/office/drawing/2014/main" val="2979816011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96060815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370260355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1256241236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734730374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011229736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832477558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23102447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1189301126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258417753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1322985557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718224584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480836220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250483769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325443119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3817918991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266013821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1346550144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2045583815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4015607088"/>
                    </a:ext>
                  </a:extLst>
                </a:gridCol>
                <a:gridCol w="523792">
                  <a:extLst>
                    <a:ext uri="{9D8B030D-6E8A-4147-A177-3AD203B41FA5}">
                      <a16:colId xmlns:a16="http://schemas.microsoft.com/office/drawing/2014/main" val="1769576746"/>
                    </a:ext>
                  </a:extLst>
                </a:gridCol>
              </a:tblGrid>
              <a:tr h="19783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@ 7.6 cm (3-in)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@ 15.2 cm (6-in)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@ 22.9 cm (9-in)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Small ISO @ 30.5 cm (12-in)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025300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0990593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7612908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2718100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6723600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519913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9969089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801243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226130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3220996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573571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5201393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6919835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784335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687803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15693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1004248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233614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27251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5519191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7294608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677136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967207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3604803"/>
                  </a:ext>
                </a:extLst>
              </a:tr>
              <a:tr h="188842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825949"/>
                  </a:ext>
                </a:extLst>
              </a:tr>
              <a:tr h="1978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2808787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B0237EE-C631-A860-8F18-88A239461750}"/>
              </a:ext>
            </a:extLst>
          </p:cNvPr>
          <p:cNvSpPr/>
          <p:nvPr/>
        </p:nvSpPr>
        <p:spPr>
          <a:xfrm>
            <a:off x="6471597" y="182221"/>
            <a:ext cx="486764" cy="200025"/>
          </a:xfrm>
          <a:prstGeom prst="rect">
            <a:avLst/>
          </a:prstGeom>
          <a:solidFill>
            <a:srgbClr val="83E2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E745E2-969F-6FC5-0CC4-404ED3D9E5FE}"/>
              </a:ext>
            </a:extLst>
          </p:cNvPr>
          <p:cNvSpPr txBox="1"/>
          <p:nvPr/>
        </p:nvSpPr>
        <p:spPr>
          <a:xfrm>
            <a:off x="617223" y="526974"/>
            <a:ext cx="5922122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Scenario 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ISO Centered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6DC618-DA43-92D4-2927-690FB194CF7B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6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D7243F-DD8D-6D5A-D1C6-5C8C3D4E8AE0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C82D16C-3BEA-C45F-2BA1-478C9189387B}"/>
              </a:ext>
            </a:extLst>
          </p:cNvPr>
          <p:cNvCxnSpPr>
            <a:cxnSpLocks/>
          </p:cNvCxnSpPr>
          <p:nvPr/>
        </p:nvCxnSpPr>
        <p:spPr>
          <a:xfrm>
            <a:off x="4119417" y="6502746"/>
            <a:ext cx="3195782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92E9175-D890-58A9-03F7-E3F991053E54}"/>
              </a:ext>
            </a:extLst>
          </p:cNvPr>
          <p:cNvSpPr txBox="1"/>
          <p:nvPr/>
        </p:nvSpPr>
        <p:spPr>
          <a:xfrm>
            <a:off x="4534786" y="6468722"/>
            <a:ext cx="236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depth BGS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11F99A5-8704-CBC6-969B-5CC0B9C8FCF5}"/>
              </a:ext>
            </a:extLst>
          </p:cNvPr>
          <p:cNvCxnSpPr>
            <a:cxnSpLocks/>
          </p:cNvCxnSpPr>
          <p:nvPr/>
        </p:nvCxnSpPr>
        <p:spPr>
          <a:xfrm>
            <a:off x="277092" y="2468807"/>
            <a:ext cx="0" cy="313766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618D0A2A-A6C5-76D7-320C-0B444A40259D}"/>
              </a:ext>
            </a:extLst>
          </p:cNvPr>
          <p:cNvSpPr txBox="1"/>
          <p:nvPr/>
        </p:nvSpPr>
        <p:spPr>
          <a:xfrm rot="16200000">
            <a:off x="-1081266" y="3772467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clutter offset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C75EA9-A223-2B0D-70A4-578C6B5985BD}"/>
              </a:ext>
            </a:extLst>
          </p:cNvPr>
          <p:cNvSpPr/>
          <p:nvPr/>
        </p:nvSpPr>
        <p:spPr>
          <a:xfrm>
            <a:off x="7418070" y="475172"/>
            <a:ext cx="514349" cy="20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877F5E-A3F0-7DF2-EFB9-6F5A760173B9}"/>
              </a:ext>
            </a:extLst>
          </p:cNvPr>
          <p:cNvSpPr/>
          <p:nvPr/>
        </p:nvSpPr>
        <p:spPr>
          <a:xfrm>
            <a:off x="9204960" y="182221"/>
            <a:ext cx="345245" cy="200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BB395A-0256-CF8F-5503-C0456E7889E3}"/>
              </a:ext>
            </a:extLst>
          </p:cNvPr>
          <p:cNvSpPr txBox="1"/>
          <p:nvPr/>
        </p:nvSpPr>
        <p:spPr>
          <a:xfrm>
            <a:off x="6402161" y="127807"/>
            <a:ext cx="4414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Green = met MQO 		Red = failed MQO</a:t>
            </a:r>
          </a:p>
          <a:p>
            <a:pPr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Yellow = edge of MQO tolerance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HO tolerance (19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VO tolerance (11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Decision Statistic between 0.825 – 0.90</a:t>
            </a:r>
          </a:p>
        </p:txBody>
      </p:sp>
    </p:spTree>
    <p:extLst>
      <p:ext uri="{BB962C8B-B14F-4D97-AF65-F5344CB8AC3E}">
        <p14:creationId xmlns:p14="http://schemas.microsoft.com/office/powerpoint/2010/main" val="332400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C548C-7D95-0561-BAF1-4579C1ECE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5077411-4490-52B1-449F-C3675BD834E1}"/>
              </a:ext>
            </a:extLst>
          </p:cNvPr>
          <p:cNvSpPr txBox="1"/>
          <p:nvPr/>
        </p:nvSpPr>
        <p:spPr>
          <a:xfrm>
            <a:off x="617223" y="526974"/>
            <a:ext cx="6014486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Scenario 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ISO; Clutter Centered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0FEDF-EF06-C1BE-BC37-D8A102A78EC3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7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E7DF3D3-21CB-6B9A-0F71-F91D7ED09EB6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D55FF1-C052-1DBA-124F-7EAFD79BE3D4}"/>
              </a:ext>
            </a:extLst>
          </p:cNvPr>
          <p:cNvCxnSpPr>
            <a:cxnSpLocks/>
          </p:cNvCxnSpPr>
          <p:nvPr/>
        </p:nvCxnSpPr>
        <p:spPr>
          <a:xfrm>
            <a:off x="277092" y="2468807"/>
            <a:ext cx="0" cy="313766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C623959-CCC0-ACCD-9793-5A41BCA7BECF}"/>
              </a:ext>
            </a:extLst>
          </p:cNvPr>
          <p:cNvSpPr txBox="1"/>
          <p:nvPr/>
        </p:nvSpPr>
        <p:spPr>
          <a:xfrm rot="16200000">
            <a:off x="-1081266" y="3772467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ISO offset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5A66DAC-7221-07B1-D52E-07F7349852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551614"/>
              </p:ext>
            </p:extLst>
          </p:nvPr>
        </p:nvGraphicFramePr>
        <p:xfrm>
          <a:off x="478565" y="1475951"/>
          <a:ext cx="11436347" cy="5003119"/>
        </p:xfrm>
        <a:graphic>
          <a:graphicData uri="http://schemas.openxmlformats.org/drawingml/2006/table">
            <a:tbl>
              <a:tblPr/>
              <a:tblGrid>
                <a:gridCol w="1098407">
                  <a:extLst>
                    <a:ext uri="{9D8B030D-6E8A-4147-A177-3AD203B41FA5}">
                      <a16:colId xmlns:a16="http://schemas.microsoft.com/office/drawing/2014/main" val="44978534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267391248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4104242420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101056731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4180898983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65156808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3479700298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381138466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3985821063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347003438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024861995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3116706629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820408715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3893237643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579220128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191649790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082541706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462842221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2859129913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183982922"/>
                    </a:ext>
                  </a:extLst>
                </a:gridCol>
                <a:gridCol w="516897">
                  <a:extLst>
                    <a:ext uri="{9D8B030D-6E8A-4147-A177-3AD203B41FA5}">
                      <a16:colId xmlns:a16="http://schemas.microsoft.com/office/drawing/2014/main" val="10856084"/>
                    </a:ext>
                  </a:extLst>
                </a:gridCol>
              </a:tblGrid>
              <a:tr h="197609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@ 7.6 cm (3-in)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@ 15.2 cm (6-in)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@ 22.9 cm (9-in)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@ 30.5 cm (12-in)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2240339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0094290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097482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016756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7593831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210060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5459563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9868029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7214298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644994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0983689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642563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138660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143794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546841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5664109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616640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298968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558167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164768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294447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ISO Offset </a:t>
                      </a:r>
                      <a:r>
                        <a:rPr lang="en-US" sz="9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 cm</a:t>
                      </a:r>
                      <a:endParaRPr lang="en-US" sz="9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395149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3116423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0275638"/>
                  </a:ext>
                </a:extLst>
              </a:tr>
              <a:tr h="1886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475709"/>
                  </a:ext>
                </a:extLst>
              </a:tr>
              <a:tr h="1976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426" marR="7426" marT="742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9553851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F7E1D8-0377-7E81-1278-483C53FC28E2}"/>
              </a:ext>
            </a:extLst>
          </p:cNvPr>
          <p:cNvCxnSpPr>
            <a:cxnSpLocks/>
          </p:cNvCxnSpPr>
          <p:nvPr/>
        </p:nvCxnSpPr>
        <p:spPr>
          <a:xfrm>
            <a:off x="4119417" y="6502746"/>
            <a:ext cx="3195782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0CEC1F0-7497-9412-1B81-C0D6A9831BFE}"/>
              </a:ext>
            </a:extLst>
          </p:cNvPr>
          <p:cNvSpPr txBox="1"/>
          <p:nvPr/>
        </p:nvSpPr>
        <p:spPr>
          <a:xfrm>
            <a:off x="4534786" y="6468722"/>
            <a:ext cx="236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depth BGS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21672CB-76D3-A94B-3689-3865904FB690}"/>
              </a:ext>
            </a:extLst>
          </p:cNvPr>
          <p:cNvSpPr/>
          <p:nvPr/>
        </p:nvSpPr>
        <p:spPr>
          <a:xfrm>
            <a:off x="6471597" y="182221"/>
            <a:ext cx="486764" cy="200025"/>
          </a:xfrm>
          <a:prstGeom prst="rect">
            <a:avLst/>
          </a:prstGeom>
          <a:solidFill>
            <a:srgbClr val="83E2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9DB860B-D0D1-8E4C-1CED-F83CA8A29A5F}"/>
              </a:ext>
            </a:extLst>
          </p:cNvPr>
          <p:cNvSpPr/>
          <p:nvPr/>
        </p:nvSpPr>
        <p:spPr>
          <a:xfrm>
            <a:off x="7418070" y="475172"/>
            <a:ext cx="514349" cy="20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EF3C75-388F-B0A8-E3CF-D7517FA1A2C3}"/>
              </a:ext>
            </a:extLst>
          </p:cNvPr>
          <p:cNvSpPr/>
          <p:nvPr/>
        </p:nvSpPr>
        <p:spPr>
          <a:xfrm>
            <a:off x="9204960" y="182221"/>
            <a:ext cx="345245" cy="200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89D682-CD33-40A8-6E26-85C6A2B7941D}"/>
              </a:ext>
            </a:extLst>
          </p:cNvPr>
          <p:cNvSpPr txBox="1"/>
          <p:nvPr/>
        </p:nvSpPr>
        <p:spPr>
          <a:xfrm>
            <a:off x="6402161" y="127807"/>
            <a:ext cx="4414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Green = met MQO 		Red = failed MQO</a:t>
            </a:r>
          </a:p>
          <a:p>
            <a:pPr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Yellow = edge of MQO tolerance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HO tolerance (19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VO tolerance (11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Decision Statistic between 0.825 – 0.90</a:t>
            </a:r>
          </a:p>
        </p:txBody>
      </p:sp>
    </p:spTree>
    <p:extLst>
      <p:ext uri="{BB962C8B-B14F-4D97-AF65-F5344CB8AC3E}">
        <p14:creationId xmlns:p14="http://schemas.microsoft.com/office/powerpoint/2010/main" val="37964200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258C6F-1BFB-20E5-0D1B-9A1696359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C61062-4CA7-4C39-C262-D679237C16AB}"/>
              </a:ext>
            </a:extLst>
          </p:cNvPr>
          <p:cNvSpPr txBox="1"/>
          <p:nvPr/>
        </p:nvSpPr>
        <p:spPr>
          <a:xfrm>
            <a:off x="617223" y="526974"/>
            <a:ext cx="5746632" cy="94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539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 Scenario Results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Medium ISO Centered and Clutter Centered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1BE391-BC1B-FB4E-ACFF-D1046886E4A8}"/>
              </a:ext>
            </a:extLst>
          </p:cNvPr>
          <p:cNvSpPr/>
          <p:nvPr/>
        </p:nvSpPr>
        <p:spPr>
          <a:xfrm>
            <a:off x="0" y="6479067"/>
            <a:ext cx="12207225" cy="40403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             Weston Solutions, Inc.</a:t>
            </a:r>
            <a:r>
              <a:rPr lang="en-US" sz="900" b="1" dirty="0">
                <a:solidFill>
                  <a:srgbClr val="FF4438"/>
                </a:solidFill>
                <a:latin typeface="Arial" panose="020B0604020202020204" pitchFamily="34" charset="0"/>
              </a:rPr>
              <a:t>											                             </a:t>
            </a:r>
            <a:r>
              <a:rPr lang="en-US" sz="900" b="1" dirty="0">
                <a:solidFill>
                  <a:srgbClr val="092D46"/>
                </a:solidFill>
                <a:latin typeface="Arial" panose="020B0604020202020204" pitchFamily="34" charset="0"/>
              </a:rPr>
              <a:t>8</a:t>
            </a:r>
            <a:endParaRPr lang="en-US" sz="900" b="1" dirty="0">
              <a:solidFill>
                <a:srgbClr val="FF4438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1BD761E-21E1-A3D5-E207-191E39A52229}"/>
              </a:ext>
            </a:extLst>
          </p:cNvPr>
          <p:cNvCxnSpPr>
            <a:cxnSpLocks/>
          </p:cNvCxnSpPr>
          <p:nvPr/>
        </p:nvCxnSpPr>
        <p:spPr>
          <a:xfrm>
            <a:off x="0" y="6479067"/>
            <a:ext cx="12207225" cy="0"/>
          </a:xfrm>
          <a:prstGeom prst="line">
            <a:avLst/>
          </a:prstGeom>
          <a:ln w="12700">
            <a:solidFill>
              <a:srgbClr val="72B4E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A6FEA5-C920-F83B-F1FA-759937C16484}"/>
              </a:ext>
            </a:extLst>
          </p:cNvPr>
          <p:cNvCxnSpPr>
            <a:cxnSpLocks/>
          </p:cNvCxnSpPr>
          <p:nvPr/>
        </p:nvCxnSpPr>
        <p:spPr>
          <a:xfrm>
            <a:off x="277092" y="2468807"/>
            <a:ext cx="0" cy="313766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BA7D6CF-18C3-6193-BBA3-CF38503496C0}"/>
              </a:ext>
            </a:extLst>
          </p:cNvPr>
          <p:cNvSpPr txBox="1"/>
          <p:nvPr/>
        </p:nvSpPr>
        <p:spPr>
          <a:xfrm rot="16200000">
            <a:off x="-1081266" y="3772467"/>
            <a:ext cx="2421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clutter offset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A21CF2B-F2DE-E76B-F6B4-AFF81CCE67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6393661"/>
              </p:ext>
            </p:extLst>
          </p:nvPr>
        </p:nvGraphicFramePr>
        <p:xfrm>
          <a:off x="1700613" y="1472774"/>
          <a:ext cx="8511605" cy="4985802"/>
        </p:xfrm>
        <a:graphic>
          <a:graphicData uri="http://schemas.openxmlformats.org/drawingml/2006/table">
            <a:tbl>
              <a:tblPr/>
              <a:tblGrid>
                <a:gridCol w="1189715">
                  <a:extLst>
                    <a:ext uri="{9D8B030D-6E8A-4147-A177-3AD203B41FA5}">
                      <a16:colId xmlns:a16="http://schemas.microsoft.com/office/drawing/2014/main" val="1184846715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3235095161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3948898925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4208360353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2989373104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3626796808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2719437157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513068891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119180774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2819765705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1667666644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369203213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1501580651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3381181134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603177655"/>
                    </a:ext>
                  </a:extLst>
                </a:gridCol>
                <a:gridCol w="488126">
                  <a:extLst>
                    <a:ext uri="{9D8B030D-6E8A-4147-A177-3AD203B41FA5}">
                      <a16:colId xmlns:a16="http://schemas.microsoft.com/office/drawing/2014/main" val="1667218124"/>
                    </a:ext>
                  </a:extLst>
                </a:gridCol>
              </a:tblGrid>
              <a:tr h="167757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@ 25 cm (10-in)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Medium ISO @ 50.8 cm (20-in)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Centered Medium ISO @ 25 cm (10-in)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489237"/>
                  </a:ext>
                </a:extLst>
              </a:tr>
              <a:tr h="307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 cm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3085755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82701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309334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0857266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097125"/>
                  </a:ext>
                </a:extLst>
              </a:tr>
              <a:tr h="307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20 cm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1994509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45002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584234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552570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0955059"/>
                  </a:ext>
                </a:extLst>
              </a:tr>
              <a:tr h="307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 cm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508122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7777832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2780783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3237712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3139311"/>
                  </a:ext>
                </a:extLst>
              </a:tr>
              <a:tr h="307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 cm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355318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366626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167156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865930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6670344"/>
                  </a:ext>
                </a:extLst>
              </a:tr>
              <a:tr h="3078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Clutter Offset </a:t>
                      </a:r>
                      <a:r>
                        <a:rPr lang="en-US" sz="1000" b="1" i="0" u="sng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 cm</a:t>
                      </a:r>
                      <a:endParaRPr lang="en-US" sz="10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HO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Class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 Stat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Source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4870642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Hexnuts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370237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Washer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376631"/>
                  </a:ext>
                </a:extLst>
              </a:tr>
              <a:tr h="1601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Corner Brace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332674"/>
                  </a:ext>
                </a:extLst>
              </a:tr>
              <a:tr h="167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Crushed Can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 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3E2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</a:t>
                      </a:r>
                    </a:p>
                  </a:txBody>
                  <a:tcPr marL="7743" marR="7743" marT="774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3187522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02BFE4-0B7B-E253-2DF8-31A445D8BA4D}"/>
              </a:ext>
            </a:extLst>
          </p:cNvPr>
          <p:cNvCxnSpPr>
            <a:cxnSpLocks/>
          </p:cNvCxnSpPr>
          <p:nvPr/>
        </p:nvCxnSpPr>
        <p:spPr>
          <a:xfrm>
            <a:off x="4119417" y="6502746"/>
            <a:ext cx="3195782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9C4C06A-3F82-3CC6-C185-72833A8CFE73}"/>
              </a:ext>
            </a:extLst>
          </p:cNvPr>
          <p:cNvSpPr txBox="1"/>
          <p:nvPr/>
        </p:nvSpPr>
        <p:spPr>
          <a:xfrm>
            <a:off x="4534786" y="6468722"/>
            <a:ext cx="2365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Geograph" panose="020B0503030202060203" pitchFamily="34" charset="77"/>
              </a:rPr>
              <a:t>Increasing depth BGS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00C663-19BF-0D27-03C6-B3A9CB958086}"/>
              </a:ext>
            </a:extLst>
          </p:cNvPr>
          <p:cNvSpPr/>
          <p:nvPr/>
        </p:nvSpPr>
        <p:spPr>
          <a:xfrm>
            <a:off x="6471597" y="182221"/>
            <a:ext cx="486764" cy="200025"/>
          </a:xfrm>
          <a:prstGeom prst="rect">
            <a:avLst/>
          </a:prstGeom>
          <a:solidFill>
            <a:srgbClr val="83E2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794A3-D8E2-84C9-B645-DD713307E2D9}"/>
              </a:ext>
            </a:extLst>
          </p:cNvPr>
          <p:cNvSpPr/>
          <p:nvPr/>
        </p:nvSpPr>
        <p:spPr>
          <a:xfrm>
            <a:off x="7418070" y="475172"/>
            <a:ext cx="514349" cy="20002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9A612FA-61DE-3D49-4A52-7024C10325D6}"/>
              </a:ext>
            </a:extLst>
          </p:cNvPr>
          <p:cNvSpPr/>
          <p:nvPr/>
        </p:nvSpPr>
        <p:spPr>
          <a:xfrm>
            <a:off x="9204960" y="182221"/>
            <a:ext cx="345245" cy="20002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F202C1-641E-4BC1-5464-52EEF76276DA}"/>
              </a:ext>
            </a:extLst>
          </p:cNvPr>
          <p:cNvSpPr txBox="1"/>
          <p:nvPr/>
        </p:nvSpPr>
        <p:spPr>
          <a:xfrm>
            <a:off x="6402161" y="127807"/>
            <a:ext cx="44148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Green = met MQO 		Red = failed MQO</a:t>
            </a:r>
          </a:p>
          <a:p>
            <a:pPr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400" dirty="0">
                <a:latin typeface="Geograph" panose="020B0503030202060203" pitchFamily="34" charset="77"/>
              </a:rPr>
              <a:t>Yellow = edge of MQO tolerance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HO tolerance (19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75% of VO tolerance (11 cm)</a:t>
            </a:r>
          </a:p>
          <a:p>
            <a:pPr lvl="1" algn="ctr">
              <a:spcBef>
                <a:spcPts val="600"/>
              </a:spcBef>
              <a:buClr>
                <a:srgbClr val="FF4438"/>
              </a:buClr>
              <a:buSzPct val="100000"/>
            </a:pPr>
            <a:r>
              <a:rPr lang="en-US" sz="1200" dirty="0">
                <a:latin typeface="Geograph" panose="020B0503030202060203" pitchFamily="34" charset="77"/>
              </a:rPr>
              <a:t>Decision Statistic between 0.825 – 0.90</a:t>
            </a:r>
          </a:p>
        </p:txBody>
      </p:sp>
    </p:spTree>
    <p:extLst>
      <p:ext uri="{BB962C8B-B14F-4D97-AF65-F5344CB8AC3E}">
        <p14:creationId xmlns:p14="http://schemas.microsoft.com/office/powerpoint/2010/main" val="35633296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CEC4DE6520F64380C36BF74B7454BF" ma:contentTypeVersion="15" ma:contentTypeDescription="Create a new document." ma:contentTypeScope="" ma:versionID="be211a30bae63ba679c06bbc0299481d">
  <xsd:schema xmlns:xsd="http://www.w3.org/2001/XMLSchema" xmlns:xs="http://www.w3.org/2001/XMLSchema" xmlns:p="http://schemas.microsoft.com/office/2006/metadata/properties" xmlns:ns2="8191214b-b91a-4632-9ac5-e9fcae2a3712" xmlns:ns3="6e809ae3-70f6-45ff-95a8-ab3201716cc2" xmlns:ns4="edfc3a3e-5710-4176-b51c-0088c67d64d1" targetNamespace="http://schemas.microsoft.com/office/2006/metadata/properties" ma:root="true" ma:fieldsID="b253db0a1681bffd8140f52ba8f95f27" ns2:_="" ns3:_="" ns4:_="">
    <xsd:import namespace="8191214b-b91a-4632-9ac5-e9fcae2a3712"/>
    <xsd:import namespace="6e809ae3-70f6-45ff-95a8-ab3201716cc2"/>
    <xsd:import namespace="edfc3a3e-5710-4176-b51c-0088c67d64d1"/>
    <xsd:element name="properties">
      <xsd:complexType>
        <xsd:sequence>
          <xsd:element name="documentManagement">
            <xsd:complexType>
              <xsd:all>
                <xsd:element ref="ns2:Document_x0020_Status" minOccurs="0"/>
                <xsd:element ref="ns3:Logo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3:lcf76f155ced4ddcb4097134ff3c332f" minOccurs="0"/>
                <xsd:element ref="ns2:TaxCatchAll" minOccurs="0"/>
                <xsd:element ref="ns3:MediaServiceSearchProperties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91214b-b91a-4632-9ac5-e9fcae2a3712" elementFormDefault="qualified">
    <xsd:import namespace="http://schemas.microsoft.com/office/2006/documentManagement/types"/>
    <xsd:import namespace="http://schemas.microsoft.com/office/infopath/2007/PartnerControls"/>
    <xsd:element name="Document_x0020_Status" ma:index="8" nillable="true" ma:displayName="Document Status" ma:default="Draft" ma:format="Dropdown" ma:internalName="Document_x0020_Status">
      <xsd:simpleType>
        <xsd:restriction base="dms:Choice">
          <xsd:enumeration value="Draft"/>
          <xsd:enumeration value="In Revision"/>
          <xsd:enumeration value="Final"/>
          <xsd:enumeration value="Archived"/>
        </xsd:restriction>
      </xsd:simpleType>
    </xsd:element>
    <xsd:element name="TaxCatchAll" ma:index="20" nillable="true" ma:displayName="Taxonomy Catch All Column" ma:hidden="true" ma:list="{96c6bf75-c577-484b-b876-608bc965995d}" ma:internalName="TaxCatchAll" ma:showField="CatchAllData" ma:web="edfc3a3e-5710-4176-b51c-0088c67d64d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09ae3-70f6-45ff-95a8-ab3201716cc2" elementFormDefault="qualified">
    <xsd:import namespace="http://schemas.microsoft.com/office/2006/documentManagement/types"/>
    <xsd:import namespace="http://schemas.microsoft.com/office/infopath/2007/PartnerControls"/>
    <xsd:element name="Logo" ma:index="9" nillable="true" ma:displayName="Logo" ma:format="Dropdown" ma:internalName="Logo">
      <xsd:simpleType>
        <xsd:restriction base="dms:Choice">
          <xsd:enumeration value="BBS Safety"/>
          <xsd:enumeration value="Black Globe"/>
          <xsd:enumeration value="Black Weston"/>
          <xsd:enumeration value="Black Weston Solutions Inc"/>
          <xsd:enumeration value="Blue Globe"/>
          <xsd:enumeration value="Blue Weston"/>
          <xsd:enumeration value="Blue Weston Solutions Inc"/>
          <xsd:enumeration value="1 Weston Blue"/>
          <xsd:enumeration value="1 Weston Black"/>
          <xsd:enumeration value="1 Weston White"/>
          <xsd:enumeration value="1 Weston Years"/>
          <xsd:enumeration value="2 Weston Blue employee-owned"/>
          <xsd:enumeration value="2 Weston Black employee-owned"/>
          <xsd:enumeration value="2 Weston White employee-owned"/>
          <xsd:enumeration value="3 Weston Blue Globe"/>
          <xsd:enumeration value="3 Weston Black Globe"/>
          <xsd:enumeration value="3 Weston White Globe"/>
          <xsd:enumeration value="4 Location Map"/>
          <xsd:enumeration value="5 OSHA Rate"/>
          <xsd:enumeration value="5 EMR Rate"/>
          <xsd:enumeration value="6 PPT Template"/>
          <xsd:enumeration value="7 JV Logo"/>
          <xsd:enumeration value="8 Growth Graphic"/>
          <xsd:enumeration value="9 Email Signature"/>
        </xsd:restriction>
      </xsd:simple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79f2e8d-ad87-4436-9f18-45c3156899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c3a3e-5710-4176-b51c-0088c67d64d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_x0020_Status xmlns="8191214b-b91a-4632-9ac5-e9fcae2a3712">Final</Document_x0020_Status>
    <Logo xmlns="6e809ae3-70f6-45ff-95a8-ab3201716cc2">6 PPT Template</Logo>
    <lcf76f155ced4ddcb4097134ff3c332f xmlns="6e809ae3-70f6-45ff-95a8-ab3201716cc2">
      <Terms xmlns="http://schemas.microsoft.com/office/infopath/2007/PartnerControls"/>
    </lcf76f155ced4ddcb4097134ff3c332f>
    <TaxCatchAll xmlns="8191214b-b91a-4632-9ac5-e9fcae2a3712" xsi:nil="true"/>
  </documentManagement>
</p:properties>
</file>

<file path=customXml/itemProps1.xml><?xml version="1.0" encoding="utf-8"?>
<ds:datastoreItem xmlns:ds="http://schemas.openxmlformats.org/officeDocument/2006/customXml" ds:itemID="{B64FFB95-8185-4C52-96E1-3522DF7597B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4E563B-9C6F-40DA-830E-124946D80B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91214b-b91a-4632-9ac5-e9fcae2a3712"/>
    <ds:schemaRef ds:uri="6e809ae3-70f6-45ff-95a8-ab3201716cc2"/>
    <ds:schemaRef ds:uri="edfc3a3e-5710-4176-b51c-0088c67d64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7BB8D3-2396-4E76-8E92-97614EFF0503}">
  <ds:schemaRefs>
    <ds:schemaRef ds:uri="http://schemas.microsoft.com/office/2006/documentManagement/types"/>
    <ds:schemaRef ds:uri="http://www.w3.org/XML/1998/namespace"/>
    <ds:schemaRef ds:uri="edfc3a3e-5710-4176-b51c-0088c67d64d1"/>
    <ds:schemaRef ds:uri="8191214b-b91a-4632-9ac5-e9fcae2a3712"/>
    <ds:schemaRef ds:uri="http://purl.org/dc/elements/1.1/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6e809ae3-70f6-45ff-95a8-ab3201716cc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8457</TotalTime>
  <Words>3659</Words>
  <Application>Microsoft Office PowerPoint</Application>
  <PresentationFormat>Widescreen</PresentationFormat>
  <Paragraphs>1975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Aptos Narrow</vt:lpstr>
      <vt:lpstr>Arial</vt:lpstr>
      <vt:lpstr>Calibri</vt:lpstr>
      <vt:lpstr>Calibri Light</vt:lpstr>
      <vt:lpstr>Geograph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Weston's Company Standard PowerPoint Template - May 2023</dc:title>
  <dc:creator>Andre, Danielle</dc:creator>
  <cp:lastModifiedBy>Fedetz, Andrew Kenneth</cp:lastModifiedBy>
  <cp:revision>62</cp:revision>
  <cp:lastPrinted>2025-04-03T16:38:38Z</cp:lastPrinted>
  <dcterms:created xsi:type="dcterms:W3CDTF">2023-05-02T20:05:37Z</dcterms:created>
  <dcterms:modified xsi:type="dcterms:W3CDTF">2025-04-22T13:39:38Z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0x010100F2CEC4DE6520F64380C36BF74B7454BF</vt:lpwstr>
  </property>
  <property fmtid="{D5CDD505-2E9C-101B-9397-08002B2CF9AE}" pid="3" name="MediaServiceImageTags">
    <vt:lpwstr/>
  </property>
</Properties>
</file>