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04_26324419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omments/modernComment_107_7544109B.xml" ContentType="application/vnd.ms-powerpoint.comments+xml"/>
  <Override PartName="/ppt/notesSlides/notesSlide10.xml" ContentType="application/vnd.openxmlformats-officedocument.presentationml.notesSlide+xml"/>
  <Override PartName="/ppt/comments/modernComment_108_A784564F.xml" ContentType="application/vnd.ms-powerpoint.comments+xml"/>
  <Override PartName="/ppt/comments/modernComment_10A_160D260.xml" ContentType="application/vnd.ms-powerpoint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9" r:id="rId4"/>
    <p:sldId id="273" r:id="rId5"/>
    <p:sldId id="275" r:id="rId6"/>
    <p:sldId id="258" r:id="rId7"/>
    <p:sldId id="261" r:id="rId8"/>
    <p:sldId id="260" r:id="rId9"/>
    <p:sldId id="262" r:id="rId10"/>
    <p:sldId id="265" r:id="rId11"/>
    <p:sldId id="263" r:id="rId12"/>
    <p:sldId id="264" r:id="rId13"/>
    <p:sldId id="266" r:id="rId14"/>
    <p:sldId id="267" r:id="rId15"/>
    <p:sldId id="271" r:id="rId16"/>
    <p:sldId id="274" r:id="rId17"/>
    <p:sldId id="270" r:id="rId18"/>
    <p:sldId id="276" r:id="rId19"/>
    <p:sldId id="277" r:id="rId20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63050B9-C3F6-97F4-B5BB-CEF14BCBAF41}" name="Joe Keranen" initials="JK" userId="S::keranen@whiteriverleb.com::b8e1a0bc-f2a5-492c-894b-bb562288eed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CECE"/>
    <a:srgbClr val="F145E9"/>
    <a:srgbClr val="00FF99"/>
    <a:srgbClr val="FFFFCC"/>
    <a:srgbClr val="0000FF"/>
    <a:srgbClr val="90826E"/>
    <a:srgbClr val="002850"/>
    <a:srgbClr val="00660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02" autoAdjust="0"/>
    <p:restoredTop sz="81548" autoAdjust="0"/>
  </p:normalViewPr>
  <p:slideViewPr>
    <p:cSldViewPr>
      <p:cViewPr varScale="1">
        <p:scale>
          <a:sx n="80" d="100"/>
          <a:sy n="80" d="100"/>
        </p:scale>
        <p:origin x="1560" y="9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4" d="100"/>
          <a:sy n="84" d="100"/>
        </p:scale>
        <p:origin x="-3768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microsoft.com/office/2018/10/relationships/authors" Target="authors.xml"/></Relationships>
</file>

<file path=ppt/comments/modernComment_104_2632441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39847CA-01CD-49BF-884B-A18E8AE66129}" authorId="{E63050B9-C3F6-97F4-B5BB-CEF14BCBAF41}" created="2025-04-10T20:54:24.468">
    <pc:sldMkLst xmlns:pc="http://schemas.microsoft.com/office/powerpoint/2013/main/command">
      <pc:docMk/>
      <pc:sldMk cId="640828441" sldId="260"/>
    </pc:sldMkLst>
    <p188:txBody>
      <a:bodyPr/>
      <a:lstStyle/>
      <a:p>
        <a:r>
          <a:rPr lang="en-US"/>
          <a:t>Make sure you go into detail about how you used the Apex to validate the seeds (assuming that’s what you did).</a:t>
        </a:r>
      </a:p>
    </p188:txBody>
  </p188:cm>
</p188:cmLst>
</file>

<file path=ppt/comments/modernComment_107_7544109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FDD4D42-982C-43D3-9421-341262B68146}" authorId="{E63050B9-C3F6-97F4-B5BB-CEF14BCBAF41}" created="2025-04-10T20:57:09.085">
    <pc:sldMkLst xmlns:pc="http://schemas.microsoft.com/office/powerpoint/2013/main/command">
      <pc:docMk/>
      <pc:sldMk cId="1967394971" sldId="263"/>
    </pc:sldMkLst>
    <p188:txBody>
      <a:bodyPr/>
      <a:lstStyle/>
      <a:p>
        <a:r>
          <a:rPr lang="en-US"/>
          <a:t>Make sure to discuss why the positions are up to 1.75 m off (positioning of UAS, movement of drone mag, etc.). These people will be used to 25 cm accuracy but that isn’t realistic with drone mag.</a:t>
        </a:r>
      </a:p>
    </p188:txBody>
  </p188:cm>
</p188:cmLst>
</file>

<file path=ppt/comments/modernComment_108_A784564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6E3E378-DBD8-46F9-87D3-F538C6199076}" authorId="{E63050B9-C3F6-97F4-B5BB-CEF14BCBAF41}" created="2025-04-10T21:00:11.052">
    <pc:sldMkLst xmlns:pc="http://schemas.microsoft.com/office/powerpoint/2013/main/command">
      <pc:docMk/>
      <pc:sldMk cId="2810467919" sldId="264"/>
    </pc:sldMkLst>
    <p188:txBody>
      <a:bodyPr/>
      <a:lstStyle/>
      <a:p>
        <a:r>
          <a:rPr lang="en-US"/>
          <a:t>Drive home how well this worked (totally characterized the target densities of the whole site within a week).  This is a lot better information than we’ve had on several Remedial Actions we’ve done.  Don’t mention it by name but you can talk about how Liberty was a waste of AGC time, could probably have been avoided completely with a preliminary drone mag survey.</a:t>
        </a:r>
      </a:p>
    </p188:txBody>
  </p188:cm>
</p188:cmLst>
</file>

<file path=ppt/comments/modernComment_10A_160D26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9C12CDC-2A6A-44E7-9009-D97A54F0F1BF}" authorId="{E63050B9-C3F6-97F4-B5BB-CEF14BCBAF41}" created="2025-04-10T21:00:48.562">
    <pc:sldMkLst xmlns:pc="http://schemas.microsoft.com/office/powerpoint/2013/main/command">
      <pc:docMk/>
      <pc:sldMk cId="23122528" sldId="266"/>
    </pc:sldMkLst>
    <p188:txBody>
      <a:bodyPr/>
      <a:lstStyle/>
      <a:p>
        <a:r>
          <a:rPr lang="en-US"/>
          <a:t>Needs a bullet list with each experiment, where it was, and what was different about it.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2962" y="9119173"/>
            <a:ext cx="3170583" cy="480388"/>
          </a:xfrm>
          <a:prstGeom prst="rect">
            <a:avLst/>
          </a:prstGeom>
        </p:spPr>
        <p:txBody>
          <a:bodyPr vert="horz" lIns="94851" tIns="47425" rIns="94851" bIns="47425" rtlCol="0" anchor="b"/>
          <a:lstStyle>
            <a:lvl1pPr algn="r">
              <a:defRPr sz="1200"/>
            </a:lvl1pPr>
          </a:lstStyle>
          <a:p>
            <a:fld id="{748DC403-2DEA-4938-AE6D-279FD30904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6D9E870E-DBAC-4541-9ED2-BAA15D7B65BB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19138"/>
            <a:ext cx="64008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53" tIns="48327" rIns="96653" bIns="4832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78149411-2BEB-4961-B236-4099A5F1840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the core technology we’ll be talking about miniaturized magnetometers combined with medium sized UAS</a:t>
            </a:r>
          </a:p>
          <a:p>
            <a:r>
              <a:rPr lang="en-US" dirty="0"/>
              <a:t>Sensor is 1.4m from airframe center</a:t>
            </a:r>
          </a:p>
          <a:p>
            <a:r>
              <a:rPr lang="en-US" dirty="0"/>
              <a:t>Quick release to allow us to integrate sensor onto any platform with a servo rail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49411-2BEB-4961-B236-4099A5F18403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670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49411-2BEB-4961-B236-4099A5F1840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21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are the two airframes that WRT uses depending on the application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49411-2BEB-4961-B236-4099A5F18403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6100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shorten the bullet points,</a:t>
            </a:r>
          </a:p>
          <a:p>
            <a:endParaRPr lang="en-US" dirty="0"/>
          </a:p>
          <a:p>
            <a:r>
              <a:rPr lang="en-US" dirty="0"/>
              <a:t>WRT MAD COM infield software</a:t>
            </a:r>
          </a:p>
          <a:p>
            <a:r>
              <a:rPr lang="en-US" dirty="0"/>
              <a:t>Infield data processing (Filtering, QC, Detection, </a:t>
            </a:r>
          </a:p>
          <a:p>
            <a:r>
              <a:rPr lang="en-US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Products: (</a:t>
            </a:r>
            <a:r>
              <a:rPr lang="en-US" sz="1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GeoTIFFS</a:t>
            </a:r>
            <a:r>
              <a:rPr lang="en-US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CSVs, PNGs, </a:t>
            </a:r>
            <a:r>
              <a:rPr lang="en-US" sz="1200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GeoJSON</a:t>
            </a:r>
            <a:r>
              <a:rPr lang="en-US" sz="1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JSON files)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49411-2BEB-4961-B236-4099A5F18403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80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49411-2BEB-4961-B236-4099A5F1840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441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49411-2BEB-4961-B236-4099A5F18403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95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2.25” rocket was the primary TOI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49411-2BEB-4961-B236-4099A5F18403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00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Mosaic detection map from 30 sorties showing a magnetic anomaly detection map over all of the MRS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49411-2BEB-4961-B236-4099A5F18403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46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commanded the airframe to be 3.5m </a:t>
            </a:r>
          </a:p>
          <a:p>
            <a:r>
              <a:rPr lang="en-US" dirty="0"/>
              <a:t>Mag is therefore at 1.4m</a:t>
            </a:r>
          </a:p>
          <a:p>
            <a:r>
              <a:rPr lang="en-US" dirty="0"/>
              <a:t>Max altitude based on the main TOI at the site was 2m, so Percent A&lt;2.0m AGL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49411-2BEB-4961-B236-4099A5F18403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655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3.5m up in the air,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49411-2BEB-4961-B236-4099A5F1840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243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100A7-DF0D-4E48-820D-0701D706199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167FA-BDB7-4E2C-BBF2-63B50F77D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100A7-DF0D-4E48-820D-0701D706199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167FA-BDB7-4E2C-BBF2-63B50F77D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100A7-DF0D-4E48-820D-0701D706199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167FA-BDB7-4E2C-BBF2-63B50F77D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A48C7304-3BD8-886D-7681-E42941AEBD3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100A7-DF0D-4E48-820D-0701D706199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167FA-BDB7-4E2C-BBF2-63B50F77D9E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A picture containing shape&#10;&#10;Description automatically generated">
            <a:extLst>
              <a:ext uri="{FF2B5EF4-FFF2-40B4-BE49-F238E27FC236}">
                <a16:creationId xmlns:a16="http://schemas.microsoft.com/office/drawing/2014/main" id="{5DDA54F8-EB92-17D3-C8B5-EAA0B40F9F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3985" y="43968"/>
            <a:ext cx="2362201" cy="39582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100A7-DF0D-4E48-820D-0701D706199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167FA-BDB7-4E2C-BBF2-63B50F77D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100A7-DF0D-4E48-820D-0701D706199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167FA-BDB7-4E2C-BBF2-63B50F77D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100A7-DF0D-4E48-820D-0701D706199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167FA-BDB7-4E2C-BBF2-63B50F77D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100A7-DF0D-4E48-820D-0701D706199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167FA-BDB7-4E2C-BBF2-63B50F77D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100A7-DF0D-4E48-820D-0701D706199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167FA-BDB7-4E2C-BBF2-63B50F77D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100A7-DF0D-4E48-820D-0701D706199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167FA-BDB7-4E2C-BBF2-63B50F77D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3100A7-DF0D-4E48-820D-0701D706199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167FA-BDB7-4E2C-BBF2-63B50F77D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100A7-DF0D-4E48-820D-0701D7061993}" type="datetimeFigureOut">
              <a:rPr lang="en-US" smtClean="0"/>
              <a:pPr/>
              <a:t>4/15/2025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167FA-BDB7-4E2C-BBF2-63B50F77D9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7_7544109B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8_A784564F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44.jpeg"/><Relationship Id="rId2" Type="http://schemas.microsoft.com/office/2018/10/relationships/comments" Target="../comments/modernComment_10A_160D26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13" Type="http://schemas.openxmlformats.org/officeDocument/2006/relationships/image" Target="../media/image33.png"/><Relationship Id="rId3" Type="http://schemas.microsoft.com/office/2018/10/relationships/comments" Target="../comments/modernComment_104_26324419.xml"/><Relationship Id="rId7" Type="http://schemas.openxmlformats.org/officeDocument/2006/relationships/image" Target="../media/image27.jpe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11.pn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ircle&#10;&#10;Description automatically generated with low confidence">
            <a:extLst>
              <a:ext uri="{FF2B5EF4-FFF2-40B4-BE49-F238E27FC236}">
                <a16:creationId xmlns:a16="http://schemas.microsoft.com/office/drawing/2014/main" id="{4E25E971-C2BA-5A2C-EE90-A93752AC0B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031"/>
            <a:ext cx="12192000" cy="68459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1957255"/>
            <a:ext cx="8229600" cy="3174376"/>
          </a:xfrm>
        </p:spPr>
        <p:txBody>
          <a:bodyPr>
            <a:no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  <a:tabLst>
                <a:tab pos="3536950" algn="l"/>
              </a:tabLst>
            </a:pPr>
            <a:br>
              <a:rPr lang="en-US" sz="5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br>
              <a:rPr lang="en-US" b="1" dirty="0">
                <a:solidFill>
                  <a:srgbClr val="002850"/>
                </a:solidFill>
                <a:latin typeface="Arial" pitchFamily="34" charset="0"/>
                <a:cs typeface="Arial" pitchFamily="34" charset="0"/>
              </a:rPr>
            </a:br>
            <a:endParaRPr lang="en-US" sz="1800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9761A80-17D2-23A3-F518-6350E9447CE1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" y="5504413"/>
            <a:ext cx="11612880" cy="36576"/>
          </a:xfrm>
          <a:prstGeom prst="rect">
            <a:avLst/>
          </a:prstGeom>
        </p:spPr>
      </p:pic>
      <p:pic>
        <p:nvPicPr>
          <p:cNvPr id="6" name="Picture 5" descr="WRTsymbolAngled.png">
            <a:extLst>
              <a:ext uri="{FF2B5EF4-FFF2-40B4-BE49-F238E27FC236}">
                <a16:creationId xmlns:a16="http://schemas.microsoft.com/office/drawing/2014/main" id="{75806C93-41E3-2610-5076-86AFD246601A}"/>
              </a:ext>
            </a:extLst>
          </p:cNvPr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457200" y="139552"/>
            <a:ext cx="3209378" cy="167632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954405-FB1A-E369-5B3F-0219D5816340}"/>
              </a:ext>
            </a:extLst>
          </p:cNvPr>
          <p:cNvSpPr txBox="1">
            <a:spLocks/>
          </p:cNvSpPr>
          <p:nvPr/>
        </p:nvSpPr>
        <p:spPr>
          <a:xfrm>
            <a:off x="304800" y="2283504"/>
            <a:ext cx="5181600" cy="25218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UAS Mag Surveys in Challenging Near Shore Environments</a:t>
            </a:r>
          </a:p>
          <a:p>
            <a:pPr>
              <a:spcAft>
                <a:spcPts val="600"/>
              </a:spcAft>
            </a:pPr>
            <a:endParaRPr lang="en-US" sz="2600" b="1" i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15 April 2025</a:t>
            </a:r>
          </a:p>
          <a:p>
            <a:pPr>
              <a:spcAft>
                <a:spcPts val="600"/>
              </a:spcAft>
            </a:pPr>
            <a:endParaRPr lang="en-US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B330A1F-E27C-93CE-F092-8A46CC623401}"/>
              </a:ext>
            </a:extLst>
          </p:cNvPr>
          <p:cNvSpPr txBox="1">
            <a:spLocks/>
          </p:cNvSpPr>
          <p:nvPr/>
        </p:nvSpPr>
        <p:spPr>
          <a:xfrm>
            <a:off x="381000" y="36576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178FD0-A057-6CCB-B452-259888CC5E1C}"/>
              </a:ext>
            </a:extLst>
          </p:cNvPr>
          <p:cNvSpPr txBox="1"/>
          <p:nvPr/>
        </p:nvSpPr>
        <p:spPr>
          <a:xfrm>
            <a:off x="381001" y="4983229"/>
            <a:ext cx="94390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Michael Gunnels | White River Technologies, Inc. | gunnels@whiterivertech.com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D12CF90-91DC-7D46-6DA2-488B6479615C}"/>
              </a:ext>
            </a:extLst>
          </p:cNvPr>
          <p:cNvGrpSpPr/>
          <p:nvPr/>
        </p:nvGrpSpPr>
        <p:grpSpPr>
          <a:xfrm>
            <a:off x="6629401" y="1548917"/>
            <a:ext cx="3657613" cy="3174376"/>
            <a:chOff x="6910255" y="1378278"/>
            <a:chExt cx="3597461" cy="3246490"/>
          </a:xfrm>
        </p:grpSpPr>
        <p:pic>
          <p:nvPicPr>
            <p:cNvPr id="10" name="Picture 3" descr="C:\gms\MAG_map.png">
              <a:extLst>
                <a:ext uri="{FF2B5EF4-FFF2-40B4-BE49-F238E27FC236}">
                  <a16:creationId xmlns:a16="http://schemas.microsoft.com/office/drawing/2014/main" id="{ECB2AF17-0DCE-66FA-7CF4-3556F87B69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07089" y="3027080"/>
              <a:ext cx="2795485" cy="15976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2" descr="C:\Users\vsquspin\Google Drive\Technical\proposals_NASA\NASA_2014\dummy_sensor.tif">
              <a:extLst>
                <a:ext uri="{FF2B5EF4-FFF2-40B4-BE49-F238E27FC236}">
                  <a16:creationId xmlns:a16="http://schemas.microsoft.com/office/drawing/2014/main" id="{89C363C6-6DE2-FAC0-7B95-D4A8D2FD76D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910255" y="2514600"/>
              <a:ext cx="1779668" cy="133397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32FD709-D44C-71A3-3D9B-3F5A884DA4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45419" y="1457382"/>
              <a:ext cx="2462297" cy="2083441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D8365CD-7DD3-238E-00A5-0A3FDA57F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lum bright="70000" contrast="-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64760" y="2881532"/>
              <a:ext cx="742440" cy="90501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9C12DEF-160D-F921-C6E1-B3C501175A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7085" t="9645" r="6719" b="-5543"/>
            <a:stretch>
              <a:fillRect/>
            </a:stretch>
          </p:blipFill>
          <p:spPr bwMode="auto">
            <a:xfrm flipH="1">
              <a:off x="7124506" y="1378278"/>
              <a:ext cx="1511474" cy="142499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D9283-BECD-E1D5-74A1-5BA949A72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C054E36-6943-8738-FAA7-025C50B20B72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8991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Results: UAS Surveying Performance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7BEF44-418A-9C38-663C-C18BB0246787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25407"/>
            <a:ext cx="11521440" cy="548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31C28F-BE24-DCB2-41F7-29473CEC5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1219200"/>
            <a:ext cx="9197340" cy="4218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8B473C-36F2-CE77-8500-7ED59E1620A7}"/>
              </a:ext>
            </a:extLst>
          </p:cNvPr>
          <p:cNvSpPr txBox="1"/>
          <p:nvPr/>
        </p:nvSpPr>
        <p:spPr>
          <a:xfrm>
            <a:off x="1143000" y="5437731"/>
            <a:ext cx="89916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DAGPCAP style MQOs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million data points passed 2.5m spacing requirement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Cmd. altitude was 3.5m, sensor at 1.4m, &lt; 2m MQO </a:t>
            </a:r>
          </a:p>
        </p:txBody>
      </p:sp>
    </p:spTree>
    <p:extLst>
      <p:ext uri="{BB962C8B-B14F-4D97-AF65-F5344CB8AC3E}">
        <p14:creationId xmlns:p14="http://schemas.microsoft.com/office/powerpoint/2010/main" val="33353927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E766B2-FB94-3A63-C431-93C94BCC1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0" y="0"/>
            <a:ext cx="10972800" cy="1143000"/>
          </a:xfrm>
        </p:spPr>
        <p:txBody>
          <a:bodyPr/>
          <a:lstStyle/>
          <a:p>
            <a:r>
              <a:rPr lang="en-US" dirty="0"/>
              <a:t>Results: Detection Performance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BDDA7F-03D2-380B-2B29-07F18CE209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57200" y="1446393"/>
            <a:ext cx="10972800" cy="44800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9208F9-3A98-F7AB-E799-519B42164AB6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25407"/>
            <a:ext cx="11521440" cy="5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39497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3E9493-9C71-19DA-B03B-0D9D7ABD66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9107C-CD7A-2B20-295A-F834B4D33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066800" y="0"/>
            <a:ext cx="10972800" cy="1143000"/>
          </a:xfrm>
        </p:spPr>
        <p:txBody>
          <a:bodyPr/>
          <a:lstStyle/>
          <a:p>
            <a:r>
              <a:rPr lang="en-US" dirty="0"/>
              <a:t>Results: Anomaly Density Estimates</a:t>
            </a:r>
          </a:p>
        </p:txBody>
      </p:sp>
      <p:pic>
        <p:nvPicPr>
          <p:cNvPr id="7" name="Picture 6" descr="A map of a beach&#10;&#10;AI-generated content may be incorrect.">
            <a:extLst>
              <a:ext uri="{FF2B5EF4-FFF2-40B4-BE49-F238E27FC236}">
                <a16:creationId xmlns:a16="http://schemas.microsoft.com/office/drawing/2014/main" id="{CA59D904-0556-F6AD-878A-40368279E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732" y="1124415"/>
            <a:ext cx="4252414" cy="4252414"/>
          </a:xfrm>
          <a:prstGeom prst="rect">
            <a:avLst/>
          </a:prstGeom>
        </p:spPr>
      </p:pic>
      <p:pic>
        <p:nvPicPr>
          <p:cNvPr id="9" name="Picture 8" descr="A map of a beach&#10;&#10;AI-generated content may be incorrect.">
            <a:extLst>
              <a:ext uri="{FF2B5EF4-FFF2-40B4-BE49-F238E27FC236}">
                <a16:creationId xmlns:a16="http://schemas.microsoft.com/office/drawing/2014/main" id="{E960DFEF-E0D3-EB8B-3D9C-A8D7E91C30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143000"/>
            <a:ext cx="4252414" cy="425241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A8F5FF-DD87-20DB-A3E6-BC6AA30983D6}"/>
              </a:ext>
            </a:extLst>
          </p:cNvPr>
          <p:cNvPicPr>
            <a:picLocks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25407"/>
            <a:ext cx="11521440" cy="5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9B54C86-8FAE-BE18-295E-851E7256E475}"/>
              </a:ext>
            </a:extLst>
          </p:cNvPr>
          <p:cNvSpPr txBox="1"/>
          <p:nvPr/>
        </p:nvSpPr>
        <p:spPr>
          <a:xfrm>
            <a:off x="1143000" y="5437731"/>
            <a:ext cx="8991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wide target densities obtained on 30 acre site in ~ 3 days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Dipole detections used in VSP to estimate density</a:t>
            </a:r>
          </a:p>
        </p:txBody>
      </p:sp>
    </p:spTree>
    <p:extLst>
      <p:ext uri="{BB962C8B-B14F-4D97-AF65-F5344CB8AC3E}">
        <p14:creationId xmlns:p14="http://schemas.microsoft.com/office/powerpoint/2010/main" val="28104679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9028F8-033E-8281-62C8-C0AB28F4D2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3505DAD4-E621-3329-8F13-4E1CF4B05F09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8991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Other Technical Experiments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0CBB908-C4EF-9D0C-897B-8973916A036A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25407"/>
            <a:ext cx="11521440" cy="54864"/>
          </a:xfrm>
          <a:prstGeom prst="rect">
            <a:avLst/>
          </a:prstGeom>
        </p:spPr>
      </p:pic>
      <p:pic>
        <p:nvPicPr>
          <p:cNvPr id="5" name="Picture 4" descr="A aerial view of a beach&#10;&#10;AI-generated content may be incorrect.">
            <a:extLst>
              <a:ext uri="{FF2B5EF4-FFF2-40B4-BE49-F238E27FC236}">
                <a16:creationId xmlns:a16="http://schemas.microsoft.com/office/drawing/2014/main" id="{ED9B0BAD-A4C0-7AEF-6F22-C494945006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7148" y="4572000"/>
            <a:ext cx="2045305" cy="18902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FE0D8BA-E9D4-A74C-879E-D91C06354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938" y="1449119"/>
            <a:ext cx="2045305" cy="114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drone flying on a pole&#10;&#10;AI-generated content may be incorrect.">
            <a:extLst>
              <a:ext uri="{FF2B5EF4-FFF2-40B4-BE49-F238E27FC236}">
                <a16:creationId xmlns:a16="http://schemas.microsoft.com/office/drawing/2014/main" id="{B9DFE318-3B58-BBF9-AC3C-BFBA77917D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660450" y="1914224"/>
            <a:ext cx="2807107" cy="1876898"/>
          </a:xfrm>
          <a:prstGeom prst="rect">
            <a:avLst/>
          </a:prstGeom>
        </p:spPr>
      </p:pic>
      <p:pic>
        <p:nvPicPr>
          <p:cNvPr id="19" name="Picture 18" descr="A person flying a kite on a beach&#10;&#10;AI-generated content may be incorrect.">
            <a:extLst>
              <a:ext uri="{FF2B5EF4-FFF2-40B4-BE49-F238E27FC236}">
                <a16:creationId xmlns:a16="http://schemas.microsoft.com/office/drawing/2014/main" id="{C495920D-D0F5-60A1-4161-4D85B5AFB10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36751" y="3396715"/>
            <a:ext cx="2798867" cy="171078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79193E1-40B3-FDCD-3E6A-E8EFAC9325DC}"/>
              </a:ext>
            </a:extLst>
          </p:cNvPr>
          <p:cNvSpPr txBox="1"/>
          <p:nvPr/>
        </p:nvSpPr>
        <p:spPr>
          <a:xfrm>
            <a:off x="838200" y="1517716"/>
            <a:ext cx="52578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Shell Island, FL – ESTCP Project (2023)</a:t>
            </a:r>
          </a:p>
          <a:p>
            <a:pPr marL="347472" indent="-347472"/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Experiment with government stake holder (2024). Testing two sensor gradiometer.</a:t>
            </a:r>
          </a:p>
          <a:p>
            <a:pPr marL="347472" indent="-347472"/>
            <a:endParaRPr lang="en-US" sz="2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Experiment with government stake holder (2025)</a:t>
            </a:r>
          </a:p>
        </p:txBody>
      </p:sp>
    </p:spTree>
    <p:extLst>
      <p:ext uri="{BB962C8B-B14F-4D97-AF65-F5344CB8AC3E}">
        <p14:creationId xmlns:p14="http://schemas.microsoft.com/office/powerpoint/2010/main" val="2312252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0BAB5-FA09-F1B9-EFA3-2324923D9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31467" y="0"/>
            <a:ext cx="10972800" cy="1143000"/>
          </a:xfrm>
        </p:spPr>
        <p:txBody>
          <a:bodyPr/>
          <a:lstStyle/>
          <a:p>
            <a:r>
              <a:rPr lang="en-US" dirty="0"/>
              <a:t>Results: Explosive Threat Detection</a:t>
            </a:r>
          </a:p>
        </p:txBody>
      </p:sp>
      <p:pic>
        <p:nvPicPr>
          <p:cNvPr id="7" name="Picture 6" descr="A map of a beach&#10;&#10;AI-generated content may be incorrect.">
            <a:extLst>
              <a:ext uri="{FF2B5EF4-FFF2-40B4-BE49-F238E27FC236}">
                <a16:creationId xmlns:a16="http://schemas.microsoft.com/office/drawing/2014/main" id="{2E5B0EE5-6E24-8CA1-43A0-04B0E6CD16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1217323"/>
            <a:ext cx="3602381" cy="3602381"/>
          </a:xfrm>
          <a:prstGeom prst="rect">
            <a:avLst/>
          </a:prstGeom>
        </p:spPr>
      </p:pic>
      <p:pic>
        <p:nvPicPr>
          <p:cNvPr id="11" name="Picture 10" descr="A map of a beach&#10;&#10;AI-generated content may be incorrect.">
            <a:extLst>
              <a:ext uri="{FF2B5EF4-FFF2-40B4-BE49-F238E27FC236}">
                <a16:creationId xmlns:a16="http://schemas.microsoft.com/office/drawing/2014/main" id="{EFB224D5-F947-C0D7-2D2A-D6A69D2D6D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6889" y="1217323"/>
            <a:ext cx="3594538" cy="35945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282BBC-30C5-AEEA-B352-6E018B072CA0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3" y="914400"/>
            <a:ext cx="11521440" cy="5486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49884B-5C9B-FB70-364A-12468D419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723" y="4819704"/>
            <a:ext cx="10972800" cy="4525963"/>
          </a:xfrm>
        </p:spPr>
        <p:txBody>
          <a:bodyPr/>
          <a:lstStyle/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7 sorties flown from both land and sea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 zone sortie flown from boat and landed on beach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metallic targets detection and localized</a:t>
            </a:r>
          </a:p>
          <a:p>
            <a:pPr marL="347472" indent="-34747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3396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FB001F-85AE-7407-58CF-A0F2B6556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191000" y="-61787"/>
            <a:ext cx="10972800" cy="1143000"/>
          </a:xfrm>
        </p:spPr>
        <p:txBody>
          <a:bodyPr/>
          <a:lstStyle/>
          <a:p>
            <a:r>
              <a:rPr lang="en-US" dirty="0"/>
              <a:t>Boat Ops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A7903B-70B4-8B4D-6852-A95AAE4F8381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03" y="914400"/>
            <a:ext cx="11521440" cy="54864"/>
          </a:xfrm>
          <a:prstGeom prst="rect">
            <a:avLst/>
          </a:prstGeom>
        </p:spPr>
      </p:pic>
      <p:pic>
        <p:nvPicPr>
          <p:cNvPr id="9" name="Content Placeholder 8" descr="A drone on a boat&#10;&#10;AI-generated content may be incorrect.">
            <a:extLst>
              <a:ext uri="{FF2B5EF4-FFF2-40B4-BE49-F238E27FC236}">
                <a16:creationId xmlns:a16="http://schemas.microsoft.com/office/drawing/2014/main" id="{A1C4387E-199B-3F96-63CF-0342B7A8A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159242"/>
            <a:ext cx="2801768" cy="3737108"/>
          </a:xfrm>
        </p:spPr>
      </p:pic>
      <p:pic>
        <p:nvPicPr>
          <p:cNvPr id="12" name="Content Placeholder 4" descr="A satellite image of a beach&#10;&#10;AI-generated content may be incorrect.">
            <a:extLst>
              <a:ext uri="{FF2B5EF4-FFF2-40B4-BE49-F238E27FC236}">
                <a16:creationId xmlns:a16="http://schemas.microsoft.com/office/drawing/2014/main" id="{A3598382-D7A4-70F5-C4EE-CB42715533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723" y="1222634"/>
            <a:ext cx="3629533" cy="3576404"/>
          </a:xfrm>
          <a:prstGeom prst="rect">
            <a:avLst/>
          </a:prstGeom>
        </p:spPr>
      </p:pic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A2797FC-DC62-8172-8395-85F4FDBA85DE}"/>
              </a:ext>
            </a:extLst>
          </p:cNvPr>
          <p:cNvSpPr txBox="1">
            <a:spLocks/>
          </p:cNvSpPr>
          <p:nvPr/>
        </p:nvSpPr>
        <p:spPr>
          <a:xfrm>
            <a:off x="1112920" y="5052408"/>
            <a:ext cx="10972800" cy="1983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Performed 3 sorties from boat</a:t>
            </a:r>
          </a:p>
          <a:p>
            <a:pPr marL="347472" indent="-347472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Carried out survey over surf</a:t>
            </a:r>
          </a:p>
          <a:p>
            <a:pPr marL="347472" indent="-347472"/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Autonomous Landing on the shore</a:t>
            </a:r>
          </a:p>
          <a:p>
            <a:pPr marL="347472" indent="-34747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4991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6765C-E079-7E4E-6BA8-803E03A1FF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82404-55A7-E80F-16E0-06133AF13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3047997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Drone based magnetometry is an effective method for Wide Area Assessment, i.e., characterizing a large area to understand level of contamination or munition hazard throughout the area.</a:t>
            </a:r>
          </a:p>
          <a:p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 mission planning will result in efficient data collection, accurate/reproducible line spacing, and precise altitude control across larger sites.</a:t>
            </a:r>
          </a:p>
        </p:txBody>
      </p:sp>
    </p:spTree>
    <p:extLst>
      <p:ext uri="{BB962C8B-B14F-4D97-AF65-F5344CB8AC3E}">
        <p14:creationId xmlns:p14="http://schemas.microsoft.com/office/powerpoint/2010/main" val="3127220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5F869-C70A-BB68-EB63-7A79EA8767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Flight Crew and Team</a:t>
            </a:r>
          </a:p>
          <a:p>
            <a:pPr lvl="1"/>
            <a:r>
              <a:rPr lang="en-US" dirty="0"/>
              <a:t>Dr. Greg Schultz, </a:t>
            </a:r>
          </a:p>
          <a:p>
            <a:pPr lvl="1"/>
            <a:r>
              <a:rPr lang="en-US" dirty="0"/>
              <a:t>DB Bhowmick,</a:t>
            </a:r>
          </a:p>
          <a:p>
            <a:pPr lvl="1"/>
            <a:r>
              <a:rPr lang="en-US" dirty="0"/>
              <a:t>Andrew Masters,</a:t>
            </a:r>
          </a:p>
          <a:p>
            <a:pPr lvl="1"/>
            <a:r>
              <a:rPr lang="en-US" dirty="0"/>
              <a:t>Dr. Martin Helmke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B13476-A267-3697-4C1D-14E0735CB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7457" y="71824"/>
            <a:ext cx="10972800" cy="1143000"/>
          </a:xfrm>
        </p:spPr>
        <p:txBody>
          <a:bodyPr>
            <a:normAutofit/>
          </a:bodyPr>
          <a:lstStyle/>
          <a:p>
            <a:pPr algn="l"/>
            <a:r>
              <a:rPr lang="en-US" sz="4400" dirty="0"/>
              <a:t>Acknowledgements</a:t>
            </a:r>
          </a:p>
        </p:txBody>
      </p:sp>
      <p:pic>
        <p:nvPicPr>
          <p:cNvPr id="5" name="Picture 4" descr="A group of men in reflective vests standing on a beach&#10;&#10;Description automatically generated">
            <a:extLst>
              <a:ext uri="{FF2B5EF4-FFF2-40B4-BE49-F238E27FC236}">
                <a16:creationId xmlns:a16="http://schemas.microsoft.com/office/drawing/2014/main" id="{730E8AAB-81FB-DFA8-78C6-CCA0C4A88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800" y="1828800"/>
            <a:ext cx="4700944" cy="3809876"/>
          </a:xfrm>
          <a:prstGeom prst="rect">
            <a:avLst/>
          </a:prstGeom>
        </p:spPr>
      </p:pic>
      <p:pic>
        <p:nvPicPr>
          <p:cNvPr id="6" name="Picture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D59F891F-A5C2-F786-2338-7EBC9ED5B3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550203" y="2879023"/>
            <a:ext cx="3811674" cy="17084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1F7D00-37F8-B04D-8C0A-40FD9FDFC9B0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1057849"/>
            <a:ext cx="11521440" cy="5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93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0BF62-4A2B-C8F2-0FEA-FFDC512A1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683297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A6EC1B-F7CD-6251-FF8A-B4EF5E744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038600" y="0"/>
            <a:ext cx="10972800" cy="1143000"/>
          </a:xfrm>
        </p:spPr>
        <p:txBody>
          <a:bodyPr/>
          <a:lstStyle/>
          <a:p>
            <a:r>
              <a:rPr lang="en-US" dirty="0"/>
              <a:t>UAS Specs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D1AD4BA0-9186-8B0A-5EBF-B7670F7619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8239410"/>
              </p:ext>
            </p:extLst>
          </p:nvPr>
        </p:nvGraphicFramePr>
        <p:xfrm>
          <a:off x="5410200" y="1082040"/>
          <a:ext cx="6035040" cy="5547360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3721608">
                  <a:extLst>
                    <a:ext uri="{9D8B030D-6E8A-4147-A177-3AD203B41FA5}">
                      <a16:colId xmlns:a16="http://schemas.microsoft.com/office/drawing/2014/main" val="1868252287"/>
                    </a:ext>
                  </a:extLst>
                </a:gridCol>
                <a:gridCol w="2313432">
                  <a:extLst>
                    <a:ext uri="{9D8B030D-6E8A-4147-A177-3AD203B41FA5}">
                      <a16:colId xmlns:a16="http://schemas.microsoft.com/office/drawing/2014/main" val="2044843341"/>
                    </a:ext>
                  </a:extLst>
                </a:gridCol>
              </a:tblGrid>
              <a:tr h="38878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Parameter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Specification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0888680"/>
                  </a:ext>
                </a:extLst>
              </a:tr>
              <a:tr h="38878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Drone Altitude (AGL)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3.0-5.0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5915796"/>
                  </a:ext>
                </a:extLst>
              </a:tr>
              <a:tr h="38878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Sensor Altitude (AGL)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1.1-3.1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846959"/>
                  </a:ext>
                </a:extLst>
              </a:tr>
              <a:tr h="38878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Altitude Control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±0.11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8014536"/>
                  </a:ext>
                </a:extLst>
              </a:tr>
              <a:tr h="38878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Waypoint Control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±0.21 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99219"/>
                  </a:ext>
                </a:extLst>
              </a:tr>
              <a:tr h="38878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Survey Flight Speed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m/s (5.8 kts)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684284"/>
                  </a:ext>
                </a:extLst>
              </a:tr>
              <a:tr h="38878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Transit Flight Speed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11.3 m/s (22 kts)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1093986"/>
                  </a:ext>
                </a:extLst>
              </a:tr>
              <a:tr h="38878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Sampling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 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2710825"/>
                  </a:ext>
                </a:extLst>
              </a:tr>
              <a:tr h="38878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Ground Sampling Distance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3.75 cm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226412"/>
                  </a:ext>
                </a:extLst>
              </a:tr>
              <a:tr h="3887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Detection/Report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0.25 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6847915"/>
                  </a:ext>
                </a:extLst>
              </a:tr>
              <a:tr h="38878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Endurance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 min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125911"/>
                  </a:ext>
                </a:extLst>
              </a:tr>
              <a:tr h="38878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Range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 – 4 km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1436827"/>
                  </a:ext>
                </a:extLst>
              </a:tr>
              <a:tr h="38878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Time-to-Anomaly Map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sec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5261761"/>
                  </a:ext>
                </a:extLst>
              </a:tr>
              <a:tr h="38878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Time-to TOI Localization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sec / TOI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830484"/>
                  </a:ext>
                </a:extLst>
              </a:tr>
            </a:tbl>
          </a:graphicData>
        </a:graphic>
      </p:graphicFrame>
      <p:pic>
        <p:nvPicPr>
          <p:cNvPr id="6" name="Picture 5" descr="A drone on a beach&#10;&#10;Description automatically generated">
            <a:extLst>
              <a:ext uri="{FF2B5EF4-FFF2-40B4-BE49-F238E27FC236}">
                <a16:creationId xmlns:a16="http://schemas.microsoft.com/office/drawing/2014/main" id="{A5BF3DEE-6BCC-272D-58C0-3313412009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600" y="1300183"/>
            <a:ext cx="4101276" cy="53229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96497A-601F-3559-D34F-671CD751A511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902405"/>
            <a:ext cx="11521440" cy="5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24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0FEAC06A-41F3-A1D0-B058-9EDD0DD90335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8991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Summary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529A4C-8B38-5235-84AB-2AFE97F8406A}"/>
              </a:ext>
            </a:extLst>
          </p:cNvPr>
          <p:cNvPicPr>
            <a:picLocks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25407"/>
            <a:ext cx="11521440" cy="54864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40C702A-7F49-E46C-0475-F4B0105C8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999" y="1524000"/>
            <a:ext cx="10747035" cy="5334000"/>
          </a:xfrm>
        </p:spPr>
        <p:txBody>
          <a:bodyPr>
            <a:normAutofit lnSpcReduction="10000"/>
          </a:bodyPr>
          <a:lstStyle/>
          <a:p>
            <a:pPr marL="514350" indent="-514350"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WRT UAS-MAG Technology Overview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Reid State Park (Mar 2024)</a:t>
            </a:r>
          </a:p>
          <a:p>
            <a:pPr lvl="1" indent="-34290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Site Prep and Flight Planning</a:t>
            </a:r>
          </a:p>
          <a:p>
            <a:pPr lvl="1" indent="-34290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UAS Surveying</a:t>
            </a:r>
          </a:p>
          <a:p>
            <a:pPr lvl="1" indent="-34290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Results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Other Technical Experiments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AutoNum type="arabicParenR"/>
            </a:pP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Conclusions </a:t>
            </a:r>
          </a:p>
          <a:p>
            <a:pPr marL="400050" lvl="1" indent="0">
              <a:spcBef>
                <a:spcPts val="0"/>
              </a:spcBef>
              <a:spcAft>
                <a:spcPts val="1200"/>
              </a:spcAft>
              <a:buNone/>
            </a:pPr>
            <a:b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b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2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52375-6C1F-D539-5DCC-5F3B780DCA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E751BB9-4C05-A327-266A-E25F6BEFB73F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8991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Magnetometer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620223-F1B6-2FA0-AF63-03C4D70C2879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25407"/>
            <a:ext cx="11521440" cy="54864"/>
          </a:xfrm>
          <a:prstGeom prst="rect">
            <a:avLst/>
          </a:prstGeom>
        </p:spPr>
      </p:pic>
      <p:pic>
        <p:nvPicPr>
          <p:cNvPr id="4" name="table">
            <a:extLst>
              <a:ext uri="{FF2B5EF4-FFF2-40B4-BE49-F238E27FC236}">
                <a16:creationId xmlns:a16="http://schemas.microsoft.com/office/drawing/2014/main" id="{B2DE22C5-8E7A-2D50-9F72-B0DC60C11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324" y="1371600"/>
            <a:ext cx="4432968" cy="37593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3C649E-F6E3-06A7-6E42-347629BC5CE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15232" y="1106752"/>
            <a:ext cx="3095368" cy="4596320"/>
          </a:xfrm>
          <a:prstGeom prst="rect">
            <a:avLst/>
          </a:prstGeom>
        </p:spPr>
      </p:pic>
      <p:pic>
        <p:nvPicPr>
          <p:cNvPr id="16" name="Picture 15" descr="A picture containing tree, sky, outdoor&#10;&#10;Description automatically generated">
            <a:extLst>
              <a:ext uri="{FF2B5EF4-FFF2-40B4-BE49-F238E27FC236}">
                <a16:creationId xmlns:a16="http://schemas.microsoft.com/office/drawing/2014/main" id="{D4073B30-10D6-C647-2DF2-7B8E94994B9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578795" y="2403405"/>
            <a:ext cx="4379648" cy="231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78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8B0F6-FA7D-50BD-28E4-05A6AED39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149F385B-7529-8B3A-249E-F9C11146F505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8991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UAS Air</a:t>
            </a:r>
            <a:r>
              <a:rPr lang="en-US" sz="3600" b="1" i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frame(s)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2C6B6D-71BF-8A8A-5F6F-9407798F4919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25407"/>
            <a:ext cx="11521440" cy="54864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708D79B0-9673-C4B2-8DA1-D2BE765101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5"/>
          <a:stretch/>
        </p:blipFill>
        <p:spPr bwMode="auto">
          <a:xfrm>
            <a:off x="6311462" y="4444533"/>
            <a:ext cx="5352452" cy="225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7DC389-A21E-4CD4-8D32-A4841FDB92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51523" y="1420897"/>
            <a:ext cx="3316880" cy="25897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3F67732-17F0-43FF-94A8-10014A043B86}"/>
              </a:ext>
            </a:extLst>
          </p:cNvPr>
          <p:cNvSpPr/>
          <p:nvPr/>
        </p:nvSpPr>
        <p:spPr>
          <a:xfrm>
            <a:off x="9932503" y="3819456"/>
            <a:ext cx="1748010" cy="523220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Custom</a:t>
            </a:r>
          </a:p>
          <a:p>
            <a:pPr algn="ctr"/>
            <a:r>
              <a:rPr lang="en-US" sz="1400" b="1" dirty="0">
                <a:latin typeface="Arial" pitchFamily="34" charset="0"/>
                <a:cs typeface="Arial" pitchFamily="34" charset="0"/>
              </a:rPr>
              <a:t>Cube-1000</a:t>
            </a:r>
            <a:endParaRPr lang="en-US" sz="1400" b="1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7932C2-591F-F8A8-C273-212451DDF5DA}"/>
              </a:ext>
            </a:extLst>
          </p:cNvPr>
          <p:cNvSpPr txBox="1">
            <a:spLocks/>
          </p:cNvSpPr>
          <p:nvPr/>
        </p:nvSpPr>
        <p:spPr>
          <a:xfrm>
            <a:off x="223331" y="1489841"/>
            <a:ext cx="6045805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Arial" pitchFamily="34" charset="0"/>
              <a:buAutoNum type="arabicParenR"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Custom Cube-1000</a:t>
            </a:r>
          </a:p>
          <a:p>
            <a:pPr marL="857250" lvl="1" indent="-45720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Octo-copter, ~1m wingspan</a:t>
            </a:r>
          </a:p>
          <a:p>
            <a:pPr marL="857250" lvl="1" indent="-45720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 min endurance</a:t>
            </a:r>
          </a:p>
          <a:p>
            <a:pPr marL="514350" indent="-514350">
              <a:spcBef>
                <a:spcPts val="0"/>
              </a:spcBef>
              <a:spcAft>
                <a:spcPts val="1200"/>
              </a:spcAft>
              <a:buFont typeface="Arial" pitchFamily="34" charset="0"/>
              <a:buAutoNum type="arabicParenR"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Blue Halo E-900</a:t>
            </a:r>
          </a:p>
          <a:p>
            <a:pPr marL="857250" lvl="1" indent="-45720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Hexa-copter, ~90cm wingspan</a:t>
            </a:r>
          </a:p>
          <a:p>
            <a:pPr marL="857250" lvl="1" indent="-457200">
              <a:spcBef>
                <a:spcPts val="0"/>
              </a:spcBef>
              <a:spcAft>
                <a:spcPts val="1200"/>
              </a:spcAft>
              <a:buFontTx/>
              <a:buChar char="-"/>
            </a:pPr>
            <a:r>
              <a:rPr lang="en-US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 min endurance</a:t>
            </a:r>
          </a:p>
          <a:p>
            <a:pPr marL="400050" lvl="1" indent="0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</a:pPr>
            <a:b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b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</a:b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</a:pP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</a:pP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Arial" pitchFamily="34" charset="0"/>
              <a:buNone/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11" descr="A drone on a wood floor&#10;&#10;AI-generated content may be incorrect.">
            <a:extLst>
              <a:ext uri="{FF2B5EF4-FFF2-40B4-BE49-F238E27FC236}">
                <a16:creationId xmlns:a16="http://schemas.microsoft.com/office/drawing/2014/main" id="{F09FED4E-FD85-C934-830D-C3453E147F9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1084107"/>
            <a:ext cx="2512922" cy="326331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4D4C00D-E419-C4B2-1E44-0AB1715D352C}"/>
              </a:ext>
            </a:extLst>
          </p:cNvPr>
          <p:cNvSpPr/>
          <p:nvPr/>
        </p:nvSpPr>
        <p:spPr>
          <a:xfrm>
            <a:off x="7047186" y="3965895"/>
            <a:ext cx="1748010" cy="30777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400" b="1" dirty="0" err="1">
                <a:latin typeface="Arial" pitchFamily="34" charset="0"/>
                <a:cs typeface="Arial" pitchFamily="34" charset="0"/>
              </a:rPr>
              <a:t>BlueHalo</a:t>
            </a:r>
            <a:r>
              <a:rPr lang="en-US" sz="1400" b="1" dirty="0">
                <a:latin typeface="Arial" pitchFamily="34" charset="0"/>
                <a:cs typeface="Arial" pitchFamily="34" charset="0"/>
              </a:rPr>
              <a:t> E900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9533295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184FE2-9AD7-EB49-732E-9D48B5C7F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C1950F0-AD05-93EB-6F54-A216EE72D14C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8991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 err="1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DroneMag</a:t>
            </a:r>
            <a:r>
              <a:rPr lang="en-US" sz="3600" b="1" i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 Workflow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E6035D-6753-D896-6D90-EA3FAEC24B35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25407"/>
            <a:ext cx="11521440" cy="548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DD23605-571A-BD82-F574-D3238A624CB0}"/>
              </a:ext>
            </a:extLst>
          </p:cNvPr>
          <p:cNvSpPr txBox="1"/>
          <p:nvPr/>
        </p:nvSpPr>
        <p:spPr>
          <a:xfrm>
            <a:off x="228600" y="1524000"/>
            <a:ext cx="5029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assessment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 Planning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MADCOM infield software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Infield processing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Analysis / Anomaly ID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E5EACF-2A21-20A9-BD3A-AA0148A967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04698" y="4267200"/>
            <a:ext cx="4760287" cy="2275922"/>
          </a:xfrm>
          <a:prstGeom prst="rect">
            <a:avLst/>
          </a:prstGeom>
        </p:spPr>
      </p:pic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C9202F04-CF7C-8620-5F9C-68E1B85E6D97}"/>
              </a:ext>
            </a:extLst>
          </p:cNvPr>
          <p:cNvCxnSpPr>
            <a:cxnSpLocks/>
          </p:cNvCxnSpPr>
          <p:nvPr/>
        </p:nvCxnSpPr>
        <p:spPr>
          <a:xfrm flipH="1">
            <a:off x="6404698" y="2433361"/>
            <a:ext cx="3625703" cy="2899831"/>
          </a:xfrm>
          <a:prstGeom prst="bentConnector5">
            <a:avLst>
              <a:gd name="adj1" fmla="val -30352"/>
              <a:gd name="adj2" fmla="val 50733"/>
              <a:gd name="adj3" fmla="val 123900"/>
            </a:avLst>
          </a:prstGeom>
          <a:ln w="114300">
            <a:solidFill>
              <a:schemeClr val="bg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486146C-6419-4538-A334-EF2C00D51580}"/>
              </a:ext>
            </a:extLst>
          </p:cNvPr>
          <p:cNvGrpSpPr/>
          <p:nvPr/>
        </p:nvGrpSpPr>
        <p:grpSpPr>
          <a:xfrm>
            <a:off x="5292436" y="1295400"/>
            <a:ext cx="4744892" cy="2275922"/>
            <a:chOff x="5292436" y="1295400"/>
            <a:chExt cx="4744892" cy="227592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5D90931-5525-F325-887F-412E1DD140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92436" y="1295400"/>
              <a:ext cx="4744892" cy="2275922"/>
            </a:xfrm>
            <a:prstGeom prst="rect">
              <a:avLst/>
            </a:prstGeom>
          </p:spPr>
        </p:pic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2BB4518-5055-7E1D-9C04-61430676CCEE}"/>
                </a:ext>
              </a:extLst>
            </p:cNvPr>
            <p:cNvSpPr/>
            <p:nvPr/>
          </p:nvSpPr>
          <p:spPr>
            <a:xfrm>
              <a:off x="5375564" y="1641764"/>
              <a:ext cx="2050472" cy="1856509"/>
            </a:xfrm>
            <a:custGeom>
              <a:avLst/>
              <a:gdLst>
                <a:gd name="connsiteX0" fmla="*/ 96981 w 2050472"/>
                <a:gd name="connsiteY0" fmla="*/ 0 h 1856509"/>
                <a:gd name="connsiteX1" fmla="*/ 2050472 w 2050472"/>
                <a:gd name="connsiteY1" fmla="*/ 0 h 1856509"/>
                <a:gd name="connsiteX2" fmla="*/ 2050472 w 2050472"/>
                <a:gd name="connsiteY2" fmla="*/ 879763 h 1856509"/>
                <a:gd name="connsiteX3" fmla="*/ 1918854 w 2050472"/>
                <a:gd name="connsiteY3" fmla="*/ 879763 h 1856509"/>
                <a:gd name="connsiteX4" fmla="*/ 1918854 w 2050472"/>
                <a:gd name="connsiteY4" fmla="*/ 1856509 h 1856509"/>
                <a:gd name="connsiteX5" fmla="*/ 138545 w 2050472"/>
                <a:gd name="connsiteY5" fmla="*/ 1856509 h 1856509"/>
                <a:gd name="connsiteX6" fmla="*/ 138545 w 2050472"/>
                <a:gd name="connsiteY6" fmla="*/ 831272 h 1856509"/>
                <a:gd name="connsiteX7" fmla="*/ 0 w 2050472"/>
                <a:gd name="connsiteY7" fmla="*/ 831272 h 1856509"/>
                <a:gd name="connsiteX8" fmla="*/ 96981 w 2050472"/>
                <a:gd name="connsiteY8" fmla="*/ 0 h 1856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050472" h="1856509">
                  <a:moveTo>
                    <a:pt x="96981" y="0"/>
                  </a:moveTo>
                  <a:lnTo>
                    <a:pt x="2050472" y="0"/>
                  </a:lnTo>
                  <a:lnTo>
                    <a:pt x="2050472" y="879763"/>
                  </a:lnTo>
                  <a:lnTo>
                    <a:pt x="1918854" y="879763"/>
                  </a:lnTo>
                  <a:lnTo>
                    <a:pt x="1918854" y="1856509"/>
                  </a:lnTo>
                  <a:lnTo>
                    <a:pt x="138545" y="1856509"/>
                  </a:lnTo>
                  <a:lnTo>
                    <a:pt x="138545" y="831272"/>
                  </a:lnTo>
                  <a:lnTo>
                    <a:pt x="0" y="831272"/>
                  </a:lnTo>
                  <a:lnTo>
                    <a:pt x="96981" y="0"/>
                  </a:lnTo>
                  <a:close/>
                </a:path>
              </a:pathLst>
            </a:custGeom>
            <a:solidFill>
              <a:srgbClr val="D0CECE"/>
            </a:solidFill>
            <a:ln>
              <a:solidFill>
                <a:srgbClr val="D0CECE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 descr="A map with a red triangle&#10;&#10;AI-generated content may be incorrect.">
              <a:extLst>
                <a:ext uri="{FF2B5EF4-FFF2-40B4-BE49-F238E27FC236}">
                  <a16:creationId xmlns:a16="http://schemas.microsoft.com/office/drawing/2014/main" id="{B206D7FF-FE02-3954-0C8B-C81684BE1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42" t="12223" r="24634" b="8889"/>
            <a:stretch/>
          </p:blipFill>
          <p:spPr>
            <a:xfrm>
              <a:off x="6491249" y="2389295"/>
              <a:ext cx="750366" cy="73994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6DE8315-E25F-038E-F823-BBFFCAE7B17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76864" y="2633508"/>
              <a:ext cx="720907" cy="513099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3E85E2BA-5261-0E63-FF95-86D61F7DD7F6}"/>
              </a:ext>
            </a:extLst>
          </p:cNvPr>
          <p:cNvSpPr txBox="1"/>
          <p:nvPr/>
        </p:nvSpPr>
        <p:spPr>
          <a:xfrm>
            <a:off x="5486400" y="1805488"/>
            <a:ext cx="1781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• Pre deployment planning</a:t>
            </a:r>
          </a:p>
          <a:p>
            <a:r>
              <a:rPr lang="en-US" sz="1100" dirty="0"/>
              <a:t>• Site visit (if possible)</a:t>
            </a:r>
          </a:p>
          <a:p>
            <a:r>
              <a:rPr lang="en-US" sz="1100" dirty="0"/>
              <a:t>• ID of possible obstructions</a:t>
            </a:r>
          </a:p>
          <a:p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82664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6177F6-2B55-F34C-9B59-49FB284C12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D808A85-ADDE-1D04-9463-345D8FC4556F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8991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Reid State Park, Maine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2368BD3-3CE8-8104-5DF7-B5DB5CB1B462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25407"/>
            <a:ext cx="11521440" cy="54864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AAAF36E-2815-4CC2-0DC3-260D4201E0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24000"/>
            <a:ext cx="4953000" cy="53340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Demonstration for ESTCP Phase I project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1-mile-long surf, beach, dunes, and marsh 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Onsite for 8 days, IVS / seeding, 42 MAG sorties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0B35CE3-575E-EBB8-7E32-667D0B48CCE3}"/>
              </a:ext>
            </a:extLst>
          </p:cNvPr>
          <p:cNvGrpSpPr/>
          <p:nvPr/>
        </p:nvGrpSpPr>
        <p:grpSpPr>
          <a:xfrm>
            <a:off x="5105400" y="1752600"/>
            <a:ext cx="7755322" cy="3749628"/>
            <a:chOff x="4669301" y="1561514"/>
            <a:chExt cx="7975538" cy="351111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1C4F33DF-A389-9DBF-DDE0-CF73167524C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9301" y="1561514"/>
              <a:ext cx="7261274" cy="3511115"/>
            </a:xfrm>
            <a:prstGeom prst="rect">
              <a:avLst/>
            </a:prstGeom>
          </p:spPr>
        </p:pic>
        <p:sp>
          <p:nvSpPr>
            <p:cNvPr id="12" name="TextBox 20">
              <a:extLst>
                <a:ext uri="{FF2B5EF4-FFF2-40B4-BE49-F238E27FC236}">
                  <a16:creationId xmlns:a16="http://schemas.microsoft.com/office/drawing/2014/main" id="{BF55DAF3-D12E-5B4F-8D37-7B7FCA831AA3}"/>
                </a:ext>
              </a:extLst>
            </p:cNvPr>
            <p:cNvSpPr txBox="1"/>
            <p:nvPr/>
          </p:nvSpPr>
          <p:spPr>
            <a:xfrm>
              <a:off x="6096000" y="3136612"/>
              <a:ext cx="26038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i="1" dirty="0">
                  <a:solidFill>
                    <a:schemeClr val="bg1"/>
                  </a:solidFill>
                </a:rPr>
                <a:t>Surf</a:t>
              </a:r>
            </a:p>
          </p:txBody>
        </p:sp>
        <p:sp>
          <p:nvSpPr>
            <p:cNvPr id="13" name="TextBox 21">
              <a:extLst>
                <a:ext uri="{FF2B5EF4-FFF2-40B4-BE49-F238E27FC236}">
                  <a16:creationId xmlns:a16="http://schemas.microsoft.com/office/drawing/2014/main" id="{60AACFFB-366F-6723-126B-2222E3C584EC}"/>
                </a:ext>
              </a:extLst>
            </p:cNvPr>
            <p:cNvSpPr txBox="1"/>
            <p:nvPr/>
          </p:nvSpPr>
          <p:spPr>
            <a:xfrm>
              <a:off x="7397949" y="3136611"/>
              <a:ext cx="173603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i="1" dirty="0">
                  <a:solidFill>
                    <a:schemeClr val="bg1"/>
                  </a:solidFill>
                </a:rPr>
                <a:t>Beach</a:t>
              </a:r>
            </a:p>
          </p:txBody>
        </p:sp>
        <p:sp>
          <p:nvSpPr>
            <p:cNvPr id="14" name="TextBox 22">
              <a:extLst>
                <a:ext uri="{FF2B5EF4-FFF2-40B4-BE49-F238E27FC236}">
                  <a16:creationId xmlns:a16="http://schemas.microsoft.com/office/drawing/2014/main" id="{5A5AEE29-05D0-2361-906D-13BEF862C2CF}"/>
                </a:ext>
              </a:extLst>
            </p:cNvPr>
            <p:cNvSpPr txBox="1"/>
            <p:nvPr/>
          </p:nvSpPr>
          <p:spPr>
            <a:xfrm>
              <a:off x="8699898" y="3136611"/>
              <a:ext cx="2603899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i="1" dirty="0">
                  <a:solidFill>
                    <a:schemeClr val="bg1"/>
                  </a:solidFill>
                </a:rPr>
                <a:t>Dunes</a:t>
              </a:r>
            </a:p>
          </p:txBody>
        </p:sp>
        <p:sp>
          <p:nvSpPr>
            <p:cNvPr id="15" name="TextBox 23">
              <a:extLst>
                <a:ext uri="{FF2B5EF4-FFF2-40B4-BE49-F238E27FC236}">
                  <a16:creationId xmlns:a16="http://schemas.microsoft.com/office/drawing/2014/main" id="{6199B888-2919-CA06-F2F8-4AC0C212F753}"/>
                </a:ext>
              </a:extLst>
            </p:cNvPr>
            <p:cNvSpPr txBox="1"/>
            <p:nvPr/>
          </p:nvSpPr>
          <p:spPr>
            <a:xfrm>
              <a:off x="10339748" y="3178330"/>
              <a:ext cx="230509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3200" b="1" i="1" dirty="0">
                  <a:solidFill>
                    <a:schemeClr val="tx2">
                      <a:lumMod val="90000"/>
                      <a:lumOff val="10000"/>
                    </a:schemeClr>
                  </a:solidFill>
                </a:rPr>
                <a:t>Marsh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3072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A7038-AEC7-3175-C6D4-C4A38544B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67000" y="-2628"/>
            <a:ext cx="10972800" cy="1143000"/>
          </a:xfrm>
        </p:spPr>
        <p:txBody>
          <a:bodyPr/>
          <a:lstStyle/>
          <a:p>
            <a:r>
              <a:rPr lang="en-US" dirty="0"/>
              <a:t>UAS Mission Planning</a:t>
            </a:r>
          </a:p>
        </p:txBody>
      </p:sp>
      <p:pic>
        <p:nvPicPr>
          <p:cNvPr id="12" name="Picture 11" descr="A map with a red triangle&#10;&#10;AI-generated content may be incorrect.">
            <a:extLst>
              <a:ext uri="{FF2B5EF4-FFF2-40B4-BE49-F238E27FC236}">
                <a16:creationId xmlns:a16="http://schemas.microsoft.com/office/drawing/2014/main" id="{79165C1E-C9ED-89F1-11FA-BA3F31BEBE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2" t="12223" r="24634" b="8889"/>
          <a:stretch/>
        </p:blipFill>
        <p:spPr>
          <a:xfrm>
            <a:off x="1600200" y="3048000"/>
            <a:ext cx="3498933" cy="3450336"/>
          </a:xfrm>
          <a:prstGeom prst="rect">
            <a:avLst/>
          </a:prstGeom>
        </p:spPr>
      </p:pic>
      <p:pic>
        <p:nvPicPr>
          <p:cNvPr id="14" name="Picture 13" descr="A map of a flight plan&#10;&#10;AI-generated content may be incorrect.">
            <a:extLst>
              <a:ext uri="{FF2B5EF4-FFF2-40B4-BE49-F238E27FC236}">
                <a16:creationId xmlns:a16="http://schemas.microsoft.com/office/drawing/2014/main" id="{805F9FD1-94C8-6850-1F43-63AC9C52B5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42" t="11665" r="24633" b="9445"/>
          <a:stretch/>
        </p:blipFill>
        <p:spPr>
          <a:xfrm>
            <a:off x="5562600" y="3061855"/>
            <a:ext cx="3498933" cy="345033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4107F9-9244-B3DF-9BBF-8E45F73112F8}"/>
              </a:ext>
            </a:extLst>
          </p:cNvPr>
          <p:cNvPicPr>
            <a:picLocks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25407"/>
            <a:ext cx="11521440" cy="548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F3EA534-DF57-30DB-3B4C-BDF5313F491E}"/>
              </a:ext>
            </a:extLst>
          </p:cNvPr>
          <p:cNvSpPr txBox="1"/>
          <p:nvPr/>
        </p:nvSpPr>
        <p:spPr>
          <a:xfrm>
            <a:off x="609600" y="1081347"/>
            <a:ext cx="86106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Careful pre-deployment planning of UAS sorties,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Split MRS up into 28 one-acre grids based on MQO line spacing requirement and UAS endurance 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Missions were loaded onto field computer</a:t>
            </a:r>
            <a:endParaRPr lang="en-US" sz="20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1037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54278-69C9-BB50-0E39-0F4790964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3B9DBE0-89F0-808A-7F00-ACC5FC7D533E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8991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IVS and Seeding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5AB1A2-B9F1-FD31-141E-34A1FBAEEE76}"/>
              </a:ext>
            </a:extLst>
          </p:cNvPr>
          <p:cNvPicPr>
            <a:picLocks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25407"/>
            <a:ext cx="11521440" cy="5486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9D38BD6-FD1A-CE2B-12D0-46A1FD4E2090}"/>
              </a:ext>
            </a:extLst>
          </p:cNvPr>
          <p:cNvGrpSpPr/>
          <p:nvPr/>
        </p:nvGrpSpPr>
        <p:grpSpPr>
          <a:xfrm>
            <a:off x="468966" y="1270339"/>
            <a:ext cx="11086700" cy="5104909"/>
            <a:chOff x="86941" y="1228860"/>
            <a:chExt cx="8994428" cy="4121802"/>
          </a:xfrm>
        </p:grpSpPr>
        <p:sp>
          <p:nvSpPr>
            <p:cNvPr id="5" name="Content Placeholder 2">
              <a:extLst>
                <a:ext uri="{FF2B5EF4-FFF2-40B4-BE49-F238E27FC236}">
                  <a16:creationId xmlns:a16="http://schemas.microsoft.com/office/drawing/2014/main" id="{22E39622-0CCF-6E97-5547-52AA9D04CC84}"/>
                </a:ext>
              </a:extLst>
            </p:cNvPr>
            <p:cNvSpPr txBox="1">
              <a:spLocks/>
            </p:cNvSpPr>
            <p:nvPr/>
          </p:nvSpPr>
          <p:spPr>
            <a:xfrm>
              <a:off x="4267847" y="1228860"/>
              <a:ext cx="4780249" cy="447577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QC Seeds (41 Total: 2 per grid)</a:t>
              </a:r>
            </a:p>
            <a:p>
              <a:pPr marL="342900" lvl="1" indent="0">
                <a:buNone/>
              </a:pPr>
              <a:endParaRPr lang="en-US" dirty="0"/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8E4FF698-FEBC-EEFB-C51E-82486082456F}"/>
                </a:ext>
              </a:extLst>
            </p:cNvPr>
            <p:cNvSpPr txBox="1">
              <a:spLocks/>
            </p:cNvSpPr>
            <p:nvPr/>
          </p:nvSpPr>
          <p:spPr>
            <a:xfrm>
              <a:off x="146164" y="1243484"/>
              <a:ext cx="3901344" cy="447577"/>
            </a:xfrm>
            <a:prstGeom prst="rect">
              <a:avLst/>
            </a:prstGeom>
          </p:spPr>
          <p:txBody>
            <a:bodyPr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24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IVS Seeds (4 items, 50m long)</a:t>
              </a:r>
              <a:endPara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endParaRPr lang="en-US" sz="1800" dirty="0"/>
            </a:p>
            <a:p>
              <a:pPr marL="0" indent="0">
                <a:buFont typeface="Arial" panose="020B0604020202020204" pitchFamily="34" charset="0"/>
                <a:buNone/>
              </a:pPr>
              <a:endParaRPr lang="en-US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F9DB2F3-2D93-0AB4-5FC6-980928FF2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40350" y="1766127"/>
              <a:ext cx="1907158" cy="188278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234E6B8-C4CC-73D2-FBC9-C8CF5E792C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6164" y="1758888"/>
              <a:ext cx="1972248" cy="1886186"/>
            </a:xfrm>
            <a:prstGeom prst="rect">
              <a:avLst/>
            </a:prstGeom>
          </p:spPr>
        </p:pic>
        <p:sp>
          <p:nvSpPr>
            <p:cNvPr id="18" name="TextBox 8">
              <a:extLst>
                <a:ext uri="{FF2B5EF4-FFF2-40B4-BE49-F238E27FC236}">
                  <a16:creationId xmlns:a16="http://schemas.microsoft.com/office/drawing/2014/main" id="{BD2B4A0F-961E-F08A-CD21-6A7305F14D15}"/>
                </a:ext>
              </a:extLst>
            </p:cNvPr>
            <p:cNvSpPr txBox="1"/>
            <p:nvPr/>
          </p:nvSpPr>
          <p:spPr>
            <a:xfrm>
              <a:off x="594084" y="3066570"/>
              <a:ext cx="1442075" cy="5218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Pre-install MAG Map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1B12C81-DCE2-CED3-E86E-6379FD179067}"/>
                </a:ext>
              </a:extLst>
            </p:cNvPr>
            <p:cNvSpPr txBox="1"/>
            <p:nvPr/>
          </p:nvSpPr>
          <p:spPr>
            <a:xfrm>
              <a:off x="2484079" y="3043903"/>
              <a:ext cx="1442075" cy="5218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latin typeface="Arial" panose="020B0604020202020204" pitchFamily="34" charset="0"/>
                  <a:cs typeface="Arial" panose="020B0604020202020204" pitchFamily="34" charset="0"/>
                </a:rPr>
                <a:t>Initial MAG IVS Survey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BD4F63C-CBB5-A82B-8E4D-0CBC17F182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3000934" y="3653554"/>
              <a:ext cx="1002305" cy="1090841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5A3D067-6579-66C4-C7D2-EC13F0AF48BF}"/>
                </a:ext>
              </a:extLst>
            </p:cNvPr>
            <p:cNvSpPr txBox="1"/>
            <p:nvPr/>
          </p:nvSpPr>
          <p:spPr>
            <a:xfrm>
              <a:off x="86941" y="3739145"/>
              <a:ext cx="3266894" cy="15655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7472" indent="-347472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MAG+APEX surveys</a:t>
              </a:r>
            </a:p>
            <a:p>
              <a:pPr marL="347472" indent="-347472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LG-ISOs, Cal Magnets</a:t>
              </a:r>
            </a:p>
            <a:p>
              <a:pPr marL="347472" indent="-347472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RTK-GPS Surveyed</a:t>
              </a:r>
            </a:p>
            <a:p>
              <a:pPr marL="347472" indent="-347472">
                <a:buFont typeface="Arial" panose="020B0604020202020204" pitchFamily="34" charset="0"/>
                <a:buChar char="•"/>
              </a:pPr>
              <a:r>
                <a:rPr lang="en-US" sz="20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We used APEX and APEX handheld to validate the LG ISO targets.</a:t>
              </a:r>
            </a:p>
          </p:txBody>
        </p:sp>
        <p:pic>
          <p:nvPicPr>
            <p:cNvPr id="22" name="Picture 21" descr="A person standing on a beach with a machine&#10;&#10;Description automatically generated">
              <a:extLst>
                <a:ext uri="{FF2B5EF4-FFF2-40B4-BE49-F238E27FC236}">
                  <a16:creationId xmlns:a16="http://schemas.microsoft.com/office/drawing/2014/main" id="{ECA84BF1-8EC4-62E8-B85D-BF3563FED3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374073" y="3577963"/>
              <a:ext cx="1375373" cy="12167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B0B425E4-4FF0-61F1-A7D0-A4FF2E26A9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964311" y="3484660"/>
              <a:ext cx="1143456" cy="15094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6C8896E-34C3-465C-D90C-1183890797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7609150" y="3369568"/>
              <a:ext cx="1152428" cy="172546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B4ED24B-69FC-3EE9-3372-9556ED2BEB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53380" y="1828748"/>
              <a:ext cx="1254018" cy="167206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6" name="Picture 25" descr="A close-up of a photo of a rock formation&#10;&#10;Description automatically generated">
              <a:extLst>
                <a:ext uri="{FF2B5EF4-FFF2-40B4-BE49-F238E27FC236}">
                  <a16:creationId xmlns:a16="http://schemas.microsoft.com/office/drawing/2014/main" id="{1653F91B-3C79-27A4-E67D-82FC8E6EC7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74884" y="1791617"/>
              <a:ext cx="1668907" cy="1707627"/>
            </a:xfrm>
            <a:prstGeom prst="rect">
              <a:avLst/>
            </a:prstGeom>
          </p:spPr>
        </p:pic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92851F5-8357-1340-0C72-3A44526D96CA}"/>
                </a:ext>
              </a:extLst>
            </p:cNvPr>
            <p:cNvSpPr/>
            <p:nvPr/>
          </p:nvSpPr>
          <p:spPr>
            <a:xfrm>
              <a:off x="86941" y="1228860"/>
              <a:ext cx="4149034" cy="412180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8857E566-B347-CD80-749F-36B32C23B36A}"/>
                </a:ext>
              </a:extLst>
            </p:cNvPr>
            <p:cNvSpPr/>
            <p:nvPr/>
          </p:nvSpPr>
          <p:spPr>
            <a:xfrm>
              <a:off x="4287714" y="1231078"/>
              <a:ext cx="4793655" cy="364079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pic>
          <p:nvPicPr>
            <p:cNvPr id="29" name="Picture 28" descr="A screenshot of a beach&#10;&#10;Description automatically generated">
              <a:extLst>
                <a:ext uri="{FF2B5EF4-FFF2-40B4-BE49-F238E27FC236}">
                  <a16:creationId xmlns:a16="http://schemas.microsoft.com/office/drawing/2014/main" id="{E38B2D72-F9DA-6F40-3E15-0688B5F48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70391" y="1828748"/>
              <a:ext cx="1684627" cy="1672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4082844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4074D-CBDC-3DD1-740A-0BD5937614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5B8D502A-13B9-6619-0165-B8AE1661AA28}"/>
              </a:ext>
            </a:extLst>
          </p:cNvPr>
          <p:cNvSpPr txBox="1">
            <a:spLocks/>
          </p:cNvSpPr>
          <p:nvPr/>
        </p:nvSpPr>
        <p:spPr>
          <a:xfrm>
            <a:off x="304800" y="228600"/>
            <a:ext cx="8991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i="1" dirty="0">
                <a:solidFill>
                  <a:schemeClr val="bg1"/>
                </a:solidFill>
                <a:latin typeface="Arial" pitchFamily="34" charset="0"/>
                <a:ea typeface="+mj-ea"/>
                <a:cs typeface="Arial" pitchFamily="34" charset="0"/>
              </a:rPr>
              <a:t>Results: UAS Surveying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B43666-695B-F7D4-B90E-729F0EEBD5AE}"/>
              </a:ext>
            </a:extLst>
          </p:cNvPr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25407"/>
            <a:ext cx="11521440" cy="54864"/>
          </a:xfrm>
          <a:prstGeom prst="rect">
            <a:avLst/>
          </a:prstGeom>
        </p:spPr>
      </p:pic>
      <p:pic>
        <p:nvPicPr>
          <p:cNvPr id="2" name="Picture 1" descr="A map of land with red and blue squares&#10;&#10;Description automatically generated">
            <a:extLst>
              <a:ext uri="{FF2B5EF4-FFF2-40B4-BE49-F238E27FC236}">
                <a16:creationId xmlns:a16="http://schemas.microsoft.com/office/drawing/2014/main" id="{4A743609-030D-FE01-94C9-380078864DB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567" y="1288217"/>
            <a:ext cx="4121146" cy="41211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9BF931-3309-3B3E-A6E4-CDEA71CA94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096823" y="1032493"/>
            <a:ext cx="4121146" cy="46325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721A20F-0DE2-6002-678E-239573A6C4A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-326"/>
          <a:stretch/>
        </p:blipFill>
        <p:spPr>
          <a:xfrm>
            <a:off x="9568251" y="1288217"/>
            <a:ext cx="1693309" cy="41211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AC5F35-9F9A-E823-8CF8-029B0107A152}"/>
              </a:ext>
            </a:extLst>
          </p:cNvPr>
          <p:cNvSpPr txBox="1"/>
          <p:nvPr/>
        </p:nvSpPr>
        <p:spPr>
          <a:xfrm>
            <a:off x="623567" y="5437040"/>
            <a:ext cx="69964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grid was ~ 1 acre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Completed 10 grids / day</a:t>
            </a:r>
          </a:p>
          <a:p>
            <a:pPr marL="347472" indent="-347472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Survey Days: 3</a:t>
            </a:r>
          </a:p>
        </p:txBody>
      </p:sp>
    </p:spTree>
    <p:extLst>
      <p:ext uri="{BB962C8B-B14F-4D97-AF65-F5344CB8AC3E}">
        <p14:creationId xmlns:p14="http://schemas.microsoft.com/office/powerpoint/2010/main" val="1297711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15521</TotalTime>
  <Words>718</Words>
  <Application>Microsoft Office PowerPoint</Application>
  <PresentationFormat>Widescreen</PresentationFormat>
  <Paragraphs>149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2" baseType="lpstr">
      <vt:lpstr>Arial</vt:lpstr>
      <vt:lpstr>Calibri</vt:lpstr>
      <vt:lpstr>Office Theme</vt:lpstr>
      <vt:lpstr>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UAS Mission Planning</vt:lpstr>
      <vt:lpstr>PowerPoint Presentation</vt:lpstr>
      <vt:lpstr>PowerPoint Presentation</vt:lpstr>
      <vt:lpstr>PowerPoint Presentation</vt:lpstr>
      <vt:lpstr>Results: Detection Performance</vt:lpstr>
      <vt:lpstr>Results: Anomaly Density Estimates</vt:lpstr>
      <vt:lpstr>PowerPoint Presentation</vt:lpstr>
      <vt:lpstr>Results: Explosive Threat Detection</vt:lpstr>
      <vt:lpstr>Boat Ops</vt:lpstr>
      <vt:lpstr>Conclusions </vt:lpstr>
      <vt:lpstr>Acknowledgements</vt:lpstr>
      <vt:lpstr>Backup Slides</vt:lpstr>
      <vt:lpstr>UAS Specs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greg.schultz</dc:creator>
  <cp:lastModifiedBy>Michael Gunnels</cp:lastModifiedBy>
  <cp:revision>253</cp:revision>
  <dcterms:created xsi:type="dcterms:W3CDTF">2013-04-27T12:20:34Z</dcterms:created>
  <dcterms:modified xsi:type="dcterms:W3CDTF">2025-04-15T12:28:16Z</dcterms:modified>
</cp:coreProperties>
</file>