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256" r:id="rId2"/>
    <p:sldId id="308" r:id="rId3"/>
    <p:sldId id="410" r:id="rId4"/>
    <p:sldId id="295" r:id="rId5"/>
    <p:sldId id="641" r:id="rId6"/>
    <p:sldId id="642" r:id="rId7"/>
    <p:sldId id="294" r:id="rId8"/>
    <p:sldId id="624" r:id="rId9"/>
    <p:sldId id="632" r:id="rId10"/>
    <p:sldId id="633" r:id="rId11"/>
    <p:sldId id="634" r:id="rId12"/>
    <p:sldId id="643" r:id="rId13"/>
    <p:sldId id="638" r:id="rId14"/>
    <p:sldId id="631" r:id="rId15"/>
    <p:sldId id="626" r:id="rId16"/>
    <p:sldId id="627" r:id="rId17"/>
    <p:sldId id="636" r:id="rId18"/>
    <p:sldId id="264" r:id="rId19"/>
    <p:sldId id="267" r:id="rId2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719"/>
  </p:normalViewPr>
  <p:slideViewPr>
    <p:cSldViewPr snapToGrid="0">
      <p:cViewPr>
        <p:scale>
          <a:sx n="70" d="100"/>
          <a:sy n="70" d="100"/>
        </p:scale>
        <p:origin x="1138" y="3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2D9248-17D7-4A3A-8020-37B1B0EAEA1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891920-DEDD-44F7-986C-2DB561F5E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823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162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EMI Signals Induced in a Moving Rx Coil within a Time-Varying Field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2EF280-E771-9E4C-B4C1-C93AE3498C0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963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2EF280-E771-9E4C-B4C1-C93AE3498C0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65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dt" idx="10"/>
          </p:nvPr>
        </p:nvSpPr>
        <p:spPr>
          <a:xfrm>
            <a:off x="9813072" y="6428834"/>
            <a:ext cx="87129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DD6DDD05-4BF5-9F49-B35F-5C4D3E4CBB1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21" name="Google Shape;21;p2"/>
          <p:cNvSpPr txBox="1">
            <a:spLocks noGrp="1"/>
          </p:cNvSpPr>
          <p:nvPr>
            <p:ph type="ftr" idx="11"/>
          </p:nvPr>
        </p:nvSpPr>
        <p:spPr>
          <a:xfrm>
            <a:off x="4068773" y="6428834"/>
            <a:ext cx="55661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2" name="Google Shape;22;p2"/>
          <p:cNvSpPr txBox="1">
            <a:spLocks noGrp="1"/>
          </p:cNvSpPr>
          <p:nvPr>
            <p:ph type="sldNum" idx="12"/>
          </p:nvPr>
        </p:nvSpPr>
        <p:spPr>
          <a:xfrm>
            <a:off x="10855712" y="6428834"/>
            <a:ext cx="498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5CB31C3-96B1-C748-94D1-D0AC82C92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305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9900" y="1220826"/>
            <a:ext cx="6172200" cy="37111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slide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633537" y="5078414"/>
            <a:ext cx="9544051" cy="1157287"/>
          </a:xfrm>
        </p:spPr>
        <p:txBody>
          <a:bodyPr/>
          <a:lstStyle>
            <a:lvl1pPr marL="0" indent="0">
              <a:buNone/>
              <a:defRPr/>
            </a:lvl1pPr>
            <a:lvl2pPr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897696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1" i="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Google Shape;26;p3"/>
          <p:cNvSpPr txBox="1">
            <a:spLocks noGrp="1"/>
          </p:cNvSpPr>
          <p:nvPr>
            <p:ph type="dt" idx="10"/>
          </p:nvPr>
        </p:nvSpPr>
        <p:spPr>
          <a:xfrm>
            <a:off x="9813072" y="6428834"/>
            <a:ext cx="87129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DD6DDD05-4BF5-9F49-B35F-5C4D3E4CBB1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27" name="Google Shape;27;p3"/>
          <p:cNvSpPr txBox="1">
            <a:spLocks noGrp="1"/>
          </p:cNvSpPr>
          <p:nvPr>
            <p:ph type="ftr" idx="11"/>
          </p:nvPr>
        </p:nvSpPr>
        <p:spPr>
          <a:xfrm>
            <a:off x="4068773" y="6428834"/>
            <a:ext cx="55661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8" name="Google Shape;28;p3"/>
          <p:cNvSpPr txBox="1">
            <a:spLocks noGrp="1"/>
          </p:cNvSpPr>
          <p:nvPr>
            <p:ph type="sldNum" idx="12"/>
          </p:nvPr>
        </p:nvSpPr>
        <p:spPr>
          <a:xfrm>
            <a:off x="10855712" y="6428834"/>
            <a:ext cx="498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5CB31C3-96B1-C748-94D1-D0AC82C92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267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24141"/>
              </a:buClr>
              <a:buSzPts val="2400"/>
              <a:buNone/>
              <a:defRPr sz="2400">
                <a:solidFill>
                  <a:srgbClr val="42414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Google Shape;32;p4"/>
          <p:cNvSpPr txBox="1">
            <a:spLocks noGrp="1"/>
          </p:cNvSpPr>
          <p:nvPr>
            <p:ph type="dt" idx="10"/>
          </p:nvPr>
        </p:nvSpPr>
        <p:spPr>
          <a:xfrm>
            <a:off x="9813072" y="6428834"/>
            <a:ext cx="87129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DD6DDD05-4BF5-9F49-B35F-5C4D3E4CBB1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3" name="Google Shape;33;p4"/>
          <p:cNvSpPr txBox="1">
            <a:spLocks noGrp="1"/>
          </p:cNvSpPr>
          <p:nvPr>
            <p:ph type="ftr" idx="11"/>
          </p:nvPr>
        </p:nvSpPr>
        <p:spPr>
          <a:xfrm>
            <a:off x="4068773" y="6428834"/>
            <a:ext cx="55661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4" name="Google Shape;34;p4"/>
          <p:cNvSpPr txBox="1">
            <a:spLocks noGrp="1"/>
          </p:cNvSpPr>
          <p:nvPr>
            <p:ph type="sldNum" idx="12"/>
          </p:nvPr>
        </p:nvSpPr>
        <p:spPr>
          <a:xfrm>
            <a:off x="10855712" y="6428834"/>
            <a:ext cx="498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5CB31C3-96B1-C748-94D1-D0AC82C92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77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Google Shape;48;p6"/>
          <p:cNvSpPr txBox="1">
            <a:spLocks noGrp="1"/>
          </p:cNvSpPr>
          <p:nvPr>
            <p:ph type="dt" idx="10"/>
          </p:nvPr>
        </p:nvSpPr>
        <p:spPr>
          <a:xfrm>
            <a:off x="9813072" y="6428834"/>
            <a:ext cx="87129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DD6DDD05-4BF5-9F49-B35F-5C4D3E4CBB1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9" name="Google Shape;49;p6"/>
          <p:cNvSpPr txBox="1">
            <a:spLocks noGrp="1"/>
          </p:cNvSpPr>
          <p:nvPr>
            <p:ph type="ftr" idx="11"/>
          </p:nvPr>
        </p:nvSpPr>
        <p:spPr>
          <a:xfrm>
            <a:off x="4068773" y="6428834"/>
            <a:ext cx="55661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50" name="Google Shape;50;p6"/>
          <p:cNvSpPr txBox="1">
            <a:spLocks noGrp="1"/>
          </p:cNvSpPr>
          <p:nvPr>
            <p:ph type="sldNum" idx="12"/>
          </p:nvPr>
        </p:nvSpPr>
        <p:spPr>
          <a:xfrm>
            <a:off x="10855712" y="6428834"/>
            <a:ext cx="498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5CB31C3-96B1-C748-94D1-D0AC82C92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824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Google Shape;63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Google Shape;64;p9"/>
          <p:cNvSpPr txBox="1">
            <a:spLocks noGrp="1"/>
          </p:cNvSpPr>
          <p:nvPr>
            <p:ph type="dt" idx="10"/>
          </p:nvPr>
        </p:nvSpPr>
        <p:spPr>
          <a:xfrm>
            <a:off x="9813072" y="6428834"/>
            <a:ext cx="87129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DD6DDD05-4BF5-9F49-B35F-5C4D3E4CBB1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5" name="Google Shape;65;p9"/>
          <p:cNvSpPr txBox="1">
            <a:spLocks noGrp="1"/>
          </p:cNvSpPr>
          <p:nvPr>
            <p:ph type="ftr" idx="11"/>
          </p:nvPr>
        </p:nvSpPr>
        <p:spPr>
          <a:xfrm>
            <a:off x="4068773" y="6428834"/>
            <a:ext cx="55661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66" name="Google Shape;66;p9"/>
          <p:cNvSpPr txBox="1">
            <a:spLocks noGrp="1"/>
          </p:cNvSpPr>
          <p:nvPr>
            <p:ph type="sldNum" idx="12"/>
          </p:nvPr>
        </p:nvSpPr>
        <p:spPr>
          <a:xfrm>
            <a:off x="10855712" y="6428834"/>
            <a:ext cx="498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5CB31C3-96B1-C748-94D1-D0AC82C92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775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9" name="Google Shape;69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Google Shape;71;p10"/>
          <p:cNvSpPr txBox="1">
            <a:spLocks noGrp="1"/>
          </p:cNvSpPr>
          <p:nvPr>
            <p:ph type="dt" idx="10"/>
          </p:nvPr>
        </p:nvSpPr>
        <p:spPr>
          <a:xfrm>
            <a:off x="9813072" y="6428834"/>
            <a:ext cx="87129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DD6DDD05-4BF5-9F49-B35F-5C4D3E4CBB1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72" name="Google Shape;72;p10"/>
          <p:cNvSpPr txBox="1">
            <a:spLocks noGrp="1"/>
          </p:cNvSpPr>
          <p:nvPr>
            <p:ph type="ftr" idx="11"/>
          </p:nvPr>
        </p:nvSpPr>
        <p:spPr>
          <a:xfrm>
            <a:off x="4068773" y="6428834"/>
            <a:ext cx="55661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73" name="Google Shape;73;p10"/>
          <p:cNvSpPr txBox="1">
            <a:spLocks noGrp="1"/>
          </p:cNvSpPr>
          <p:nvPr>
            <p:ph type="sldNum" idx="12"/>
          </p:nvPr>
        </p:nvSpPr>
        <p:spPr>
          <a:xfrm>
            <a:off x="10855712" y="6428834"/>
            <a:ext cx="498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5CB31C3-96B1-C748-94D1-D0AC82C92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722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yer Logo">
  <p:cSld name="Thayer Logo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9813072" y="6428834"/>
            <a:ext cx="87129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DD6DDD05-4BF5-9F49-B35F-5C4D3E4CBB1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68773" y="6428834"/>
            <a:ext cx="55661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10855712" y="6428834"/>
            <a:ext cx="498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5CB31C3-96B1-C748-94D1-D0AC82C927B7}" type="slidenum">
              <a:rPr lang="en-US" smtClean="0"/>
              <a:t>‹#›</a:t>
            </a:fld>
            <a:endParaRPr lang="en-US"/>
          </a:p>
        </p:txBody>
      </p:sp>
      <p:sp>
        <p:nvSpPr>
          <p:cNvPr id="78" name="Google Shape;78;p11"/>
          <p:cNvSpPr txBox="1"/>
          <p:nvPr/>
        </p:nvSpPr>
        <p:spPr>
          <a:xfrm>
            <a:off x="1" y="4294640"/>
            <a:ext cx="1219199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engineering.dartmouth.edu</a:t>
            </a:r>
            <a:endParaRPr/>
          </a:p>
        </p:txBody>
      </p:sp>
      <p:pic>
        <p:nvPicPr>
          <p:cNvPr id="79" name="Google Shape;79;p11" descr="A close up of a sig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38400" y="1496560"/>
            <a:ext cx="7315200" cy="213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9969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Dark Option">
  <p:cSld name="Title Slide - Dark Option">
    <p:bg>
      <p:bgPr>
        <a:solidFill>
          <a:srgbClr val="00693E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dt" idx="10"/>
          </p:nvPr>
        </p:nvSpPr>
        <p:spPr>
          <a:xfrm>
            <a:off x="9813072" y="6428834"/>
            <a:ext cx="87129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DD6DDD05-4BF5-9F49-B35F-5C4D3E4CBB1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84" name="Google Shape;84;p12"/>
          <p:cNvSpPr txBox="1">
            <a:spLocks noGrp="1"/>
          </p:cNvSpPr>
          <p:nvPr>
            <p:ph type="ftr" idx="11"/>
          </p:nvPr>
        </p:nvSpPr>
        <p:spPr>
          <a:xfrm>
            <a:off x="4068773" y="6428834"/>
            <a:ext cx="55661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85" name="Google Shape;85;p12"/>
          <p:cNvSpPr txBox="1">
            <a:spLocks noGrp="1"/>
          </p:cNvSpPr>
          <p:nvPr>
            <p:ph type="sldNum" idx="12"/>
          </p:nvPr>
        </p:nvSpPr>
        <p:spPr>
          <a:xfrm>
            <a:off x="10855712" y="6428834"/>
            <a:ext cx="498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5CB31C3-96B1-C748-94D1-D0AC82C927B7}" type="slidenum">
              <a:rPr lang="en-US" smtClean="0"/>
              <a:t>‹#›</a:t>
            </a:fld>
            <a:endParaRPr lang="en-US"/>
          </a:p>
        </p:txBody>
      </p:sp>
      <p:sp>
        <p:nvSpPr>
          <p:cNvPr id="86" name="Google Shape;86;p12"/>
          <p:cNvSpPr/>
          <p:nvPr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0069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" name="Google Shape;87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1428" y="6486249"/>
            <a:ext cx="3059226" cy="2794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2644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yer Logo - Dark Option">
  <p:cSld name="Thayer Logo - Dark Option">
    <p:bg>
      <p:bgPr>
        <a:solidFill>
          <a:srgbClr val="00693E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>
            <a:spLocks noGrp="1"/>
          </p:cNvSpPr>
          <p:nvPr>
            <p:ph type="dt" idx="10"/>
          </p:nvPr>
        </p:nvSpPr>
        <p:spPr>
          <a:xfrm>
            <a:off x="9813072" y="6428834"/>
            <a:ext cx="87129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DD6DDD05-4BF5-9F49-B35F-5C4D3E4CBB1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90" name="Google Shape;90;p13"/>
          <p:cNvSpPr txBox="1">
            <a:spLocks noGrp="1"/>
          </p:cNvSpPr>
          <p:nvPr>
            <p:ph type="ftr" idx="11"/>
          </p:nvPr>
        </p:nvSpPr>
        <p:spPr>
          <a:xfrm>
            <a:off x="4068773" y="6428834"/>
            <a:ext cx="55661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91" name="Google Shape;91;p13"/>
          <p:cNvSpPr txBox="1">
            <a:spLocks noGrp="1"/>
          </p:cNvSpPr>
          <p:nvPr>
            <p:ph type="sldNum" idx="12"/>
          </p:nvPr>
        </p:nvSpPr>
        <p:spPr>
          <a:xfrm>
            <a:off x="10855712" y="6428834"/>
            <a:ext cx="498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5CB31C3-96B1-C748-94D1-D0AC82C927B7}" type="slidenum">
              <a:rPr lang="en-US" smtClean="0"/>
              <a:t>‹#›</a:t>
            </a:fld>
            <a:endParaRPr lang="en-US"/>
          </a:p>
        </p:txBody>
      </p:sp>
      <p:sp>
        <p:nvSpPr>
          <p:cNvPr id="92" name="Google Shape;92;p13"/>
          <p:cNvSpPr txBox="1"/>
          <p:nvPr/>
        </p:nvSpPr>
        <p:spPr>
          <a:xfrm>
            <a:off x="1" y="4737643"/>
            <a:ext cx="1219199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engineering.dartmouth.edu</a:t>
            </a:r>
            <a:endParaRPr/>
          </a:p>
        </p:txBody>
      </p:sp>
      <p:sp>
        <p:nvSpPr>
          <p:cNvPr id="93" name="Google Shape;93;p13"/>
          <p:cNvSpPr/>
          <p:nvPr/>
        </p:nvSpPr>
        <p:spPr>
          <a:xfrm>
            <a:off x="0" y="6290336"/>
            <a:ext cx="12192000" cy="567664"/>
          </a:xfrm>
          <a:prstGeom prst="rect">
            <a:avLst/>
          </a:prstGeom>
          <a:solidFill>
            <a:srgbClr val="0069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" name="Google Shape;94;p13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38400" y="1659536"/>
            <a:ext cx="7315200" cy="22333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39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0069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dt" idx="10"/>
          </p:nvPr>
        </p:nvSpPr>
        <p:spPr>
          <a:xfrm>
            <a:off x="9813072" y="6428834"/>
            <a:ext cx="87129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DD6DDD05-4BF5-9F49-B35F-5C4D3E4CBB1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14" name="Google Shape;14;p1"/>
          <p:cNvSpPr txBox="1">
            <a:spLocks noGrp="1"/>
          </p:cNvSpPr>
          <p:nvPr>
            <p:ph type="ftr" idx="11"/>
          </p:nvPr>
        </p:nvSpPr>
        <p:spPr>
          <a:xfrm>
            <a:off x="4068773" y="6428834"/>
            <a:ext cx="55661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5" name="Google Shape;15;p1"/>
          <p:cNvSpPr txBox="1">
            <a:spLocks noGrp="1"/>
          </p:cNvSpPr>
          <p:nvPr>
            <p:ph type="sldNum" idx="12"/>
          </p:nvPr>
        </p:nvSpPr>
        <p:spPr>
          <a:xfrm>
            <a:off x="10855712" y="6428834"/>
            <a:ext cx="498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5CB31C3-96B1-C748-94D1-D0AC82C927B7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Google Shape;16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31428" y="6486249"/>
            <a:ext cx="3059226" cy="2794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05350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Fridon.Shubitidze@dartmouth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3.wmf"/><Relationship Id="rId4" Type="http://schemas.openxmlformats.org/officeDocument/2006/relationships/oleObject" Target="../embeddings/oleObject8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9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15.w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wmf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4.wmf"/><Relationship Id="rId5" Type="http://schemas.openxmlformats.org/officeDocument/2006/relationships/image" Target="../media/image18.emf"/><Relationship Id="rId15" Type="http://schemas.openxmlformats.org/officeDocument/2006/relationships/image" Target="../media/image16.wmf"/><Relationship Id="rId10" Type="http://schemas.openxmlformats.org/officeDocument/2006/relationships/oleObject" Target="../embeddings/oleObject5.bin"/><Relationship Id="rId4" Type="http://schemas.openxmlformats.org/officeDocument/2006/relationships/image" Target="../media/image17.emf"/><Relationship Id="rId9" Type="http://schemas.openxmlformats.org/officeDocument/2006/relationships/image" Target="../media/image13.wmf"/><Relationship Id="rId14" Type="http://schemas.openxmlformats.org/officeDocument/2006/relationships/oleObject" Target="../embeddings/oleObject7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CB188-5B65-1DAC-78CF-C5D8F456AE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499" y="868362"/>
            <a:ext cx="11591172" cy="238760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Aft>
                <a:spcPts val="800"/>
              </a:spcAft>
            </a:pPr>
            <a:r>
              <a:rPr lang="en-US" sz="5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Innovative Background Noise Removal Technique for Underwater Target Detection and Classification</a:t>
            </a:r>
            <a:endParaRPr lang="en-US" sz="5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A2D55D-6693-697E-E664-4EC7157B20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marR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Fridon Shubitidze</a:t>
            </a:r>
            <a:r>
              <a:rPr lang="en-US" sz="1800" kern="100" baseline="30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1,2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, Maximilian A. Orman-Kollmar</a:t>
            </a:r>
            <a:r>
              <a:rPr lang="en-US" sz="1800" kern="100" baseline="30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1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, Irma Shamatava</a:t>
            </a:r>
            <a:r>
              <a:rPr lang="en-US" sz="1800" kern="100" baseline="30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1,2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kern="100" baseline="30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1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Dartmouth College, Hanover, NH, USA, </a:t>
            </a:r>
            <a:r>
              <a:rPr lang="en-US" sz="1800" u="sng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  <a:hlinkClick r:id="rId2"/>
              </a:rPr>
              <a:t>Fridon.Shubitidze@dartmouth.edu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Aft>
                <a:spcPts val="800"/>
              </a:spcAft>
            </a:pPr>
            <a:r>
              <a:rPr lang="en-US" sz="1800" kern="100" baseline="30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2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White River Technologies, Lebanon, NH, USA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69139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B16EB-09B9-D178-42CF-97F65A353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acquisition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B24230-3C82-804E-B6C5-01E754C9F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 descr="A clear blue water with corals and sand&#10;&#10;Description automatically generated">
            <a:extLst>
              <a:ext uri="{FF2B5EF4-FFF2-40B4-BE49-F238E27FC236}">
                <a16:creationId xmlns:a16="http://schemas.microsoft.com/office/drawing/2014/main" id="{E826ACBC-AD4E-40A5-7DB5-614FF8F0D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90"/>
          <a:stretch/>
        </p:blipFill>
        <p:spPr>
          <a:xfrm>
            <a:off x="96999" y="1569865"/>
            <a:ext cx="7262269" cy="50240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6DDE77-109D-56FC-E656-7541436A3643}"/>
              </a:ext>
            </a:extLst>
          </p:cNvPr>
          <p:cNvSpPr txBox="1"/>
          <p:nvPr/>
        </p:nvSpPr>
        <p:spPr>
          <a:xfrm>
            <a:off x="7467600" y="1619675"/>
            <a:ext cx="4398749" cy="4454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indent="-457189">
              <a:spcAft>
                <a:spcPts val="1067"/>
              </a:spcAft>
              <a:buSzPts val="1000"/>
              <a:buFont typeface="Symbol" panose="05050102010706020507" pitchFamily="18" charset="2"/>
              <a:buChar char=""/>
              <a:tabLst>
                <a:tab pos="609585" algn="l"/>
              </a:tabLst>
            </a:pPr>
            <a:r>
              <a:rPr lang="en-US" sz="2133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 sensor is deployed in the marine environment.</a:t>
            </a:r>
          </a:p>
          <a:p>
            <a:pPr marL="457189" indent="-457189">
              <a:spcAft>
                <a:spcPts val="1067"/>
              </a:spcAft>
              <a:buSzPts val="1000"/>
              <a:buFont typeface="Symbol" panose="05050102010706020507" pitchFamily="18" charset="2"/>
              <a:buChar char=""/>
              <a:tabLst>
                <a:tab pos="609585" algn="l"/>
              </a:tabLst>
            </a:pPr>
            <a:r>
              <a:rPr lang="en-US" sz="2133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Tx/Rx coils traverse through various conductive layers.</a:t>
            </a:r>
          </a:p>
          <a:p>
            <a:pPr marL="457189" indent="-457189">
              <a:spcAft>
                <a:spcPts val="1067"/>
              </a:spcAft>
              <a:buSzPts val="1000"/>
              <a:buFont typeface="Symbol" panose="05050102010706020507" pitchFamily="18" charset="2"/>
              <a:buChar char=""/>
              <a:tabLst>
                <a:tab pos="609585" algn="l"/>
              </a:tabLst>
            </a:pPr>
            <a:r>
              <a:rPr lang="en-US" sz="2133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direct EMI signals from the Tx coils to the Rx coils are proportional to the conductivity of the medium.</a:t>
            </a:r>
          </a:p>
          <a:p>
            <a:pPr marL="457189" indent="-457189">
              <a:spcAft>
                <a:spcPts val="1067"/>
              </a:spcAft>
              <a:buSzPts val="1000"/>
              <a:buFont typeface="Symbol" panose="05050102010706020507" pitchFamily="18" charset="2"/>
              <a:buChar char=""/>
              <a:tabLst>
                <a:tab pos="609585" algn="l"/>
              </a:tabLst>
            </a:pPr>
            <a:r>
              <a:rPr lang="en-US" sz="2133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Changes in yaw, pitch, and roll alter the orientation of the Tx/Rx coils, placing them in different conductive environments.</a:t>
            </a:r>
            <a:endParaRPr lang="en-US" sz="2133" dirty="0"/>
          </a:p>
        </p:txBody>
      </p:sp>
    </p:spTree>
    <p:extLst>
      <p:ext uri="{BB962C8B-B14F-4D97-AF65-F5344CB8AC3E}">
        <p14:creationId xmlns:p14="http://schemas.microsoft.com/office/powerpoint/2010/main" val="2352312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7BEBE-03EE-77AA-6D96-C262D91E3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 noise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518F70-31F8-17F2-82E8-80B716FA3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F5A0A4-F9BC-C4CE-8E51-198C709D1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1451" y="2211731"/>
            <a:ext cx="8560549" cy="40558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EE5BEB-FD96-31B9-BD9D-38A674BBAE94}"/>
              </a:ext>
            </a:extLst>
          </p:cNvPr>
          <p:cNvSpPr txBox="1"/>
          <p:nvPr/>
        </p:nvSpPr>
        <p:spPr>
          <a:xfrm>
            <a:off x="545682" y="1667879"/>
            <a:ext cx="841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Comparisons between modeled and actual ULTRATEMA background noise data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D432684-DA19-C724-71F3-EBD21F036C7A}"/>
              </a:ext>
            </a:extLst>
          </p:cNvPr>
          <p:cNvGrpSpPr/>
          <p:nvPr/>
        </p:nvGrpSpPr>
        <p:grpSpPr>
          <a:xfrm>
            <a:off x="302465" y="2151313"/>
            <a:ext cx="3253120" cy="4260039"/>
            <a:chOff x="6646862" y="1525678"/>
            <a:chExt cx="2439840" cy="319502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C5B84F4-8CF0-261F-5EF7-38BD7241F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6862" y="1525678"/>
              <a:ext cx="2439840" cy="319502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3C492AE-D848-FF59-576E-76BE30E58B26}"/>
                </a:ext>
              </a:extLst>
            </p:cNvPr>
            <p:cNvSpPr txBox="1"/>
            <p:nvPr/>
          </p:nvSpPr>
          <p:spPr>
            <a:xfrm>
              <a:off x="6847430" y="2059619"/>
              <a:ext cx="94910" cy="28474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1867" dirty="0"/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80D3D466-8F9A-1719-7D6F-9AC7F8A8D978}"/>
              </a:ext>
            </a:extLst>
          </p:cNvPr>
          <p:cNvSpPr/>
          <p:nvPr/>
        </p:nvSpPr>
        <p:spPr>
          <a:xfrm>
            <a:off x="4498021" y="3184124"/>
            <a:ext cx="935113" cy="2320032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3CF0298-9480-1AF2-9CB3-DEF3D93D7B3D}"/>
              </a:ext>
            </a:extLst>
          </p:cNvPr>
          <p:cNvCxnSpPr/>
          <p:nvPr/>
        </p:nvCxnSpPr>
        <p:spPr>
          <a:xfrm flipH="1">
            <a:off x="3231473" y="4367813"/>
            <a:ext cx="12665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2E65946-1F47-16F3-302F-4C2C04DBF6CF}"/>
              </a:ext>
            </a:extLst>
          </p:cNvPr>
          <p:cNvSpPr txBox="1"/>
          <p:nvPr/>
        </p:nvSpPr>
        <p:spPr>
          <a:xfrm>
            <a:off x="8629095" y="2863233"/>
            <a:ext cx="1951175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/>
              <a:t>A target’s signal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D60881-45ED-E241-AA57-30FF1700DF67}"/>
              </a:ext>
            </a:extLst>
          </p:cNvPr>
          <p:cNvSpPr txBox="1"/>
          <p:nvPr/>
        </p:nvSpPr>
        <p:spPr>
          <a:xfrm>
            <a:off x="6049126" y="4017539"/>
            <a:ext cx="339868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/>
              <a:t>Signals due to sensor motion 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9083757-C8DD-9CB9-97A9-1C8E680BDAEB}"/>
              </a:ext>
            </a:extLst>
          </p:cNvPr>
          <p:cNvCxnSpPr>
            <a:cxnSpLocks/>
          </p:cNvCxnSpPr>
          <p:nvPr/>
        </p:nvCxnSpPr>
        <p:spPr>
          <a:xfrm flipV="1">
            <a:off x="6299703" y="4367813"/>
            <a:ext cx="80957" cy="10061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E85D950-7B0D-31E0-4972-6EBEC5DF52A7}"/>
              </a:ext>
            </a:extLst>
          </p:cNvPr>
          <p:cNvCxnSpPr>
            <a:cxnSpLocks/>
          </p:cNvCxnSpPr>
          <p:nvPr/>
        </p:nvCxnSpPr>
        <p:spPr>
          <a:xfrm flipH="1" flipV="1">
            <a:off x="6456526" y="4451849"/>
            <a:ext cx="112989" cy="9500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62D60EA-F2DF-7EA4-774F-A4BAF8124348}"/>
              </a:ext>
            </a:extLst>
          </p:cNvPr>
          <p:cNvCxnSpPr>
            <a:cxnSpLocks/>
          </p:cNvCxnSpPr>
          <p:nvPr/>
        </p:nvCxnSpPr>
        <p:spPr>
          <a:xfrm flipH="1" flipV="1">
            <a:off x="6553935" y="4402030"/>
            <a:ext cx="609564" cy="9941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22926CC-B9DD-F671-014C-AD367F6462F4}"/>
              </a:ext>
            </a:extLst>
          </p:cNvPr>
          <p:cNvCxnSpPr>
            <a:cxnSpLocks/>
          </p:cNvCxnSpPr>
          <p:nvPr/>
        </p:nvCxnSpPr>
        <p:spPr>
          <a:xfrm flipH="1" flipV="1">
            <a:off x="6742789" y="4504241"/>
            <a:ext cx="2041080" cy="6858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ABA9B69-514C-A33A-90A5-65FEAF802411}"/>
              </a:ext>
            </a:extLst>
          </p:cNvPr>
          <p:cNvCxnSpPr>
            <a:cxnSpLocks/>
          </p:cNvCxnSpPr>
          <p:nvPr/>
        </p:nvCxnSpPr>
        <p:spPr>
          <a:xfrm flipH="1" flipV="1">
            <a:off x="6912434" y="4509981"/>
            <a:ext cx="3221124" cy="7584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C587C6B-E341-6662-F308-63E888BEECD4}"/>
              </a:ext>
            </a:extLst>
          </p:cNvPr>
          <p:cNvCxnSpPr>
            <a:cxnSpLocks/>
          </p:cNvCxnSpPr>
          <p:nvPr/>
        </p:nvCxnSpPr>
        <p:spPr>
          <a:xfrm flipH="1" flipV="1">
            <a:off x="6914359" y="4451849"/>
            <a:ext cx="3641613" cy="7543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5390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C863F-2D41-68E3-AB79-EE22FD895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98" y="-303143"/>
            <a:ext cx="10515600" cy="1325563"/>
          </a:xfrm>
        </p:spPr>
        <p:txBody>
          <a:bodyPr/>
          <a:lstStyle/>
          <a:p>
            <a:r>
              <a:rPr lang="en-US" dirty="0"/>
              <a:t>Detection maps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359EFB-247A-52E5-1C98-DE8863BB6F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9" t="4524" r="6351" b="2405"/>
          <a:stretch/>
        </p:blipFill>
        <p:spPr bwMode="auto">
          <a:xfrm>
            <a:off x="1779716" y="1382087"/>
            <a:ext cx="4127425" cy="35269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620D1B-60B6-6BB5-7E22-5C0BF21EF1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0" t="4828" r="8165"/>
          <a:stretch/>
        </p:blipFill>
        <p:spPr bwMode="auto">
          <a:xfrm>
            <a:off x="6469561" y="1451368"/>
            <a:ext cx="3950202" cy="35466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075B7D-8C85-27FF-BF37-062EDF052CE3}"/>
              </a:ext>
            </a:extLst>
          </p:cNvPr>
          <p:cNvSpPr txBox="1"/>
          <p:nvPr/>
        </p:nvSpPr>
        <p:spPr>
          <a:xfrm>
            <a:off x="256013" y="803425"/>
            <a:ext cx="62155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 combined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gradient-based background removal technique.</a:t>
            </a:r>
            <a:endParaRPr lang="en-US" sz="18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7830670-61D5-450A-B462-EBEB4B52E604}"/>
              </a:ext>
            </a:extLst>
          </p:cNvPr>
          <p:cNvGrpSpPr/>
          <p:nvPr/>
        </p:nvGrpSpPr>
        <p:grpSpPr>
          <a:xfrm>
            <a:off x="33868" y="4518019"/>
            <a:ext cx="2261801" cy="1880746"/>
            <a:chOff x="4499054" y="152298"/>
            <a:chExt cx="3129967" cy="264892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A9260E1-B877-94C1-BBA1-6865D76EFE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3"/>
            <a:stretch/>
          </p:blipFill>
          <p:spPr bwMode="auto">
            <a:xfrm>
              <a:off x="4499054" y="152298"/>
              <a:ext cx="3129967" cy="264892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711E065-4E8C-C2A1-3A3B-C1A66AD59B35}"/>
                </a:ext>
              </a:extLst>
            </p:cNvPr>
            <p:cNvCxnSpPr/>
            <p:nvPr/>
          </p:nvCxnSpPr>
          <p:spPr>
            <a:xfrm>
              <a:off x="5176677" y="520183"/>
              <a:ext cx="281856" cy="1898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 Box 4">
              <a:extLst>
                <a:ext uri="{FF2B5EF4-FFF2-40B4-BE49-F238E27FC236}">
                  <a16:creationId xmlns:a16="http://schemas.microsoft.com/office/drawing/2014/main" id="{12AC2600-932D-F1A3-36D2-5276602740A5}"/>
                </a:ext>
              </a:extLst>
            </p:cNvPr>
            <p:cNvSpPr txBox="1"/>
            <p:nvPr/>
          </p:nvSpPr>
          <p:spPr>
            <a:xfrm>
              <a:off x="4958202" y="356718"/>
              <a:ext cx="1163791" cy="253082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/>
              <a:r>
                <a:rPr lang="en-US" sz="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UXO location</a:t>
              </a:r>
              <a:endParaRPr lang="en-US" sz="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1EF6237-9EBF-C57F-8FF8-B2A7B595C1F5}"/>
              </a:ext>
            </a:extLst>
          </p:cNvPr>
          <p:cNvGrpSpPr/>
          <p:nvPr/>
        </p:nvGrpSpPr>
        <p:grpSpPr>
          <a:xfrm>
            <a:off x="10184738" y="4481530"/>
            <a:ext cx="2035518" cy="1953723"/>
            <a:chOff x="8213350" y="217155"/>
            <a:chExt cx="3064640" cy="26670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3758A1B-6CE9-F297-B94F-361FD1FEA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22"/>
            <a:stretch/>
          </p:blipFill>
          <p:spPr bwMode="auto">
            <a:xfrm>
              <a:off x="8213350" y="217155"/>
              <a:ext cx="3064640" cy="26670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E24DB6E-8817-402C-282C-0AD06DEC846A}"/>
                </a:ext>
              </a:extLst>
            </p:cNvPr>
            <p:cNvCxnSpPr/>
            <p:nvPr/>
          </p:nvCxnSpPr>
          <p:spPr>
            <a:xfrm>
              <a:off x="8934386" y="587739"/>
              <a:ext cx="281856" cy="18981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 Box 4">
              <a:extLst>
                <a:ext uri="{FF2B5EF4-FFF2-40B4-BE49-F238E27FC236}">
                  <a16:creationId xmlns:a16="http://schemas.microsoft.com/office/drawing/2014/main" id="{33FD2375-3CA9-4394-FE98-3D051FA0A18F}"/>
                </a:ext>
              </a:extLst>
            </p:cNvPr>
            <p:cNvSpPr txBox="1"/>
            <p:nvPr/>
          </p:nvSpPr>
          <p:spPr>
            <a:xfrm>
              <a:off x="8561609" y="388889"/>
              <a:ext cx="1163791" cy="253082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/>
              <a:r>
                <a:rPr lang="en-US" sz="6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UXO location</a:t>
              </a:r>
              <a:endParaRPr lang="en-US" sz="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43ECF8A-9945-0C1F-18E3-351B83C6D73A}"/>
              </a:ext>
            </a:extLst>
          </p:cNvPr>
          <p:cNvCxnSpPr/>
          <p:nvPr/>
        </p:nvCxnSpPr>
        <p:spPr>
          <a:xfrm flipV="1">
            <a:off x="6272269" y="1567544"/>
            <a:ext cx="0" cy="47267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2484036-EA37-A2F9-0E27-8432ABAA09F9}"/>
              </a:ext>
            </a:extLst>
          </p:cNvPr>
          <p:cNvSpPr txBox="1"/>
          <p:nvPr/>
        </p:nvSpPr>
        <p:spPr>
          <a:xfrm>
            <a:off x="6586094" y="902944"/>
            <a:ext cx="62155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 standard background removal.</a:t>
            </a:r>
            <a:endParaRPr lang="en-US" sz="1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CF6823-5340-F49C-5CD6-5F5100E492B6}"/>
              </a:ext>
            </a:extLst>
          </p:cNvPr>
          <p:cNvSpPr txBox="1"/>
          <p:nvPr/>
        </p:nvSpPr>
        <p:spPr>
          <a:xfrm>
            <a:off x="6637398" y="5036016"/>
            <a:ext cx="350742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Standard detrending technique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Zoomed-in EMI detection map centered on a UXO target within the Sequim Bay blind-grid</a:t>
            </a:r>
          </a:p>
          <a:p>
            <a:pPr marL="0" marR="0" algn="just"/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6E9522-EABD-924B-C945-A3B4790B7AA3}"/>
              </a:ext>
            </a:extLst>
          </p:cNvPr>
          <p:cNvSpPr txBox="1"/>
          <p:nvPr/>
        </p:nvSpPr>
        <p:spPr>
          <a:xfrm>
            <a:off x="2295668" y="5095972"/>
            <a:ext cx="406127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radient techniques: Zoomed in the ULTRATEMA EMI detection map centered on a UXO target within the Sequim Bay blind-grid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32679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8F9564-A8B9-BC69-D16B-2E00DCC4B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 descr="A collage of different images&#10;&#10;Description automatically generated with medium confidence">
            <a:extLst>
              <a:ext uri="{FF2B5EF4-FFF2-40B4-BE49-F238E27FC236}">
                <a16:creationId xmlns:a16="http://schemas.microsoft.com/office/drawing/2014/main" id="{6F4DB636-2D2E-E622-B0E2-60158FD7DB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55" r="5242"/>
          <a:stretch/>
        </p:blipFill>
        <p:spPr>
          <a:xfrm>
            <a:off x="2" y="1591278"/>
            <a:ext cx="6802082" cy="460232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13A753D-2968-2B52-BA93-D4C031294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741" y="81524"/>
            <a:ext cx="12551719" cy="1070917"/>
          </a:xfrm>
        </p:spPr>
        <p:txBody>
          <a:bodyPr/>
          <a:lstStyle/>
          <a:p>
            <a:r>
              <a:rPr lang="en-US" altLang="en-US" dirty="0"/>
              <a:t>Results: </a:t>
            </a:r>
            <a:r>
              <a:rPr lang="en-US" dirty="0"/>
              <a:t>Single-Pass data processing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3C044A-3BF9-8522-BAC8-3106900AFA07}"/>
              </a:ext>
            </a:extLst>
          </p:cNvPr>
          <p:cNvSpPr txBox="1"/>
          <p:nvPr/>
        </p:nvSpPr>
        <p:spPr>
          <a:xfrm>
            <a:off x="7467600" y="966296"/>
            <a:ext cx="4147459" cy="4442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buFont typeface="Wingdings" panose="05000000000000000000" pitchFamily="2" charset="2"/>
              <a:buChar char="Ø"/>
            </a:pPr>
            <a:r>
              <a:rPr lang="en-US" sz="24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 set of dynamic data points is identified around the target.</a:t>
            </a:r>
          </a:p>
          <a:p>
            <a:pPr marL="380990" indent="-380990">
              <a:buFont typeface="Wingdings" panose="05000000000000000000" pitchFamily="2" charset="2"/>
              <a:buChar char="Ø"/>
            </a:pPr>
            <a:r>
              <a:rPr lang="en-US" sz="24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An objective function is defined as the simple difference between two data points.</a:t>
            </a:r>
          </a:p>
          <a:p>
            <a:pPr marL="380990" indent="-380990">
              <a:buFont typeface="Wingdings" panose="05000000000000000000" pitchFamily="2" charset="2"/>
              <a:buChar char="Ø"/>
            </a:pPr>
            <a:r>
              <a:rPr lang="en-US" sz="24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target's location and classification features are extracted from each objective function.</a:t>
            </a:r>
            <a:br>
              <a:rPr lang="en-US" sz="24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endParaRPr lang="en-US" sz="1867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F0C4029B-2220-14F5-B11F-7511FF4560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5810394"/>
              </p:ext>
            </p:extLst>
          </p:nvPr>
        </p:nvGraphicFramePr>
        <p:xfrm>
          <a:off x="7750175" y="5426075"/>
          <a:ext cx="3441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Equation" r:id="rId4" imgW="3441600" imgH="342720" progId="Equation.DSMT4">
                  <p:embed/>
                </p:oleObj>
              </mc:Choice>
              <mc:Fallback>
                <p:oleObj name="Equation" r:id="rId4" imgW="34416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750175" y="5426075"/>
                        <a:ext cx="34417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735170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932A08-7470-7D9F-B8D1-B8E1B7F1E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640B73-2708-DB30-8EE4-9D593F7CC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18"/>
          <a:stretch/>
        </p:blipFill>
        <p:spPr>
          <a:xfrm>
            <a:off x="0" y="1698167"/>
            <a:ext cx="10061749" cy="4580501"/>
          </a:xfrm>
          <a:prstGeom prst="rect">
            <a:avLst/>
          </a:prstGeom>
        </p:spPr>
      </p:pic>
      <p:sp>
        <p:nvSpPr>
          <p:cNvPr id="6" name="Text Box 2834">
            <a:extLst>
              <a:ext uri="{FF2B5EF4-FFF2-40B4-BE49-F238E27FC236}">
                <a16:creationId xmlns:a16="http://schemas.microsoft.com/office/drawing/2014/main" id="{751E4CC8-89C7-B58E-5036-3671659F79F6}"/>
              </a:ext>
            </a:extLst>
          </p:cNvPr>
          <p:cNvSpPr txBox="1"/>
          <p:nvPr/>
        </p:nvSpPr>
        <p:spPr>
          <a:xfrm>
            <a:off x="9840421" y="2527971"/>
            <a:ext cx="1862216" cy="34161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68580" tIns="34291" rIns="68580" bIns="3429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900"/>
              </a:spcAft>
            </a:pPr>
            <a:r>
              <a:rPr lang="en-US" sz="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105 mm Projectile 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745AC557-40F6-5B7C-C60A-F0E5D5ADA8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677" y="2832769"/>
            <a:ext cx="2228923" cy="80981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ADDA9FA-63A5-676C-BFC2-C5D89D4C62D0}"/>
              </a:ext>
            </a:extLst>
          </p:cNvPr>
          <p:cNvSpPr txBox="1">
            <a:spLocks/>
          </p:cNvSpPr>
          <p:nvPr/>
        </p:nvSpPr>
        <p:spPr>
          <a:xfrm>
            <a:off x="1953721" y="972360"/>
            <a:ext cx="7886700" cy="994172"/>
          </a:xfrm>
          <a:prstGeom prst="rect">
            <a:avLst/>
          </a:prstGeom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/>
              <a:t>Extracted effective polarizabilities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800E255-B308-D304-9A1B-C7825AE1308C}"/>
              </a:ext>
            </a:extLst>
          </p:cNvPr>
          <p:cNvSpPr txBox="1">
            <a:spLocks/>
          </p:cNvSpPr>
          <p:nvPr/>
        </p:nvSpPr>
        <p:spPr>
          <a:xfrm>
            <a:off x="1" y="29379"/>
            <a:ext cx="12551719" cy="1070917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267" b="0" dirty="0">
                <a:solidFill>
                  <a:schemeClr val="tx1"/>
                </a:solidFill>
              </a:rPr>
              <a:t>Results: Extracting Classification Features of Targets</a:t>
            </a:r>
          </a:p>
        </p:txBody>
      </p:sp>
    </p:spTree>
    <p:extLst>
      <p:ext uri="{BB962C8B-B14F-4D97-AF65-F5344CB8AC3E}">
        <p14:creationId xmlns:p14="http://schemas.microsoft.com/office/powerpoint/2010/main" val="174274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04D587-9C17-7F8D-8AAE-63C7CDC06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98759" y="5787472"/>
            <a:ext cx="2743200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15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6792130-1B33-5200-F050-6D6A3B5F6F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3228467"/>
              </p:ext>
            </p:extLst>
          </p:nvPr>
        </p:nvGraphicFramePr>
        <p:xfrm>
          <a:off x="939651" y="1689992"/>
          <a:ext cx="3474719" cy="46259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3965">
                  <a:extLst>
                    <a:ext uri="{9D8B030D-6E8A-4147-A177-3AD203B41FA5}">
                      <a16:colId xmlns:a16="http://schemas.microsoft.com/office/drawing/2014/main" val="3781831867"/>
                    </a:ext>
                  </a:extLst>
                </a:gridCol>
                <a:gridCol w="946020">
                  <a:extLst>
                    <a:ext uri="{9D8B030D-6E8A-4147-A177-3AD203B41FA5}">
                      <a16:colId xmlns:a16="http://schemas.microsoft.com/office/drawing/2014/main" val="2717562073"/>
                    </a:ext>
                  </a:extLst>
                </a:gridCol>
                <a:gridCol w="1106053">
                  <a:extLst>
                    <a:ext uri="{9D8B030D-6E8A-4147-A177-3AD203B41FA5}">
                      <a16:colId xmlns:a16="http://schemas.microsoft.com/office/drawing/2014/main" val="3754535172"/>
                    </a:ext>
                  </a:extLst>
                </a:gridCol>
                <a:gridCol w="668681">
                  <a:extLst>
                    <a:ext uri="{9D8B030D-6E8A-4147-A177-3AD203B41FA5}">
                      <a16:colId xmlns:a16="http://schemas.microsoft.com/office/drawing/2014/main" val="1495118938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r>
                        <a:rPr lang="en-US" sz="1600" b="1" dirty="0"/>
                        <a:t>Rank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Easting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Northing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Dig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596763965"/>
                  </a:ext>
                </a:extLst>
              </a:tr>
              <a:tr h="4462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467" marR="8467" marT="846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497802.13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5324503.49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467" marR="8467" marT="8467" marB="0" anchor="ctr"/>
                </a:tc>
                <a:extLst>
                  <a:ext uri="{0D108BD9-81ED-4DB2-BD59-A6C34878D82A}">
                    <a16:rowId xmlns:a16="http://schemas.microsoft.com/office/drawing/2014/main" val="2252877864"/>
                  </a:ext>
                </a:extLst>
              </a:tr>
              <a:tr h="4462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467" marR="8467" marT="846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497758.88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5324537.97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467" marR="8467" marT="8467" marB="0" anchor="ctr"/>
                </a:tc>
                <a:extLst>
                  <a:ext uri="{0D108BD9-81ED-4DB2-BD59-A6C34878D82A}">
                    <a16:rowId xmlns:a16="http://schemas.microsoft.com/office/drawing/2014/main" val="4154054131"/>
                  </a:ext>
                </a:extLst>
              </a:tr>
              <a:tr h="4462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467" marR="8467" marT="846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497801.99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5324494.04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467" marR="8467" marT="8467" marB="0" anchor="ctr"/>
                </a:tc>
                <a:extLst>
                  <a:ext uri="{0D108BD9-81ED-4DB2-BD59-A6C34878D82A}">
                    <a16:rowId xmlns:a16="http://schemas.microsoft.com/office/drawing/2014/main" val="411179242"/>
                  </a:ext>
                </a:extLst>
              </a:tr>
              <a:tr h="44626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…</a:t>
                      </a:r>
                    </a:p>
                  </a:txBody>
                  <a:tcPr marL="121920" marR="121920" marT="60960" marB="6096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…</a:t>
                      </a:r>
                    </a:p>
                  </a:txBody>
                  <a:tcPr marL="121920" marR="121920" marT="60960" marB="6096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…</a:t>
                      </a:r>
                    </a:p>
                  </a:txBody>
                  <a:tcPr marL="121920" marR="121920" marT="60960" marB="6096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…</a:t>
                      </a:r>
                    </a:p>
                  </a:txBody>
                  <a:tcPr marL="121920" marR="121920" marT="60960" marB="60960" anchor="ctr" anchorCtr="1"/>
                </a:tc>
                <a:extLst>
                  <a:ext uri="{0D108BD9-81ED-4DB2-BD59-A6C34878D82A}">
                    <a16:rowId xmlns:a16="http://schemas.microsoft.com/office/drawing/2014/main" val="192332631"/>
                  </a:ext>
                </a:extLst>
              </a:tr>
              <a:tr h="4462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497833.25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5324523.74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467" marR="8467" marT="8467" marB="0" anchor="ctr"/>
                </a:tc>
                <a:extLst>
                  <a:ext uri="{0D108BD9-81ED-4DB2-BD59-A6C34878D82A}">
                    <a16:rowId xmlns:a16="http://schemas.microsoft.com/office/drawing/2014/main" val="1862956880"/>
                  </a:ext>
                </a:extLst>
              </a:tr>
              <a:tr h="4462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497771.66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5324546.91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467" marR="8467" marT="8467" marB="0" anchor="ctr"/>
                </a:tc>
                <a:extLst>
                  <a:ext uri="{0D108BD9-81ED-4DB2-BD59-A6C34878D82A}">
                    <a16:rowId xmlns:a16="http://schemas.microsoft.com/office/drawing/2014/main" val="2295021500"/>
                  </a:ext>
                </a:extLst>
              </a:tr>
              <a:tr h="4462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497769.48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5324538.04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467" marR="8467" marT="8467" marB="0" anchor="ctr"/>
                </a:tc>
                <a:extLst>
                  <a:ext uri="{0D108BD9-81ED-4DB2-BD59-A6C34878D82A}">
                    <a16:rowId xmlns:a16="http://schemas.microsoft.com/office/drawing/2014/main" val="2391849629"/>
                  </a:ext>
                </a:extLst>
              </a:tr>
              <a:tr h="44626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…</a:t>
                      </a:r>
                    </a:p>
                  </a:txBody>
                  <a:tcPr marL="121920" marR="121920" marT="60960" marB="6096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8467" marR="8467" marT="8467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8467" marR="8467" marT="8467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8467" marR="8467" marT="8467" marB="0" anchor="ctr" anchorCtr="1"/>
                </a:tc>
                <a:extLst>
                  <a:ext uri="{0D108BD9-81ED-4DB2-BD59-A6C34878D82A}">
                    <a16:rowId xmlns:a16="http://schemas.microsoft.com/office/drawing/2014/main" val="3350571609"/>
                  </a:ext>
                </a:extLst>
              </a:tr>
              <a:tr h="4462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497810.67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5324570.99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467" marR="8467" marT="8467" marB="0" anchor="ctr"/>
                </a:tc>
                <a:extLst>
                  <a:ext uri="{0D108BD9-81ED-4DB2-BD59-A6C34878D82A}">
                    <a16:rowId xmlns:a16="http://schemas.microsoft.com/office/drawing/2014/main" val="3295081993"/>
                  </a:ext>
                </a:extLst>
              </a:tr>
            </a:tbl>
          </a:graphicData>
        </a:graphic>
      </p:graphicFrame>
      <p:sp>
        <p:nvSpPr>
          <p:cNvPr id="6" name="Title 2">
            <a:extLst>
              <a:ext uri="{FF2B5EF4-FFF2-40B4-BE49-F238E27FC236}">
                <a16:creationId xmlns:a16="http://schemas.microsoft.com/office/drawing/2014/main" id="{C9A40090-6E78-CA12-F9D0-DFC909E97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33" y="15865"/>
            <a:ext cx="11045473" cy="1083011"/>
          </a:xfrm>
        </p:spPr>
        <p:txBody>
          <a:bodyPr>
            <a:normAutofit/>
          </a:bodyPr>
          <a:lstStyle/>
          <a:p>
            <a:r>
              <a:rPr lang="en-US" dirty="0"/>
              <a:t>Scoring </a:t>
            </a:r>
            <a:r>
              <a:rPr lang="en-US" b="0" dirty="0"/>
              <a:t>results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FBE4A94-D0EE-1AE0-391A-4E38936DA7D8}"/>
              </a:ext>
            </a:extLst>
          </p:cNvPr>
          <p:cNvGrpSpPr/>
          <p:nvPr/>
        </p:nvGrpSpPr>
        <p:grpSpPr>
          <a:xfrm>
            <a:off x="-98271" y="814692"/>
            <a:ext cx="6619084" cy="5268797"/>
            <a:chOff x="-131134" y="1146182"/>
            <a:chExt cx="4964313" cy="395159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29B80D5-9FC3-D927-50F1-2A7A72BA445C}"/>
                </a:ext>
              </a:extLst>
            </p:cNvPr>
            <p:cNvSpPr txBox="1"/>
            <p:nvPr/>
          </p:nvSpPr>
          <p:spPr>
            <a:xfrm>
              <a:off x="806564" y="1146182"/>
              <a:ext cx="2459692" cy="500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b="1" dirty="0"/>
                <a:t>Ranked Detection List Example</a:t>
              </a:r>
            </a:p>
          </p:txBody>
        </p:sp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1E8D4432-B8A7-3D40-E96B-438C19EC454C}"/>
                </a:ext>
              </a:extLst>
            </p:cNvPr>
            <p:cNvSpPr/>
            <p:nvPr/>
          </p:nvSpPr>
          <p:spPr>
            <a:xfrm rot="16200000">
              <a:off x="1955001" y="3195704"/>
              <a:ext cx="3346952" cy="457200"/>
            </a:xfrm>
            <a:prstGeom prst="rightArrow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  <a:lin ang="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33" dirty="0"/>
                <a:t>Likelihood of Being A UXO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0A83F8D-5250-959A-91A4-5BA31B5717B3}"/>
                </a:ext>
              </a:extLst>
            </p:cNvPr>
            <p:cNvGrpSpPr/>
            <p:nvPr/>
          </p:nvGrpSpPr>
          <p:grpSpPr>
            <a:xfrm>
              <a:off x="-131134" y="1706224"/>
              <a:ext cx="653059" cy="3346952"/>
              <a:chOff x="-131134" y="1701280"/>
              <a:chExt cx="653059" cy="3717792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8C525E6-639E-8407-FF47-02408BC2E989}"/>
                  </a:ext>
                </a:extLst>
              </p:cNvPr>
              <p:cNvSpPr txBox="1"/>
              <p:nvPr/>
            </p:nvSpPr>
            <p:spPr>
              <a:xfrm rot="16200000">
                <a:off x="-1153636" y="3402464"/>
                <a:ext cx="2360427" cy="3154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133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All Detected Objects</a:t>
                </a:r>
              </a:p>
            </p:txBody>
          </p:sp>
          <p:sp>
            <p:nvSpPr>
              <p:cNvPr id="14" name="Left Brace 13">
                <a:extLst>
                  <a:ext uri="{FF2B5EF4-FFF2-40B4-BE49-F238E27FC236}">
                    <a16:creationId xmlns:a16="http://schemas.microsoft.com/office/drawing/2014/main" id="{DA27AD21-1D50-5FF0-0C46-DE79BD5C711F}"/>
                  </a:ext>
                </a:extLst>
              </p:cNvPr>
              <p:cNvSpPr/>
              <p:nvPr/>
            </p:nvSpPr>
            <p:spPr>
              <a:xfrm>
                <a:off x="200202" y="1701280"/>
                <a:ext cx="321723" cy="3717792"/>
              </a:xfrm>
              <a:prstGeom prst="leftBrace">
                <a:avLst>
                  <a:gd name="adj1" fmla="val 39335"/>
                  <a:gd name="adj2" fmla="val 50000"/>
                </a:avLst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867" dirty="0"/>
              </a:p>
            </p:txBody>
          </p:sp>
        </p:grp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314E1AD-908C-F86D-C88D-85333BB21A44}"/>
                </a:ext>
              </a:extLst>
            </p:cNvPr>
            <p:cNvCxnSpPr/>
            <p:nvPr/>
          </p:nvCxnSpPr>
          <p:spPr>
            <a:xfrm>
              <a:off x="655545" y="3605829"/>
              <a:ext cx="3063240" cy="0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593CEDB-810D-BBFB-B14D-05B630B6812C}"/>
                </a:ext>
              </a:extLst>
            </p:cNvPr>
            <p:cNvSpPr txBox="1"/>
            <p:nvPr/>
          </p:nvSpPr>
          <p:spPr>
            <a:xfrm>
              <a:off x="3212602" y="3501590"/>
              <a:ext cx="1620577" cy="561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33" dirty="0">
                  <a:solidFill>
                    <a:srgbClr val="0000FF"/>
                  </a:solidFill>
                </a:rPr>
                <a:t>Demonstrator’s </a:t>
              </a:r>
            </a:p>
            <a:p>
              <a:r>
                <a:rPr lang="en-US" sz="2133" dirty="0">
                  <a:solidFill>
                    <a:srgbClr val="0000FF"/>
                  </a:solidFill>
                </a:rPr>
                <a:t>Dig Threshold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E47CBBB-0C57-6321-43C0-96A30327997A}"/>
              </a:ext>
            </a:extLst>
          </p:cNvPr>
          <p:cNvSpPr txBox="1"/>
          <p:nvPr/>
        </p:nvSpPr>
        <p:spPr>
          <a:xfrm>
            <a:off x="5970359" y="889823"/>
            <a:ext cx="6619263" cy="5264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90575" lvl="1" indent="-304792">
              <a:buFont typeface="Arial" panose="020B0604020202020204" pitchFamily="34" charset="0"/>
              <a:buChar char="•"/>
            </a:pPr>
            <a:r>
              <a:rPr lang="en-US" sz="1867" dirty="0"/>
              <a:t>93 detections, with 51 dig decisions</a:t>
            </a:r>
          </a:p>
          <a:p>
            <a:pPr marL="990575" lvl="1" indent="-304792">
              <a:buFont typeface="Arial" panose="020B0604020202020204" pitchFamily="34" charset="0"/>
              <a:buChar char="•"/>
            </a:pPr>
            <a:endParaRPr lang="en-US" sz="1867" dirty="0"/>
          </a:p>
          <a:p>
            <a:pPr marL="380990" indent="-304792">
              <a:buFont typeface="Arial" panose="020B0604020202020204" pitchFamily="34" charset="0"/>
              <a:buChar char="•"/>
            </a:pPr>
            <a:r>
              <a:rPr lang="en-US" sz="1867" dirty="0"/>
              <a:t>Processing steps:</a:t>
            </a:r>
          </a:p>
          <a:p>
            <a:pPr lvl="1"/>
            <a:r>
              <a:rPr lang="en-US" sz="1867" dirty="0"/>
              <a:t>1. The detection map was created, and a list of detected anomalies was generated.</a:t>
            </a:r>
          </a:p>
          <a:p>
            <a:pPr lvl="1"/>
            <a:r>
              <a:rPr lang="en-US" sz="1867" dirty="0"/>
              <a:t>2. Data points were extracted around each detected anomaly.</a:t>
            </a:r>
          </a:p>
          <a:p>
            <a:pPr lvl="1"/>
            <a:r>
              <a:rPr lang="en-US" sz="1867" dirty="0"/>
              <a:t>3. Each data point was inverted to estimate the magnetic source(s) polarizabilities and locations. The extracted locations were then clustered, and polarizability within each cluster was combined.</a:t>
            </a:r>
          </a:p>
          <a:p>
            <a:pPr lvl="1"/>
            <a:r>
              <a:rPr lang="en-US" sz="1867" dirty="0"/>
              <a:t>4. The cluster source locations were used as the estimated locations of anomalies, and the combined polarizabilities were used for classification.</a:t>
            </a:r>
          </a:p>
          <a:p>
            <a:pPr lvl="1"/>
            <a:r>
              <a:rPr lang="en-US" sz="1867" dirty="0"/>
              <a:t>5. Anomalies were ranked using a library matching technique through automatic classification.</a:t>
            </a:r>
          </a:p>
          <a:p>
            <a:pPr lvl="1"/>
            <a:endParaRPr lang="en-US" sz="1867" dirty="0"/>
          </a:p>
          <a:p>
            <a:pPr marL="380990" indent="-304792">
              <a:buFont typeface="Arial" panose="020B0604020202020204" pitchFamily="34" charset="0"/>
              <a:buChar char="•"/>
            </a:pPr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1748226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36FCF-5857-77D9-226E-1178ECE75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FCA8C96A-30F6-D81A-F466-81FBA2C3FE48}"/>
              </a:ext>
            </a:extLst>
          </p:cNvPr>
          <p:cNvSpPr txBox="1">
            <a:spLocks/>
          </p:cNvSpPr>
          <p:nvPr/>
        </p:nvSpPr>
        <p:spPr>
          <a:xfrm>
            <a:off x="417210" y="53192"/>
            <a:ext cx="10925705" cy="1083011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">
              <a:spcBef>
                <a:spcPts val="0"/>
              </a:spcBef>
            </a:pPr>
            <a:r>
              <a:rPr lang="en-US" sz="4267" dirty="0">
                <a:solidFill>
                  <a:schemeClr val="tx1"/>
                </a:solidFill>
              </a:rPr>
              <a:t>Classification Summary Statistics</a:t>
            </a:r>
            <a:endParaRPr lang="en-US" sz="4267" b="0" dirty="0">
              <a:solidFill>
                <a:schemeClr val="tx1"/>
              </a:solidFill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E39F044-9A6C-0D64-18B5-2401095F7E80}"/>
              </a:ext>
            </a:extLst>
          </p:cNvPr>
          <p:cNvGraphicFramePr>
            <a:graphicFrameLocks noGrp="1"/>
          </p:cNvGraphicFramePr>
          <p:nvPr/>
        </p:nvGraphicFramePr>
        <p:xfrm>
          <a:off x="417210" y="1800782"/>
          <a:ext cx="5380760" cy="3666540"/>
        </p:xfrm>
        <a:graphic>
          <a:graphicData uri="http://schemas.openxmlformats.org/drawingml/2006/table">
            <a:tbl>
              <a:tblPr/>
              <a:tblGrid>
                <a:gridCol w="1488180">
                  <a:extLst>
                    <a:ext uri="{9D8B030D-6E8A-4147-A177-3AD203B41FA5}">
                      <a16:colId xmlns:a16="http://schemas.microsoft.com/office/drawing/2014/main" val="4236677946"/>
                    </a:ext>
                  </a:extLst>
                </a:gridCol>
                <a:gridCol w="973145">
                  <a:extLst>
                    <a:ext uri="{9D8B030D-6E8A-4147-A177-3AD203B41FA5}">
                      <a16:colId xmlns:a16="http://schemas.microsoft.com/office/drawing/2014/main" val="2205069487"/>
                    </a:ext>
                  </a:extLst>
                </a:gridCol>
                <a:gridCol w="973145">
                  <a:extLst>
                    <a:ext uri="{9D8B030D-6E8A-4147-A177-3AD203B41FA5}">
                      <a16:colId xmlns:a16="http://schemas.microsoft.com/office/drawing/2014/main" val="1050815541"/>
                    </a:ext>
                  </a:extLst>
                </a:gridCol>
                <a:gridCol w="973145">
                  <a:extLst>
                    <a:ext uri="{9D8B030D-6E8A-4147-A177-3AD203B41FA5}">
                      <a16:colId xmlns:a16="http://schemas.microsoft.com/office/drawing/2014/main" val="1257474955"/>
                    </a:ext>
                  </a:extLst>
                </a:gridCol>
                <a:gridCol w="973145">
                  <a:extLst>
                    <a:ext uri="{9D8B030D-6E8A-4147-A177-3AD203B41FA5}">
                      <a16:colId xmlns:a16="http://schemas.microsoft.com/office/drawing/2014/main" val="4252942894"/>
                    </a:ext>
                  </a:extLst>
                </a:gridCol>
              </a:tblGrid>
              <a:tr h="6591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Halo Radius (m)</a:t>
                      </a:r>
                    </a:p>
                  </a:txBody>
                  <a:tcPr marL="8940" marR="8940" marT="89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FP</a:t>
                      </a:r>
                    </a:p>
                  </a:txBody>
                  <a:tcPr marL="8940" marR="8940" marT="89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FN</a:t>
                      </a:r>
                    </a:p>
                  </a:txBody>
                  <a:tcPr marL="8940" marR="8940" marT="89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TP</a:t>
                      </a:r>
                    </a:p>
                  </a:txBody>
                  <a:tcPr marL="8940" marR="8940" marT="89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r>
                        <a:rPr lang="en-US" sz="2100" b="1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dc</a:t>
                      </a:r>
                      <a:endParaRPr lang="en-US" sz="2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0" marR="8940" marT="89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5573003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10160" marR="1016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2874009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</a:t>
                      </a:r>
                    </a:p>
                  </a:txBody>
                  <a:tcPr marL="10160" marR="1016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4470618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10160" marR="1016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8695409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</a:t>
                      </a:r>
                    </a:p>
                  </a:txBody>
                  <a:tcPr marL="10160" marR="1016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4737494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</a:p>
                  </a:txBody>
                  <a:tcPr marL="10160" marR="1016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7228985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</a:t>
                      </a:r>
                    </a:p>
                  </a:txBody>
                  <a:tcPr marL="10160" marR="1016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620171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</a:p>
                  </a:txBody>
                  <a:tcPr marL="10160" marR="1016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2457259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</a:t>
                      </a:r>
                    </a:p>
                  </a:txBody>
                  <a:tcPr marL="10160" marR="10160" marT="101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303832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C0A24CC-2405-0DA8-2971-00A9C4DCE17B}"/>
              </a:ext>
            </a:extLst>
          </p:cNvPr>
          <p:cNvSpPr txBox="1"/>
          <p:nvPr/>
        </p:nvSpPr>
        <p:spPr>
          <a:xfrm>
            <a:off x="-66595" y="5742690"/>
            <a:ext cx="6348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04792">
              <a:buFont typeface="Arial" panose="020B0604020202020204" pitchFamily="34" charset="0"/>
              <a:buChar char="•"/>
            </a:pPr>
            <a:r>
              <a:rPr lang="en-US" sz="1600" dirty="0"/>
              <a:t>Best detection/classification performance happens at r= 4 m</a:t>
            </a:r>
          </a:p>
          <a:p>
            <a:pPr marL="380990" indent="-304792">
              <a:buFont typeface="Arial" panose="020B0604020202020204" pitchFamily="34" charset="0"/>
              <a:buChar char="•"/>
            </a:pPr>
            <a:r>
              <a:rPr lang="en-US" sz="1600" dirty="0"/>
              <a:t>Performance stabilizes, so ROC curve primarily reflects detection/classification rather than geolocation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C68864-54D6-3EEE-26E7-C2B0A3254A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46" t="5397" r="4573"/>
          <a:stretch/>
        </p:blipFill>
        <p:spPr>
          <a:xfrm>
            <a:off x="6553823" y="1589314"/>
            <a:ext cx="5048573" cy="482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441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6B6BFB-B66C-945A-B0EB-A29E03D72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ROC Curves for high altitude data  </a:t>
            </a:r>
          </a:p>
        </p:txBody>
      </p:sp>
      <p:pic>
        <p:nvPicPr>
          <p:cNvPr id="6" name="Picture 5" descr="A graph of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12626ADA-A6CB-022B-D68A-972729507E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4" y="1839432"/>
            <a:ext cx="4474028" cy="43955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442D11-3456-C1B1-D16E-C2C6CBEF9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515" y="1999001"/>
            <a:ext cx="5116285" cy="43507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536379-53FC-60AA-B1B0-F5995C04E8AA}"/>
              </a:ext>
            </a:extLst>
          </p:cNvPr>
          <p:cNvSpPr txBox="1"/>
          <p:nvPr/>
        </p:nvSpPr>
        <p:spPr>
          <a:xfrm>
            <a:off x="1458686" y="1517265"/>
            <a:ext cx="2307772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33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High Altitude </a:t>
            </a:r>
            <a:endParaRPr lang="en-US" sz="2133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0B37B3-B346-3831-F06C-A595884F7E16}"/>
              </a:ext>
            </a:extLst>
          </p:cNvPr>
          <p:cNvSpPr txBox="1"/>
          <p:nvPr/>
        </p:nvSpPr>
        <p:spPr>
          <a:xfrm>
            <a:off x="5780315" y="1613729"/>
            <a:ext cx="6270172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33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Comparison between low and high altitude ROCs. </a:t>
            </a:r>
            <a:endParaRPr lang="en-US" sz="2133" dirty="0"/>
          </a:p>
        </p:txBody>
      </p:sp>
    </p:spTree>
    <p:extLst>
      <p:ext uri="{BB962C8B-B14F-4D97-AF65-F5344CB8AC3E}">
        <p14:creationId xmlns:p14="http://schemas.microsoft.com/office/powerpoint/2010/main" val="29380916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052CF-5851-E9E0-1E9A-B47302FD8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4B809D-D5A3-0E55-B288-13AF9F9328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kern="100" dirty="0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 An Innovative Background Noise Removal Technique has been developed. </a:t>
            </a:r>
          </a:p>
          <a:p>
            <a:r>
              <a:rPr lang="en-US" dirty="0">
                <a:solidFill>
                  <a:schemeClr val="tx1"/>
                </a:solidFill>
                <a:latin typeface="+mj-lt"/>
              </a:rPr>
              <a:t>The techniques applied to ULTRATEMA data sets collected at Sequim Bay at low and high elevations. a</a:t>
            </a:r>
          </a:p>
          <a:p>
            <a:r>
              <a:rPr lang="en-US" dirty="0">
                <a:solidFill>
                  <a:schemeClr val="tx1"/>
                </a:solidFill>
                <a:latin typeface="+mj-lt"/>
              </a:rPr>
              <a:t>All targets were identified as TOI.</a:t>
            </a:r>
          </a:p>
        </p:txBody>
      </p:sp>
    </p:spTree>
    <p:extLst>
      <p:ext uri="{BB962C8B-B14F-4D97-AF65-F5344CB8AC3E}">
        <p14:creationId xmlns:p14="http://schemas.microsoft.com/office/powerpoint/2010/main" val="10625749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0CF21-C7D9-EE60-B27F-F287524A6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53D5B1-D581-02B7-73C6-B9C8D6781B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 would like to thank the ESTCP Office through project number </a:t>
            </a:r>
            <a:r>
              <a:rPr lang="en-US" sz="28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MR23-9000.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025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601377" y="217501"/>
            <a:ext cx="9503072" cy="598223"/>
          </a:xfrm>
        </p:spPr>
        <p:txBody>
          <a:bodyPr/>
          <a:lstStyle/>
          <a:p>
            <a:pPr eaLnBrk="1" hangingPunct="1"/>
            <a:r>
              <a:rPr lang="en-US" sz="3032" b="0" dirty="0">
                <a:solidFill>
                  <a:schemeClr val="tx1"/>
                </a:solidFill>
                <a:ea typeface="ＭＳ Ｐゴシック"/>
                <a:cs typeface="ＭＳ Ｐゴシック"/>
              </a:rPr>
              <a:t>Problem Statement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-31946" y="4519829"/>
            <a:ext cx="10689927" cy="1192174"/>
          </a:xfrm>
        </p:spPr>
        <p:txBody>
          <a:bodyPr>
            <a:noAutofit/>
          </a:bodyPr>
          <a:lstStyle/>
          <a:p>
            <a:pPr indent="-283464">
              <a:spcBef>
                <a:spcPts val="600"/>
              </a:spcBef>
              <a:buSzPct val="100000"/>
              <a:buFont typeface="Wingdings" panose="05000000000000000000" pitchFamily="2" charset="2"/>
              <a:buChar char="Ø"/>
            </a:pPr>
            <a:r>
              <a:rPr lang="en-CA" sz="1800" dirty="0"/>
              <a:t>Remediation and Detection of underwater UXO targets are more expensive than excavating the same targets on land</a:t>
            </a:r>
            <a:endParaRPr lang="en-US" sz="1800" dirty="0"/>
          </a:p>
        </p:txBody>
      </p:sp>
      <p:pic>
        <p:nvPicPr>
          <p:cNvPr id="5" name="Picture 12" descr="uxo_raleigh_s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707" y="1615049"/>
            <a:ext cx="2961004" cy="20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34019" y="4339870"/>
            <a:ext cx="9285797" cy="359918"/>
          </a:xfrm>
          <a:prstGeom prst="rect">
            <a:avLst/>
          </a:prstGeom>
        </p:spPr>
        <p:txBody>
          <a:bodyPr wrap="square" lIns="81988" tIns="40995" rIns="81988" bIns="40995">
            <a:spAutoFit/>
          </a:bodyPr>
          <a:lstStyle/>
          <a:p>
            <a:r>
              <a:rPr lang="en-CA" sz="1801" dirty="0"/>
              <a:t>.</a:t>
            </a:r>
            <a:endParaRPr lang="en-US" sz="180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22CB4E-7683-5386-2E67-E642880E6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069" y="995684"/>
            <a:ext cx="8079149" cy="377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 the U.S. alone, an estimated 10 million acres of underwater areas may be contaminated with munitions.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kumimoji="0" lang="en-US" alt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These areas include lakes, rivers, estuaries, and coastal zones near active and former military sites.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kumimoji="0" lang="en-US" alt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 addition to conventional UXO, over 1.6 million tons of chemical weapons have been dumped in oceans worldwide since World War I.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kumimoji="0" lang="en-US" alt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Corroding munitions may leak toxic substances, such as mustard gas or white phosphorus, creating long-term environmental and ecological hazards.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01B08E1-DE37-4B6D-A1A3-C324B6B433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4" t="9654" r="12107" b="14007"/>
          <a:stretch/>
        </p:blipFill>
        <p:spPr>
          <a:xfrm>
            <a:off x="3163882" y="1388730"/>
            <a:ext cx="4303923" cy="47554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65BCA8-BC3A-48C7-AAA5-B35B482430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6" t="5694" r="12380" b="7390"/>
          <a:stretch/>
        </p:blipFill>
        <p:spPr>
          <a:xfrm>
            <a:off x="0" y="3413163"/>
            <a:ext cx="2923445" cy="2783596"/>
          </a:xfrm>
          <a:prstGeom prst="rect">
            <a:avLst/>
          </a:prstGeom>
        </p:spPr>
      </p:pic>
      <p:pic>
        <p:nvPicPr>
          <p:cNvPr id="8" name="Picture 21" descr="Q:\emsg\lithos\HFEMI\papers\SIGMAN_SPIE\ARTWORK\emi_dipole_picture.png">
            <a:extLst>
              <a:ext uri="{FF2B5EF4-FFF2-40B4-BE49-F238E27FC236}">
                <a16:creationId xmlns:a16="http://schemas.microsoft.com/office/drawing/2014/main" id="{F28B0F73-82CC-438A-870E-77CBF9CBB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38" y="1355727"/>
            <a:ext cx="2287972" cy="1884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D00AD13-ECEE-44EF-9A0B-70C6FE3439C3}"/>
              </a:ext>
            </a:extLst>
          </p:cNvPr>
          <p:cNvCxnSpPr>
            <a:cxnSpLocks/>
          </p:cNvCxnSpPr>
          <p:nvPr/>
        </p:nvCxnSpPr>
        <p:spPr>
          <a:xfrm>
            <a:off x="1404643" y="2388003"/>
            <a:ext cx="0" cy="1636827"/>
          </a:xfrm>
          <a:prstGeom prst="straightConnector1">
            <a:avLst/>
          </a:prstGeom>
          <a:ln w="31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3635">
            <a:extLst>
              <a:ext uri="{FF2B5EF4-FFF2-40B4-BE49-F238E27FC236}">
                <a16:creationId xmlns:a16="http://schemas.microsoft.com/office/drawing/2014/main" id="{EE3D83FB-C574-4766-B9CB-BF7248583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6497" y="1443220"/>
            <a:ext cx="4370024" cy="4967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81988" tIns="40995" rIns="81988" bIns="4099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67" dirty="0">
                <a:latin typeface="Arial" panose="020B0604020202020204" pitchFamily="34" charset="0"/>
              </a:rPr>
              <a:t>The Tx currents generate a primary magnetic field that penetrates the surrounding conductive medium and the metallic target. </a:t>
            </a:r>
            <a:r>
              <a:rPr lang="en-US" altLang="en-US" sz="1867" dirty="0"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67" dirty="0"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1867" dirty="0">
                <a:latin typeface="Arial" panose="020B0604020202020204" pitchFamily="34" charset="0"/>
              </a:rPr>
              <a:t>The primary magnetic field is abruptly turned off, resulting in induced volume and surface currents within the conducting environment and the targets.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67" dirty="0"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67" dirty="0"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67" dirty="0">
                <a:latin typeface="Arial" panose="020B0604020202020204" pitchFamily="34" charset="0"/>
                <a:ea typeface="MS PGothic" panose="020B0600070205080204" pitchFamily="34" charset="-128"/>
              </a:rPr>
              <a:t>The induced currents produce secondary EM fields that are detected with a set of receivers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67" dirty="0"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67" dirty="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460AE30-FC62-957F-7FAD-A3F22116D0AF}"/>
              </a:ext>
            </a:extLst>
          </p:cNvPr>
          <p:cNvSpPr txBox="1">
            <a:spLocks/>
          </p:cNvSpPr>
          <p:nvPr/>
        </p:nvSpPr>
        <p:spPr>
          <a:xfrm>
            <a:off x="-1571197" y="58523"/>
            <a:ext cx="15334393" cy="962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4267" b="1" dirty="0">
                <a:latin typeface="Arial (Headings)"/>
                <a:cs typeface="Arial" panose="020B0604020202020204" pitchFamily="34" charset="0"/>
              </a:rPr>
              <a:t>EMI sensing in an underwater environment </a:t>
            </a:r>
          </a:p>
        </p:txBody>
      </p:sp>
    </p:spTree>
    <p:extLst>
      <p:ext uri="{BB962C8B-B14F-4D97-AF65-F5344CB8AC3E}">
        <p14:creationId xmlns:p14="http://schemas.microsoft.com/office/powerpoint/2010/main" val="1477669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02B4C3-E7A2-F283-7176-D05FB30A3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FBE7BC5-3B4D-BAAC-D6A1-8338B895776F}"/>
              </a:ext>
            </a:extLst>
          </p:cNvPr>
          <p:cNvGrpSpPr/>
          <p:nvPr/>
        </p:nvGrpSpPr>
        <p:grpSpPr>
          <a:xfrm>
            <a:off x="-1669324" y="0"/>
            <a:ext cx="15334393" cy="6405775"/>
            <a:chOff x="-1265340" y="-256301"/>
            <a:chExt cx="12327803" cy="57072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E7B9F93-AAB9-6A04-20EA-658103E88D20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526" y="841754"/>
              <a:ext cx="5188893" cy="4609193"/>
            </a:xfrm>
            <a:prstGeom prst="rect">
              <a:avLst/>
            </a:prstGeom>
            <a:noFill/>
          </p:spPr>
        </p:pic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1F04D5B4-D249-905A-B161-02CDC90DDF08}"/>
                </a:ext>
              </a:extLst>
            </p:cNvPr>
            <p:cNvSpPr txBox="1">
              <a:spLocks/>
            </p:cNvSpPr>
            <p:nvPr/>
          </p:nvSpPr>
          <p:spPr>
            <a:xfrm>
              <a:off x="-1265340" y="-256301"/>
              <a:ext cx="12327803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en-US" sz="4267" b="1" dirty="0">
                  <a:latin typeface="Arial (Headings)"/>
                  <a:cs typeface="Arial" panose="020B0604020202020204" pitchFamily="34" charset="0"/>
                </a:rPr>
                <a:t>EMI sensing in an underwater environment 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3318696-7D89-F15E-E65B-167DE7574522}"/>
                </a:ext>
              </a:extLst>
            </p:cNvPr>
            <p:cNvSpPr txBox="1"/>
            <p:nvPr/>
          </p:nvSpPr>
          <p:spPr>
            <a:xfrm>
              <a:off x="5192227" y="1114148"/>
              <a:ext cx="4804676" cy="4195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64" indent="-285764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The total field in Region 1 is the sum of the fields produced by the transmitter coil (response from water), reflected fields from boundaries, and fields from a target.</a:t>
              </a:r>
            </a:p>
            <a:p>
              <a:pPr marL="285764" indent="-285764">
                <a:buFont typeface="Arial" panose="020B0604020202020204" pitchFamily="34" charset="0"/>
                <a:buChar char="•"/>
              </a:pP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64" indent="-285764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The total field in Region 2 is the sum of the transmitted fields and the response from a target.</a:t>
              </a:r>
            </a:p>
            <a:p>
              <a:pPr marL="285764" indent="-285764">
                <a:buFont typeface="Arial" panose="020B0604020202020204" pitchFamily="34" charset="0"/>
                <a:buChar char="•"/>
              </a:pP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64" indent="-285764">
                <a:buFont typeface="Arial" panose="020B0604020202020204" pitchFamily="34" charset="0"/>
                <a:buChar char="•"/>
              </a:pPr>
              <a:r>
                <a:rPr lang="en-US" altLang="en-US" sz="2000" dirty="0">
                  <a:solidFill>
                    <a:schemeClr val="tx1"/>
                  </a:solidFill>
                  <a:latin typeface="Arial" panose="020B0604020202020204" pitchFamily="34" charset="0"/>
                </a:rPr>
                <a:t>During dynamic data collection mode, the Rx coils move within a time-varying magnetic field, resulting in additional motion-induced signals.</a:t>
              </a:r>
            </a:p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285764" indent="-285764">
                <a:buFont typeface="Arial" panose="020B0604020202020204" pitchFamily="34" charset="0"/>
                <a:buChar char="•"/>
              </a:pP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E00F169-5E57-0B34-0FED-3F7514A841D3}"/>
                </a:ext>
              </a:extLst>
            </p:cNvPr>
            <p:cNvSpPr txBox="1"/>
            <p:nvPr/>
          </p:nvSpPr>
          <p:spPr>
            <a:xfrm>
              <a:off x="4177867" y="3040273"/>
              <a:ext cx="1014360" cy="3290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/>
                <a:t>region 1 </a:t>
              </a:r>
              <a:endParaRPr lang="en-US" sz="1867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4A86936-EC4B-136F-CBEF-BAAB81FD3712}"/>
                </a:ext>
              </a:extLst>
            </p:cNvPr>
            <p:cNvSpPr txBox="1"/>
            <p:nvPr/>
          </p:nvSpPr>
          <p:spPr>
            <a:xfrm>
              <a:off x="4177867" y="4819137"/>
              <a:ext cx="1232640" cy="3290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/>
                <a:t>region 2 </a:t>
              </a:r>
              <a:endParaRPr lang="en-US" sz="1867" dirty="0"/>
            </a:p>
          </p:txBody>
        </p:sp>
      </p:grpSp>
    </p:spTree>
    <p:extLst>
      <p:ext uri="{BB962C8B-B14F-4D97-AF65-F5344CB8AC3E}">
        <p14:creationId xmlns:p14="http://schemas.microsoft.com/office/powerpoint/2010/main" val="928901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7E23-CAFB-ED48-AE26-940D09CF9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356" y="159098"/>
            <a:ext cx="13014545" cy="1325563"/>
          </a:xfrm>
        </p:spPr>
        <p:txBody>
          <a:bodyPr>
            <a:normAutofit/>
          </a:bodyPr>
          <a:lstStyle/>
          <a:p>
            <a:r>
              <a:rPr lang="en-US" dirty="0"/>
              <a:t>EMI field of Tx coil in the Marine Environment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3335D6-8814-7609-752F-7D451F9EA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BCFFA42-36AB-2A72-1655-2590C94E33A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61420" y="5018731"/>
          <a:ext cx="3194051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Equation" r:id="rId3" imgW="1854000" imgH="457200" progId="Equation.DSMT4">
                  <p:embed/>
                </p:oleObj>
              </mc:Choice>
              <mc:Fallback>
                <p:oleObj name="Equation" r:id="rId3" imgW="1854000" imgH="4572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1BCFFA42-36AB-2A72-1655-2590C94E33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61420" y="5018731"/>
                        <a:ext cx="3194051" cy="78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1A289BB-E156-FD91-3ACC-CAC37B10D14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61013" y="2652807"/>
          <a:ext cx="5837320" cy="6856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Equation" r:id="rId5" imgW="4000320" imgH="469800" progId="Equation.DSMT4">
                  <p:embed/>
                </p:oleObj>
              </mc:Choice>
              <mc:Fallback>
                <p:oleObj name="Equation" r:id="rId5" imgW="4000320" imgH="4698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1A289BB-E156-FD91-3ACC-CAC37B10D1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61013" y="2652807"/>
                        <a:ext cx="5837320" cy="6856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43777A9-A25E-2631-D389-F2C880836649}"/>
              </a:ext>
            </a:extLst>
          </p:cNvPr>
          <p:cNvSpPr txBox="1"/>
          <p:nvPr/>
        </p:nvSpPr>
        <p:spPr>
          <a:xfrm>
            <a:off x="6761421" y="1847097"/>
            <a:ext cx="1723549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/>
              <a:t>Magnetic field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842DF1-A3D6-E187-86E5-DC82B6015BD4}"/>
              </a:ext>
            </a:extLst>
          </p:cNvPr>
          <p:cNvSpPr txBox="1"/>
          <p:nvPr/>
        </p:nvSpPr>
        <p:spPr>
          <a:xfrm>
            <a:off x="5843309" y="4136242"/>
            <a:ext cx="5492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ptos (body)"/>
              </a:rPr>
              <a:t>The time derivative of the magnetic field</a:t>
            </a:r>
            <a:r>
              <a:rPr lang="en-US" sz="1867" dirty="0">
                <a:latin typeface="Aptos (body)"/>
              </a:rPr>
              <a:t>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220A7C3-17C7-61A2-21D2-3214765613C3}"/>
              </a:ext>
            </a:extLst>
          </p:cNvPr>
          <p:cNvGrpSpPr/>
          <p:nvPr/>
        </p:nvGrpSpPr>
        <p:grpSpPr>
          <a:xfrm>
            <a:off x="241068" y="2575689"/>
            <a:ext cx="4888253" cy="2869900"/>
            <a:chOff x="303868" y="23416"/>
            <a:chExt cx="4215041" cy="232727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9579E56-B91F-D9D8-6F7A-F32498C271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98" t="12930" r="31339" b="26612"/>
            <a:stretch/>
          </p:blipFill>
          <p:spPr bwMode="auto">
            <a:xfrm>
              <a:off x="303868" y="23416"/>
              <a:ext cx="3740172" cy="232727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4954F0B-D616-B63F-6FBA-8BB72F5A7F4C}"/>
                </a:ext>
              </a:extLst>
            </p:cNvPr>
            <p:cNvGrpSpPr/>
            <p:nvPr/>
          </p:nvGrpSpPr>
          <p:grpSpPr>
            <a:xfrm>
              <a:off x="1580114" y="402185"/>
              <a:ext cx="1497331" cy="974725"/>
              <a:chOff x="-12564" y="57426"/>
              <a:chExt cx="1498921" cy="975733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CFAD064B-650D-DA00-A499-2AAEC48E4048}"/>
                  </a:ext>
                </a:extLst>
              </p:cNvPr>
              <p:cNvGrpSpPr/>
              <p:nvPr/>
            </p:nvGrpSpPr>
            <p:grpSpPr>
              <a:xfrm>
                <a:off x="-12564" y="57426"/>
                <a:ext cx="1498921" cy="975733"/>
                <a:chOff x="-12564" y="57426"/>
                <a:chExt cx="1498921" cy="975733"/>
              </a:xfrm>
            </p:grpSpPr>
            <p:cxnSp>
              <p:nvCxnSpPr>
                <p:cNvPr id="21" name="Straight Arrow Connector 20">
                  <a:extLst>
                    <a:ext uri="{FF2B5EF4-FFF2-40B4-BE49-F238E27FC236}">
                      <a16:creationId xmlns:a16="http://schemas.microsoft.com/office/drawing/2014/main" id="{F69F76DC-5714-863B-4150-B37B56000AC7}"/>
                    </a:ext>
                  </a:extLst>
                </p:cNvPr>
                <p:cNvCxnSpPr/>
                <p:nvPr/>
              </p:nvCxnSpPr>
              <p:spPr>
                <a:xfrm flipH="1">
                  <a:off x="33390" y="803563"/>
                  <a:ext cx="562755" cy="20663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21">
                  <a:extLst>
                    <a:ext uri="{FF2B5EF4-FFF2-40B4-BE49-F238E27FC236}">
                      <a16:creationId xmlns:a16="http://schemas.microsoft.com/office/drawing/2014/main" id="{737144E7-E16E-58B8-2A04-4235EBE05C22}"/>
                    </a:ext>
                  </a:extLst>
                </p:cNvPr>
                <p:cNvCxnSpPr/>
                <p:nvPr/>
              </p:nvCxnSpPr>
              <p:spPr>
                <a:xfrm>
                  <a:off x="595652" y="803563"/>
                  <a:ext cx="518031" cy="57403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Text Box 179">
                  <a:extLst>
                    <a:ext uri="{FF2B5EF4-FFF2-40B4-BE49-F238E27FC236}">
                      <a16:creationId xmlns:a16="http://schemas.microsoft.com/office/drawing/2014/main" id="{D616AF79-09A5-623B-F84F-55C38443945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12564" y="716424"/>
                  <a:ext cx="434596" cy="305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spcAft>
                      <a:spcPts val="1200"/>
                    </a:spcAft>
                  </a:pPr>
                  <a:r>
                    <a:rPr lang="en-US" sz="1200" b="1"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x</a:t>
                  </a:r>
                  <a:endParaRPr lang="en-US" sz="120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24" name="Text Box 180">
                  <a:extLst>
                    <a:ext uri="{FF2B5EF4-FFF2-40B4-BE49-F238E27FC236}">
                      <a16:creationId xmlns:a16="http://schemas.microsoft.com/office/drawing/2014/main" id="{DD93146B-5897-A858-F10B-22810992CEA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4073" y="57426"/>
                  <a:ext cx="466705" cy="3429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spcAft>
                      <a:spcPts val="1200"/>
                    </a:spcAft>
                  </a:pPr>
                  <a:r>
                    <a:rPr lang="en-US" sz="1200" b="1"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z</a:t>
                  </a:r>
                  <a:endParaRPr lang="en-US" sz="120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25" name="Text Box 181">
                  <a:extLst>
                    <a:ext uri="{FF2B5EF4-FFF2-40B4-BE49-F238E27FC236}">
                      <a16:creationId xmlns:a16="http://schemas.microsoft.com/office/drawing/2014/main" id="{DDC24F05-2166-1AD3-F2D8-6B662610196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19652" y="690259"/>
                  <a:ext cx="466705" cy="3429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spcAft>
                      <a:spcPts val="1200"/>
                    </a:spcAft>
                  </a:pPr>
                  <a:r>
                    <a:rPr lang="en-US" sz="1200" b="1"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y</a:t>
                  </a:r>
                  <a:endParaRPr lang="en-US" sz="120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26" name="Text Box 182">
                  <a:extLst>
                    <a:ext uri="{FF2B5EF4-FFF2-40B4-BE49-F238E27FC236}">
                      <a16:creationId xmlns:a16="http://schemas.microsoft.com/office/drawing/2014/main" id="{498CD73F-FDBD-3D63-5CC3-0131BD6A41B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4087" y="622407"/>
                  <a:ext cx="466705" cy="3429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spcAft>
                      <a:spcPts val="1200"/>
                    </a:spcAft>
                  </a:pPr>
                  <a:r>
                    <a:rPr lang="en-US" sz="1200"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o</a:t>
                  </a:r>
                </a:p>
              </p:txBody>
            </p:sp>
          </p:grp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7931C4B1-25CF-DC46-4533-AE32C1F0CDF7}"/>
                  </a:ext>
                </a:extLst>
              </p:cNvPr>
              <p:cNvCxnSpPr/>
              <p:nvPr/>
            </p:nvCxnSpPr>
            <p:spPr>
              <a:xfrm flipV="1">
                <a:off x="602673" y="121227"/>
                <a:ext cx="0" cy="67416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DA38521-C841-083F-0868-DA7475C9DF3B}"/>
                </a:ext>
              </a:extLst>
            </p:cNvPr>
            <p:cNvGrpSpPr/>
            <p:nvPr/>
          </p:nvGrpSpPr>
          <p:grpSpPr>
            <a:xfrm>
              <a:off x="669540" y="788444"/>
              <a:ext cx="3849369" cy="828676"/>
              <a:chOff x="518393" y="-1006529"/>
              <a:chExt cx="3367151" cy="628301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FEB97D4A-ACA6-804A-352E-000BE4128844}"/>
                  </a:ext>
                </a:extLst>
              </p:cNvPr>
              <p:cNvGrpSpPr/>
              <p:nvPr/>
            </p:nvGrpSpPr>
            <p:grpSpPr>
              <a:xfrm>
                <a:off x="998269" y="-1006529"/>
                <a:ext cx="2887275" cy="628301"/>
                <a:chOff x="681581" y="-591055"/>
                <a:chExt cx="1971325" cy="368952"/>
              </a:xfrm>
            </p:grpSpPr>
            <p:cxnSp>
              <p:nvCxnSpPr>
                <p:cNvPr id="15" name="Straight Arrow Connector 14">
                  <a:extLst>
                    <a:ext uri="{FF2B5EF4-FFF2-40B4-BE49-F238E27FC236}">
                      <a16:creationId xmlns:a16="http://schemas.microsoft.com/office/drawing/2014/main" id="{7BD3EC17-A3A5-9783-7A4B-029445102BD4}"/>
                    </a:ext>
                  </a:extLst>
                </p:cNvPr>
                <p:cNvCxnSpPr/>
                <p:nvPr/>
              </p:nvCxnSpPr>
              <p:spPr>
                <a:xfrm flipV="1">
                  <a:off x="1967133" y="-434925"/>
                  <a:ext cx="355540" cy="206444"/>
                </a:xfrm>
                <a:prstGeom prst="straightConnector1">
                  <a:avLst/>
                </a:prstGeom>
                <a:ln>
                  <a:solidFill>
                    <a:srgbClr val="FFFF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Arrow Connector 15">
                  <a:extLst>
                    <a:ext uri="{FF2B5EF4-FFF2-40B4-BE49-F238E27FC236}">
                      <a16:creationId xmlns:a16="http://schemas.microsoft.com/office/drawing/2014/main" id="{89600D99-C646-E31B-99FA-09F8F3F687E6}"/>
                    </a:ext>
                  </a:extLst>
                </p:cNvPr>
                <p:cNvCxnSpPr/>
                <p:nvPr/>
              </p:nvCxnSpPr>
              <p:spPr>
                <a:xfrm>
                  <a:off x="681581" y="-552084"/>
                  <a:ext cx="1589330" cy="70437"/>
                </a:xfrm>
                <a:prstGeom prst="straightConnector1">
                  <a:avLst/>
                </a:prstGeom>
                <a:ln>
                  <a:solidFill>
                    <a:srgbClr val="FFFF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Text Box 303">
                  <a:extLst>
                    <a:ext uri="{FF2B5EF4-FFF2-40B4-BE49-F238E27FC236}">
                      <a16:creationId xmlns:a16="http://schemas.microsoft.com/office/drawing/2014/main" id="{05F0E975-DF35-CE81-46C9-B62396D67309}"/>
                    </a:ext>
                  </a:extLst>
                </p:cNvPr>
                <p:cNvSpPr txBox="1"/>
                <p:nvPr/>
              </p:nvSpPr>
              <p:spPr>
                <a:xfrm rot="512681">
                  <a:off x="1345218" y="-591055"/>
                  <a:ext cx="555171" cy="248376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spcAft>
                      <a:spcPts val="1200"/>
                    </a:spcAft>
                  </a:pPr>
                  <a:r>
                    <a:rPr lang="en-US" sz="1200"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L</a:t>
                  </a:r>
                </a:p>
              </p:txBody>
            </p:sp>
            <p:sp>
              <p:nvSpPr>
                <p:cNvPr id="18" name="Text Box 304">
                  <a:extLst>
                    <a:ext uri="{FF2B5EF4-FFF2-40B4-BE49-F238E27FC236}">
                      <a16:creationId xmlns:a16="http://schemas.microsoft.com/office/drawing/2014/main" id="{5A6F1386-848A-8B40-F8B9-403CF1915846}"/>
                    </a:ext>
                  </a:extLst>
                </p:cNvPr>
                <p:cNvSpPr txBox="1"/>
                <p:nvPr/>
              </p:nvSpPr>
              <p:spPr>
                <a:xfrm rot="18993132">
                  <a:off x="2097735" y="-470479"/>
                  <a:ext cx="555171" cy="248376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spcAft>
                      <a:spcPts val="1200"/>
                    </a:spcAft>
                  </a:pPr>
                  <a:r>
                    <a:rPr lang="en-US" sz="1200"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w</a:t>
                  </a:r>
                </a:p>
              </p:txBody>
            </p:sp>
          </p:grpSp>
          <p:sp>
            <p:nvSpPr>
              <p:cNvPr id="14" name="Text Box 305">
                <a:extLst>
                  <a:ext uri="{FF2B5EF4-FFF2-40B4-BE49-F238E27FC236}">
                    <a16:creationId xmlns:a16="http://schemas.microsoft.com/office/drawing/2014/main" id="{5DB7A788-381C-94AD-BB14-F4BA7606E91A}"/>
                  </a:ext>
                </a:extLst>
              </p:cNvPr>
              <p:cNvSpPr txBox="1"/>
              <p:nvPr/>
            </p:nvSpPr>
            <p:spPr>
              <a:xfrm>
                <a:off x="518393" y="-894928"/>
                <a:ext cx="404601" cy="283221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120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Tx</a:t>
                </a: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F010362C-FE2C-6A1B-FE5D-BF7D2C113D39}"/>
              </a:ext>
            </a:extLst>
          </p:cNvPr>
          <p:cNvSpPr txBox="1"/>
          <p:nvPr/>
        </p:nvSpPr>
        <p:spPr>
          <a:xfrm>
            <a:off x="45129" y="1988125"/>
            <a:ext cx="51764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dirty="0">
                <a:ea typeface="Times New Roman" panose="02020603050405020304" pitchFamily="18" charset="0"/>
              </a:rPr>
              <a:t>A Tx coil is placed in a conductive environment</a:t>
            </a:r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3654020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FB655-6A1E-716F-99FB-4EC9C830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536"/>
            <a:ext cx="12002609" cy="120241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EMI Signals Induced in a Moving Rx Coil within Time Varying Field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EB0C0C-47EE-BFB4-4D06-4E422F6BD8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539" y="1311393"/>
            <a:ext cx="5800988" cy="49990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D454D8-3D39-AA9D-F74B-E5F73E4DC2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3643" y="1441931"/>
            <a:ext cx="5787728" cy="4999047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B62B8F14-C13C-B277-6B4B-FDEE014AAE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6361969"/>
              </p:ext>
            </p:extLst>
          </p:nvPr>
        </p:nvGraphicFramePr>
        <p:xfrm>
          <a:off x="4525245" y="1249078"/>
          <a:ext cx="2766575" cy="573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0" name="Equation" r:id="rId6" imgW="2057400" imgH="431640" progId="Equation.DSMT4">
                  <p:embed/>
                </p:oleObj>
              </mc:Choice>
              <mc:Fallback>
                <p:oleObj name="Equation" r:id="rId6" imgW="2057400" imgH="43164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B62B8F14-C13C-B277-6B4B-FDEE014AAE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25245" y="1249078"/>
                        <a:ext cx="2766575" cy="5737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7D6F52F1-393C-DA84-99E4-35029B0A45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2665940"/>
              </p:ext>
            </p:extLst>
          </p:nvPr>
        </p:nvGraphicFramePr>
        <p:xfrm>
          <a:off x="1253369" y="4314435"/>
          <a:ext cx="937764" cy="42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1" name="Equation" r:id="rId8" imgW="838080" imgH="380880" progId="Equation.DSMT4">
                  <p:embed/>
                </p:oleObj>
              </mc:Choice>
              <mc:Fallback>
                <p:oleObj name="Equation" r:id="rId8" imgW="838080" imgH="38088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7D6F52F1-393C-DA84-99E4-35029B0A45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53369" y="4314435"/>
                        <a:ext cx="937764" cy="421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27106DA4-CA88-28D5-242B-12F470E86F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4167771"/>
              </p:ext>
            </p:extLst>
          </p:nvPr>
        </p:nvGraphicFramePr>
        <p:xfrm>
          <a:off x="1843121" y="1898288"/>
          <a:ext cx="763900" cy="5318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2" name="Equation" r:id="rId10" imgW="558720" imgH="393480" progId="Equation.DSMT4">
                  <p:embed/>
                </p:oleObj>
              </mc:Choice>
              <mc:Fallback>
                <p:oleObj name="Equation" r:id="rId10" imgW="558720" imgH="39348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27106DA4-CA88-28D5-242B-12F470E86F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843121" y="1898288"/>
                        <a:ext cx="763900" cy="5318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Oval 10">
            <a:extLst>
              <a:ext uri="{FF2B5EF4-FFF2-40B4-BE49-F238E27FC236}">
                <a16:creationId xmlns:a16="http://schemas.microsoft.com/office/drawing/2014/main" id="{04963A42-5B52-66A6-0154-CF4A51CBB695}"/>
              </a:ext>
            </a:extLst>
          </p:cNvPr>
          <p:cNvSpPr/>
          <p:nvPr/>
        </p:nvSpPr>
        <p:spPr>
          <a:xfrm rot="1636834">
            <a:off x="1667367" y="2418854"/>
            <a:ext cx="378327" cy="666963"/>
          </a:xfrm>
          <a:prstGeom prst="ellipse">
            <a:avLst/>
          </a:prstGeom>
          <a:noFill/>
          <a:ln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230DDD11-BA07-9215-6E7A-DFC059A99A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1150003"/>
              </p:ext>
            </p:extLst>
          </p:nvPr>
        </p:nvGraphicFramePr>
        <p:xfrm>
          <a:off x="8934133" y="1910077"/>
          <a:ext cx="763900" cy="5318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3" name="Equation" r:id="rId12" imgW="558720" imgH="393480" progId="Equation.DSMT4">
                  <p:embed/>
                </p:oleObj>
              </mc:Choice>
              <mc:Fallback>
                <p:oleObj name="Equation" r:id="rId12" imgW="558720" imgH="393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230DDD11-BA07-9215-6E7A-DFC059A99A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934133" y="1910077"/>
                        <a:ext cx="763900" cy="5318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Oval 12">
            <a:extLst>
              <a:ext uri="{FF2B5EF4-FFF2-40B4-BE49-F238E27FC236}">
                <a16:creationId xmlns:a16="http://schemas.microsoft.com/office/drawing/2014/main" id="{4C8FED24-00D9-F7AD-2DCD-E66FCABBCF3B}"/>
              </a:ext>
            </a:extLst>
          </p:cNvPr>
          <p:cNvSpPr/>
          <p:nvPr/>
        </p:nvSpPr>
        <p:spPr>
          <a:xfrm rot="1636834">
            <a:off x="8863705" y="2341711"/>
            <a:ext cx="378327" cy="581244"/>
          </a:xfrm>
          <a:prstGeom prst="ellipse">
            <a:avLst/>
          </a:prstGeom>
          <a:noFill/>
          <a:ln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F464466-6A44-87A4-6C6E-061957DB5CAF}"/>
              </a:ext>
            </a:extLst>
          </p:cNvPr>
          <p:cNvSpPr/>
          <p:nvPr/>
        </p:nvSpPr>
        <p:spPr>
          <a:xfrm rot="1636834">
            <a:off x="1699107" y="3547055"/>
            <a:ext cx="378327" cy="775909"/>
          </a:xfrm>
          <a:prstGeom prst="ellipse">
            <a:avLst/>
          </a:prstGeom>
          <a:noFill/>
          <a:ln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22ACA1D8-1F61-037E-A199-69927FF8F8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3968545"/>
              </p:ext>
            </p:extLst>
          </p:nvPr>
        </p:nvGraphicFramePr>
        <p:xfrm>
          <a:off x="8517202" y="4112547"/>
          <a:ext cx="937764" cy="42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4" name="Equation" r:id="rId14" imgW="838080" imgH="380880" progId="Equation.DSMT4">
                  <p:embed/>
                </p:oleObj>
              </mc:Choice>
              <mc:Fallback>
                <p:oleObj name="Equation" r:id="rId14" imgW="838080" imgH="38088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22ACA1D8-1F61-037E-A199-69927FF8F8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8517202" y="4112547"/>
                        <a:ext cx="937764" cy="421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Oval 15">
            <a:extLst>
              <a:ext uri="{FF2B5EF4-FFF2-40B4-BE49-F238E27FC236}">
                <a16:creationId xmlns:a16="http://schemas.microsoft.com/office/drawing/2014/main" id="{E95679EC-B66A-29B8-7FC4-82AC2BB386E8}"/>
              </a:ext>
            </a:extLst>
          </p:cNvPr>
          <p:cNvSpPr/>
          <p:nvPr/>
        </p:nvSpPr>
        <p:spPr>
          <a:xfrm rot="1636834">
            <a:off x="9115038" y="3304140"/>
            <a:ext cx="378327" cy="775909"/>
          </a:xfrm>
          <a:prstGeom prst="ellipse">
            <a:avLst/>
          </a:prstGeom>
          <a:noFill/>
          <a:ln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1A5253-0D36-A11A-A41F-E6E26A46400D}"/>
              </a:ext>
            </a:extLst>
          </p:cNvPr>
          <p:cNvSpPr txBox="1"/>
          <p:nvPr/>
        </p:nvSpPr>
        <p:spPr>
          <a:xfrm>
            <a:off x="1272619" y="1466858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Conductivity effect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94F5AD-29B7-EA0F-AE8B-12B915702F91}"/>
              </a:ext>
            </a:extLst>
          </p:cNvPr>
          <p:cNvSpPr txBox="1"/>
          <p:nvPr/>
        </p:nvSpPr>
        <p:spPr>
          <a:xfrm>
            <a:off x="8986085" y="1311393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Velocity effect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258A13-2AEE-51FE-7959-6324611A1F2B}"/>
              </a:ext>
            </a:extLst>
          </p:cNvPr>
          <p:cNvSpPr/>
          <p:nvPr/>
        </p:nvSpPr>
        <p:spPr>
          <a:xfrm>
            <a:off x="2700222" y="1824381"/>
            <a:ext cx="937764" cy="4055992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451F01B-F38E-CA76-A979-A99FF55B10F1}"/>
              </a:ext>
            </a:extLst>
          </p:cNvPr>
          <p:cNvSpPr/>
          <p:nvPr/>
        </p:nvSpPr>
        <p:spPr>
          <a:xfrm>
            <a:off x="9698033" y="1709202"/>
            <a:ext cx="937764" cy="4055992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AC105D-328E-499F-B796-F011ADFCE31A}"/>
              </a:ext>
            </a:extLst>
          </p:cNvPr>
          <p:cNvSpPr txBox="1"/>
          <p:nvPr/>
        </p:nvSpPr>
        <p:spPr>
          <a:xfrm>
            <a:off x="9808321" y="4959194"/>
            <a:ext cx="8274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ULTRATEMA time window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D3C9B2F-D31F-1932-BB20-4CE418A79755}"/>
              </a:ext>
            </a:extLst>
          </p:cNvPr>
          <p:cNvSpPr txBox="1"/>
          <p:nvPr/>
        </p:nvSpPr>
        <p:spPr>
          <a:xfrm>
            <a:off x="2501457" y="5143859"/>
            <a:ext cx="1335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ULTRATEMA time window </a:t>
            </a:r>
          </a:p>
        </p:txBody>
      </p:sp>
    </p:spTree>
    <p:extLst>
      <p:ext uri="{BB962C8B-B14F-4D97-AF65-F5344CB8AC3E}">
        <p14:creationId xmlns:p14="http://schemas.microsoft.com/office/powerpoint/2010/main" val="4045240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00B9EE-5164-F4CB-D124-74213740F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E53E21E-78DD-913D-8C14-6E649821495C}"/>
              </a:ext>
            </a:extLst>
          </p:cNvPr>
          <p:cNvGrpSpPr/>
          <p:nvPr/>
        </p:nvGrpSpPr>
        <p:grpSpPr>
          <a:xfrm>
            <a:off x="56145" y="1612727"/>
            <a:ext cx="10738857" cy="4052944"/>
            <a:chOff x="-66289" y="-62209"/>
            <a:chExt cx="4036379" cy="184450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8C63F1F-ABC5-52BE-F004-9CB239AF98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14" t="22809" r="3822" b="27268"/>
            <a:stretch/>
          </p:blipFill>
          <p:spPr bwMode="auto">
            <a:xfrm>
              <a:off x="1907935" y="-62209"/>
              <a:ext cx="2062155" cy="130177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" name="Picture 6" descr="A ship on the water&#10;&#10;Description automatically generated with low confidence">
              <a:extLst>
                <a:ext uri="{FF2B5EF4-FFF2-40B4-BE49-F238E27FC236}">
                  <a16:creationId xmlns:a16="http://schemas.microsoft.com/office/drawing/2014/main" id="{8E28A900-BDCA-6908-55D0-C75C68A3C79A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-66289" y="-56028"/>
              <a:ext cx="1783283" cy="1838325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82DA4EC-FDEA-F406-1BC6-80742AB66AB7}"/>
              </a:ext>
            </a:extLst>
          </p:cNvPr>
          <p:cNvSpPr txBox="1"/>
          <p:nvPr/>
        </p:nvSpPr>
        <p:spPr>
          <a:xfrm>
            <a:off x="0" y="81524"/>
            <a:ext cx="11912600" cy="140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267" b="1" dirty="0" err="1">
                <a:solidFill>
                  <a:schemeClr val="tx1"/>
                </a:solidFill>
                <a:latin typeface="Arial (Headings)"/>
                <a:cs typeface="Arial" panose="020B0604020202020204" pitchFamily="34" charset="0"/>
              </a:rPr>
              <a:t>UltraTEMA</a:t>
            </a:r>
            <a:r>
              <a:rPr lang="en-US" sz="4267" b="1" dirty="0">
                <a:solidFill>
                  <a:schemeClr val="tx1"/>
                </a:solidFill>
                <a:latin typeface="Arial (Headings)"/>
                <a:cs typeface="Arial" panose="020B0604020202020204" pitchFamily="34" charset="0"/>
              </a:rPr>
              <a:t>: Single-Pass UW EMI detection and classification system </a:t>
            </a:r>
          </a:p>
        </p:txBody>
      </p:sp>
      <p:sp>
        <p:nvSpPr>
          <p:cNvPr id="9" name="Rectangle 711">
            <a:extLst>
              <a:ext uri="{FF2B5EF4-FFF2-40B4-BE49-F238E27FC236}">
                <a16:creationId xmlns:a16="http://schemas.microsoft.com/office/drawing/2014/main" id="{8E30D946-A4A9-2F33-EA82-591317353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1" y="4545904"/>
            <a:ext cx="7112001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algn="justLow" defTabSz="121917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dirty="0">
                <a:latin typeface="Garamond" panose="02020404030301010803" pitchFamily="18" charset="0"/>
                <a:ea typeface="Times New Roman" panose="02020603050405020304" pitchFamily="18" charset="0"/>
              </a:rPr>
              <a:t>The </a:t>
            </a:r>
            <a:r>
              <a:rPr lang="en-US" altLang="en-US" sz="2400" dirty="0" err="1">
                <a:ea typeface="Times New Roman" panose="02020603050405020304" pitchFamily="18" charset="0"/>
              </a:rPr>
              <a:t>UltraTEMA</a:t>
            </a:r>
            <a:r>
              <a:rPr lang="en-US" altLang="en-US" sz="2400" dirty="0">
                <a:ea typeface="Times New Roman" panose="02020603050405020304" pitchFamily="18" charset="0"/>
              </a:rPr>
              <a:t> system consists of four transmitter coils and twelve vector receiver sensors. It </a:t>
            </a:r>
            <a:r>
              <a:rPr lang="en-US" altLang="en-US" sz="2400" dirty="0">
                <a:latin typeface="Arial" panose="020B0604020202020204" pitchFamily="34" charset="0"/>
                <a:ea typeface="Times New Roman" panose="02020603050405020304" pitchFamily="18" charset="0"/>
              </a:rPr>
              <a:t>measures complete EMI response of a target at each dynamic data point and provides 144 data value at each n</a:t>
            </a:r>
            <a:r>
              <a:rPr lang="en-US" altLang="en-US" sz="2400" baseline="30000" dirty="0">
                <a:latin typeface="Arial" panose="020B0604020202020204" pitchFamily="34" charset="0"/>
                <a:ea typeface="Times New Roman" panose="02020603050405020304" pitchFamily="18" charset="0"/>
              </a:rPr>
              <a:t>th</a:t>
            </a:r>
            <a:r>
              <a:rPr lang="en-US" altLang="en-US" sz="2400" dirty="0">
                <a:latin typeface="Arial" panose="020B0604020202020204" pitchFamily="34" charset="0"/>
                <a:ea typeface="Times New Roman" panose="02020603050405020304" pitchFamily="18" charset="0"/>
              </a:rPr>
              <a:t> (n=1,2, .., 25) time gate.  </a:t>
            </a:r>
            <a:endParaRPr lang="en-US" altLang="en-US" sz="2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515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D72A39-0058-2989-2456-7A32E2865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0" name="Content Placeholder 9" descr="A diagram of a hexagon with a rainbow colored object&#10;&#10;Description automatically generated with medium confidence">
            <a:extLst>
              <a:ext uri="{FF2B5EF4-FFF2-40B4-BE49-F238E27FC236}">
                <a16:creationId xmlns:a16="http://schemas.microsoft.com/office/drawing/2014/main" id="{ED0CF810-C501-3B53-A606-7080F8D784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618" y="1681913"/>
            <a:ext cx="11622497" cy="4555312"/>
          </a:xfr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4CFAC24-CAA7-447D-82DF-C2D4BC422B3B}"/>
              </a:ext>
            </a:extLst>
          </p:cNvPr>
          <p:cNvSpPr txBox="1">
            <a:spLocks/>
          </p:cNvSpPr>
          <p:nvPr/>
        </p:nvSpPr>
        <p:spPr bwMode="auto">
          <a:xfrm>
            <a:off x="967339" y="141349"/>
            <a:ext cx="101285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4267" b="1" dirty="0"/>
              <a:t>ULTRATEMA Operation principles</a:t>
            </a:r>
          </a:p>
        </p:txBody>
      </p:sp>
      <p:pic>
        <p:nvPicPr>
          <p:cNvPr id="12" name="Picture 11" descr="A close up of a bullet&#10;&#10;Description automatically generated">
            <a:extLst>
              <a:ext uri="{FF2B5EF4-FFF2-40B4-BE49-F238E27FC236}">
                <a16:creationId xmlns:a16="http://schemas.microsoft.com/office/drawing/2014/main" id="{296FC0E9-E418-17AF-3CB7-C8F126B6102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3552">
            <a:off x="2815255" y="4697977"/>
            <a:ext cx="1279764" cy="327075"/>
          </a:xfrm>
          <a:prstGeom prst="rect">
            <a:avLst/>
          </a:prstGeom>
        </p:spPr>
      </p:pic>
      <p:pic>
        <p:nvPicPr>
          <p:cNvPr id="14" name="Picture 13" descr="A close up of a bullet&#10;&#10;Description automatically generated">
            <a:extLst>
              <a:ext uri="{FF2B5EF4-FFF2-40B4-BE49-F238E27FC236}">
                <a16:creationId xmlns:a16="http://schemas.microsoft.com/office/drawing/2014/main" id="{241A405D-F80B-F745-5209-E83048DC4BF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3552">
            <a:off x="7976626" y="4648552"/>
            <a:ext cx="1279764" cy="32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69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93B96-D344-9F01-A852-648959DC5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Conductivity Profile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06F517-F3A7-5A26-16C6-3BCED250E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7FA1D76-84C7-1359-F610-8CA58BF00916}"/>
              </a:ext>
            </a:extLst>
          </p:cNvPr>
          <p:cNvGrpSpPr/>
          <p:nvPr/>
        </p:nvGrpSpPr>
        <p:grpSpPr>
          <a:xfrm>
            <a:off x="545681" y="1494867"/>
            <a:ext cx="10884640" cy="4917139"/>
            <a:chOff x="343160" y="574788"/>
            <a:chExt cx="8163480" cy="368785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7BE05FA-CB34-AF64-C2ED-CC105E21C83A}"/>
                </a:ext>
              </a:extLst>
            </p:cNvPr>
            <p:cNvGrpSpPr/>
            <p:nvPr/>
          </p:nvGrpSpPr>
          <p:grpSpPr>
            <a:xfrm>
              <a:off x="357864" y="1243322"/>
              <a:ext cx="3922287" cy="2846811"/>
              <a:chOff x="778572" y="2295868"/>
              <a:chExt cx="5229715" cy="3795748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D1E21307-77C4-B851-9C7C-37D7F5E0DA36}"/>
                  </a:ext>
                </a:extLst>
              </p:cNvPr>
              <p:cNvGrpSpPr/>
              <p:nvPr/>
            </p:nvGrpSpPr>
            <p:grpSpPr>
              <a:xfrm>
                <a:off x="778572" y="2295868"/>
                <a:ext cx="4966108" cy="3795748"/>
                <a:chOff x="3879074" y="2269554"/>
                <a:chExt cx="4966108" cy="3795748"/>
              </a:xfrm>
            </p:grpSpPr>
            <p:pic>
              <p:nvPicPr>
                <p:cNvPr id="13" name="Picture 12" descr="A person swimming under water&#10;&#10;Description automatically generated">
                  <a:extLst>
                    <a:ext uri="{FF2B5EF4-FFF2-40B4-BE49-F238E27FC236}">
                      <a16:creationId xmlns:a16="http://schemas.microsoft.com/office/drawing/2014/main" id="{99E744D7-C10D-3102-97F4-5160710ADD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167" t="32399" r="27050" b="7269"/>
                <a:stretch/>
              </p:blipFill>
              <p:spPr>
                <a:xfrm>
                  <a:off x="3885652" y="2269554"/>
                  <a:ext cx="4168398" cy="3795748"/>
                </a:xfrm>
                <a:prstGeom prst="rect">
                  <a:avLst/>
                </a:prstGeom>
              </p:spPr>
            </p:pic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48ABA7B6-8CD0-3939-14AE-1CFFB2FC24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alphaModFix amt="85000"/>
                </a:blip>
                <a:srcRect l="12836" t="7230" r="4636" b="13242"/>
                <a:stretch/>
              </p:blipFill>
              <p:spPr>
                <a:xfrm>
                  <a:off x="3879074" y="2644525"/>
                  <a:ext cx="4966108" cy="3414199"/>
                </a:xfrm>
                <a:prstGeom prst="rect">
                  <a:avLst/>
                </a:prstGeom>
              </p:spPr>
            </p:pic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527C5FD-46C8-6026-B3D6-AD09FF742C8E}"/>
                  </a:ext>
                </a:extLst>
              </p:cNvPr>
              <p:cNvSpPr txBox="1"/>
              <p:nvPr/>
            </p:nvSpPr>
            <p:spPr>
              <a:xfrm rot="5400000">
                <a:off x="4865666" y="4193272"/>
                <a:ext cx="19159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/>
                  <a:t>Conductivity S/m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1F747FC-8DC7-26A3-59FA-863F64571F97}"/>
                </a:ext>
              </a:extLst>
            </p:cNvPr>
            <p:cNvSpPr txBox="1"/>
            <p:nvPr/>
          </p:nvSpPr>
          <p:spPr>
            <a:xfrm>
              <a:off x="343160" y="704547"/>
              <a:ext cx="24083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Sequim Bay Calibration Area 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2FEBB6B-6F42-B9AB-AFB0-E5DE4782AE02}"/>
                </a:ext>
              </a:extLst>
            </p:cNvPr>
            <p:cNvSpPr txBox="1"/>
            <p:nvPr/>
          </p:nvSpPr>
          <p:spPr>
            <a:xfrm>
              <a:off x="952226" y="966322"/>
              <a:ext cx="15042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 2D Cross section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8D7BE4B-2C3B-543C-3F3B-6EC5E8B42A93}"/>
                </a:ext>
              </a:extLst>
            </p:cNvPr>
            <p:cNvSpPr txBox="1"/>
            <p:nvPr/>
          </p:nvSpPr>
          <p:spPr>
            <a:xfrm>
              <a:off x="6316102" y="574788"/>
              <a:ext cx="11580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 Along depth 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75C0275-CD12-8618-AD9F-A574D075D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49973" y="635275"/>
              <a:ext cx="3356667" cy="36273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9536256"/>
      </p:ext>
    </p:extLst>
  </p:cSld>
  <p:clrMapOvr>
    <a:masterClrMapping/>
  </p:clrMapOvr>
</p:sld>
</file>

<file path=ppt/theme/theme1.xml><?xml version="1.0" encoding="utf-8"?>
<a:theme xmlns:a="http://schemas.openxmlformats.org/drawingml/2006/main" name="Thayer Presentation Template Widescree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Thayer Presentation Template Widescreen</Template>
  <TotalTime>6431</TotalTime>
  <Words>974</Words>
  <Application>Microsoft Office PowerPoint</Application>
  <PresentationFormat>Widescreen</PresentationFormat>
  <Paragraphs>203</Paragraphs>
  <Slides>19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MS PGothic</vt:lpstr>
      <vt:lpstr>MS PGothic</vt:lpstr>
      <vt:lpstr>Aptos</vt:lpstr>
      <vt:lpstr>Aptos (body)</vt:lpstr>
      <vt:lpstr>Arial</vt:lpstr>
      <vt:lpstr>Arial (Headings)</vt:lpstr>
      <vt:lpstr>Calibri</vt:lpstr>
      <vt:lpstr>Garamond</vt:lpstr>
      <vt:lpstr>Symbol</vt:lpstr>
      <vt:lpstr>Times New Roman</vt:lpstr>
      <vt:lpstr>Wingdings</vt:lpstr>
      <vt:lpstr>Thayer Presentation Template Widescreen</vt:lpstr>
      <vt:lpstr>Equation</vt:lpstr>
      <vt:lpstr>MathType 7.0 Equation</vt:lpstr>
      <vt:lpstr>Innovative Background Noise Removal Technique for Underwater Target Detection and Classification</vt:lpstr>
      <vt:lpstr>Problem Statement</vt:lpstr>
      <vt:lpstr>PowerPoint Presentation</vt:lpstr>
      <vt:lpstr>PowerPoint Presentation</vt:lpstr>
      <vt:lpstr>EMI field of Tx coil in the Marine Environment </vt:lpstr>
      <vt:lpstr>EMI Signals Induced in a Moving Rx Coil within Time Varying Field   </vt:lpstr>
      <vt:lpstr>PowerPoint Presentation</vt:lpstr>
      <vt:lpstr>PowerPoint Presentation</vt:lpstr>
      <vt:lpstr>Conductivity Profile  </vt:lpstr>
      <vt:lpstr>Data acquisition </vt:lpstr>
      <vt:lpstr>Sensor noise</vt:lpstr>
      <vt:lpstr>Detection maps</vt:lpstr>
      <vt:lpstr>Results: Single-Pass data processing </vt:lpstr>
      <vt:lpstr>PowerPoint Presentation</vt:lpstr>
      <vt:lpstr>Scoring results</vt:lpstr>
      <vt:lpstr>PowerPoint Presentation</vt:lpstr>
      <vt:lpstr>ROC Curves for high altitude data  </vt:lpstr>
      <vt:lpstr>Conclusions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Innovative Background Noise Removal Technique for Underwater Target Detection and Classification</dc:title>
  <dc:creator>Randall W. Reynolds</dc:creator>
  <cp:lastModifiedBy>Fridon Shubitidze</cp:lastModifiedBy>
  <cp:revision>89</cp:revision>
  <dcterms:created xsi:type="dcterms:W3CDTF">2025-04-07T14:54:32Z</dcterms:created>
  <dcterms:modified xsi:type="dcterms:W3CDTF">2025-04-15T12:24:34Z</dcterms:modified>
</cp:coreProperties>
</file>