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65" r:id="rId5"/>
    <p:sldId id="274" r:id="rId6"/>
    <p:sldId id="278" r:id="rId7"/>
    <p:sldId id="271" r:id="rId8"/>
    <p:sldId id="273" r:id="rId9"/>
    <p:sldId id="262" r:id="rId10"/>
    <p:sldId id="260" r:id="rId11"/>
    <p:sldId id="277" r:id="rId12"/>
    <p:sldId id="263"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1AAF64-00CD-48CB-95C0-DBE2DFEA23BC}"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F0264-B087-477F-836D-7039BDE3CB0F}" type="slidenum">
              <a:rPr lang="en-US" smtClean="0"/>
              <a:t>‹#›</a:t>
            </a:fld>
            <a:endParaRPr lang="en-US"/>
          </a:p>
        </p:txBody>
      </p:sp>
    </p:spTree>
    <p:extLst>
      <p:ext uri="{BB962C8B-B14F-4D97-AF65-F5344CB8AC3E}">
        <p14:creationId xmlns:p14="http://schemas.microsoft.com/office/powerpoint/2010/main" val="172990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30C7-27DB-BF05-1DB8-7CE42CDA8D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26CE49-B092-1916-15E2-A64C318B07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562DD5-F871-68AB-CC8A-E95CF9B5B6BD}"/>
              </a:ext>
            </a:extLst>
          </p:cNvPr>
          <p:cNvSpPr>
            <a:spLocks noGrp="1"/>
          </p:cNvSpPr>
          <p:nvPr>
            <p:ph type="dt" sz="half" idx="10"/>
          </p:nvPr>
        </p:nvSpPr>
        <p:spPr/>
        <p:txBody>
          <a:bodyPr/>
          <a:lstStyle/>
          <a:p>
            <a:fld id="{28D351AF-067E-4869-B39D-90882F5E4DFD}" type="datetimeFigureOut">
              <a:rPr lang="en-US" smtClean="0"/>
              <a:t>4/14/2025</a:t>
            </a:fld>
            <a:endParaRPr lang="en-US"/>
          </a:p>
        </p:txBody>
      </p:sp>
      <p:sp>
        <p:nvSpPr>
          <p:cNvPr id="5" name="Footer Placeholder 4">
            <a:extLst>
              <a:ext uri="{FF2B5EF4-FFF2-40B4-BE49-F238E27FC236}">
                <a16:creationId xmlns:a16="http://schemas.microsoft.com/office/drawing/2014/main" id="{E13D9614-D857-93C9-62B8-2201858EE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CE9C5-7190-3515-BBD9-6EEFC136717B}"/>
              </a:ext>
            </a:extLst>
          </p:cNvPr>
          <p:cNvSpPr>
            <a:spLocks noGrp="1"/>
          </p:cNvSpPr>
          <p:nvPr>
            <p:ph type="sldNum" sz="quarter" idx="12"/>
          </p:nvPr>
        </p:nvSpPr>
        <p:spPr/>
        <p:txBody>
          <a:bodyPr/>
          <a:lstStyle/>
          <a:p>
            <a:fld id="{AA1CA421-4BFD-4F75-8A83-037877E87DCF}" type="slidenum">
              <a:rPr lang="en-US" smtClean="0"/>
              <a:t>‹#›</a:t>
            </a:fld>
            <a:endParaRPr lang="en-US"/>
          </a:p>
        </p:txBody>
      </p:sp>
    </p:spTree>
    <p:extLst>
      <p:ext uri="{BB962C8B-B14F-4D97-AF65-F5344CB8AC3E}">
        <p14:creationId xmlns:p14="http://schemas.microsoft.com/office/powerpoint/2010/main" val="2685240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7D2F0-D944-BE75-A957-CC6D591011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257027-F7DF-10DA-CAD2-972DB00C55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791D07-FFA8-F675-97B1-813BA038EB73}"/>
              </a:ext>
            </a:extLst>
          </p:cNvPr>
          <p:cNvSpPr>
            <a:spLocks noGrp="1"/>
          </p:cNvSpPr>
          <p:nvPr>
            <p:ph type="dt" sz="half" idx="10"/>
          </p:nvPr>
        </p:nvSpPr>
        <p:spPr/>
        <p:txBody>
          <a:bodyPr/>
          <a:lstStyle/>
          <a:p>
            <a:fld id="{28D351AF-067E-4869-B39D-90882F5E4DFD}" type="datetimeFigureOut">
              <a:rPr lang="en-US" smtClean="0"/>
              <a:t>4/14/2025</a:t>
            </a:fld>
            <a:endParaRPr lang="en-US"/>
          </a:p>
        </p:txBody>
      </p:sp>
      <p:sp>
        <p:nvSpPr>
          <p:cNvPr id="5" name="Footer Placeholder 4">
            <a:extLst>
              <a:ext uri="{FF2B5EF4-FFF2-40B4-BE49-F238E27FC236}">
                <a16:creationId xmlns:a16="http://schemas.microsoft.com/office/drawing/2014/main" id="{0EF28869-E24E-E38B-DBE8-7F5054877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78A2F-639A-F0DC-9D15-1C4CD23633D5}"/>
              </a:ext>
            </a:extLst>
          </p:cNvPr>
          <p:cNvSpPr>
            <a:spLocks noGrp="1"/>
          </p:cNvSpPr>
          <p:nvPr>
            <p:ph type="sldNum" sz="quarter" idx="12"/>
          </p:nvPr>
        </p:nvSpPr>
        <p:spPr/>
        <p:txBody>
          <a:bodyPr/>
          <a:lstStyle/>
          <a:p>
            <a:fld id="{AA1CA421-4BFD-4F75-8A83-037877E87DCF}" type="slidenum">
              <a:rPr lang="en-US" smtClean="0"/>
              <a:t>‹#›</a:t>
            </a:fld>
            <a:endParaRPr lang="en-US"/>
          </a:p>
        </p:txBody>
      </p:sp>
    </p:spTree>
    <p:extLst>
      <p:ext uri="{BB962C8B-B14F-4D97-AF65-F5344CB8AC3E}">
        <p14:creationId xmlns:p14="http://schemas.microsoft.com/office/powerpoint/2010/main" val="1790419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3FAF6B-4486-78A0-3C24-3E6DA5F962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78CD0C-4C26-D48C-F384-78F809D43C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41649-0AD0-67A7-3FB6-8CF48035A88E}"/>
              </a:ext>
            </a:extLst>
          </p:cNvPr>
          <p:cNvSpPr>
            <a:spLocks noGrp="1"/>
          </p:cNvSpPr>
          <p:nvPr>
            <p:ph type="dt" sz="half" idx="10"/>
          </p:nvPr>
        </p:nvSpPr>
        <p:spPr/>
        <p:txBody>
          <a:bodyPr/>
          <a:lstStyle/>
          <a:p>
            <a:fld id="{28D351AF-067E-4869-B39D-90882F5E4DFD}" type="datetimeFigureOut">
              <a:rPr lang="en-US" smtClean="0"/>
              <a:t>4/14/2025</a:t>
            </a:fld>
            <a:endParaRPr lang="en-US"/>
          </a:p>
        </p:txBody>
      </p:sp>
      <p:sp>
        <p:nvSpPr>
          <p:cNvPr id="5" name="Footer Placeholder 4">
            <a:extLst>
              <a:ext uri="{FF2B5EF4-FFF2-40B4-BE49-F238E27FC236}">
                <a16:creationId xmlns:a16="http://schemas.microsoft.com/office/drawing/2014/main" id="{336B0336-4956-1CD5-EFF2-2CD2B289D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2BADD-1516-9B2D-5D21-86F3D5D7A933}"/>
              </a:ext>
            </a:extLst>
          </p:cNvPr>
          <p:cNvSpPr>
            <a:spLocks noGrp="1"/>
          </p:cNvSpPr>
          <p:nvPr>
            <p:ph type="sldNum" sz="quarter" idx="12"/>
          </p:nvPr>
        </p:nvSpPr>
        <p:spPr/>
        <p:txBody>
          <a:bodyPr/>
          <a:lstStyle/>
          <a:p>
            <a:fld id="{AA1CA421-4BFD-4F75-8A83-037877E87DCF}" type="slidenum">
              <a:rPr lang="en-US" smtClean="0"/>
              <a:t>‹#›</a:t>
            </a:fld>
            <a:endParaRPr lang="en-US"/>
          </a:p>
        </p:txBody>
      </p:sp>
    </p:spTree>
    <p:extLst>
      <p:ext uri="{BB962C8B-B14F-4D97-AF65-F5344CB8AC3E}">
        <p14:creationId xmlns:p14="http://schemas.microsoft.com/office/powerpoint/2010/main" val="2570657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55C19-F9AB-4963-A68F-A2BDCB732F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B3CC7E-2735-C5AB-7545-3198B13213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2129-F0EE-CF73-CB18-34843BEBBA73}"/>
              </a:ext>
            </a:extLst>
          </p:cNvPr>
          <p:cNvSpPr>
            <a:spLocks noGrp="1"/>
          </p:cNvSpPr>
          <p:nvPr>
            <p:ph type="dt" sz="half" idx="10"/>
          </p:nvPr>
        </p:nvSpPr>
        <p:spPr/>
        <p:txBody>
          <a:bodyPr/>
          <a:lstStyle/>
          <a:p>
            <a:fld id="{28D351AF-067E-4869-B39D-90882F5E4DFD}" type="datetimeFigureOut">
              <a:rPr lang="en-US" smtClean="0"/>
              <a:t>4/14/2025</a:t>
            </a:fld>
            <a:endParaRPr lang="en-US"/>
          </a:p>
        </p:txBody>
      </p:sp>
      <p:sp>
        <p:nvSpPr>
          <p:cNvPr id="5" name="Footer Placeholder 4">
            <a:extLst>
              <a:ext uri="{FF2B5EF4-FFF2-40B4-BE49-F238E27FC236}">
                <a16:creationId xmlns:a16="http://schemas.microsoft.com/office/drawing/2014/main" id="{5816FD36-8E0E-BAA5-7FFC-B47BCE803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9E6DF-2589-BF4E-0877-BADC1037D599}"/>
              </a:ext>
            </a:extLst>
          </p:cNvPr>
          <p:cNvSpPr>
            <a:spLocks noGrp="1"/>
          </p:cNvSpPr>
          <p:nvPr>
            <p:ph type="sldNum" sz="quarter" idx="12"/>
          </p:nvPr>
        </p:nvSpPr>
        <p:spPr/>
        <p:txBody>
          <a:bodyPr/>
          <a:lstStyle/>
          <a:p>
            <a:fld id="{AA1CA421-4BFD-4F75-8A83-037877E87DCF}" type="slidenum">
              <a:rPr lang="en-US" smtClean="0"/>
              <a:t>‹#›</a:t>
            </a:fld>
            <a:endParaRPr lang="en-US"/>
          </a:p>
        </p:txBody>
      </p:sp>
    </p:spTree>
    <p:extLst>
      <p:ext uri="{BB962C8B-B14F-4D97-AF65-F5344CB8AC3E}">
        <p14:creationId xmlns:p14="http://schemas.microsoft.com/office/powerpoint/2010/main" val="1980879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3B7E-01F0-D66A-329F-36F41A6BE5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6A5955-F425-E90D-6B5F-5BB4BB0A1C6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A15124-F29A-1A52-F327-34B6F3BB4F51}"/>
              </a:ext>
            </a:extLst>
          </p:cNvPr>
          <p:cNvSpPr>
            <a:spLocks noGrp="1"/>
          </p:cNvSpPr>
          <p:nvPr>
            <p:ph type="dt" sz="half" idx="10"/>
          </p:nvPr>
        </p:nvSpPr>
        <p:spPr/>
        <p:txBody>
          <a:bodyPr/>
          <a:lstStyle/>
          <a:p>
            <a:fld id="{28D351AF-067E-4869-B39D-90882F5E4DFD}" type="datetimeFigureOut">
              <a:rPr lang="en-US" smtClean="0"/>
              <a:t>4/14/2025</a:t>
            </a:fld>
            <a:endParaRPr lang="en-US"/>
          </a:p>
        </p:txBody>
      </p:sp>
      <p:sp>
        <p:nvSpPr>
          <p:cNvPr id="5" name="Footer Placeholder 4">
            <a:extLst>
              <a:ext uri="{FF2B5EF4-FFF2-40B4-BE49-F238E27FC236}">
                <a16:creationId xmlns:a16="http://schemas.microsoft.com/office/drawing/2014/main" id="{55C83681-7A11-7F68-40CA-070F77691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36B57-44B2-2AFE-A872-B1F80A6A0BD5}"/>
              </a:ext>
            </a:extLst>
          </p:cNvPr>
          <p:cNvSpPr>
            <a:spLocks noGrp="1"/>
          </p:cNvSpPr>
          <p:nvPr>
            <p:ph type="sldNum" sz="quarter" idx="12"/>
          </p:nvPr>
        </p:nvSpPr>
        <p:spPr/>
        <p:txBody>
          <a:bodyPr/>
          <a:lstStyle/>
          <a:p>
            <a:fld id="{AA1CA421-4BFD-4F75-8A83-037877E87DCF}" type="slidenum">
              <a:rPr lang="en-US" smtClean="0"/>
              <a:t>‹#›</a:t>
            </a:fld>
            <a:endParaRPr lang="en-US"/>
          </a:p>
        </p:txBody>
      </p:sp>
    </p:spTree>
    <p:extLst>
      <p:ext uri="{BB962C8B-B14F-4D97-AF65-F5344CB8AC3E}">
        <p14:creationId xmlns:p14="http://schemas.microsoft.com/office/powerpoint/2010/main" val="3509970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0A7AA-C4C1-C80C-537B-9A8D53BA5E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A89BE-D876-5D9C-2BEC-D35EA3B44F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D0CCDA-9E31-AB22-D6DB-A9392832DA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45FE6-B78C-B1E3-A3E3-9576EC32809A}"/>
              </a:ext>
            </a:extLst>
          </p:cNvPr>
          <p:cNvSpPr>
            <a:spLocks noGrp="1"/>
          </p:cNvSpPr>
          <p:nvPr>
            <p:ph type="dt" sz="half" idx="10"/>
          </p:nvPr>
        </p:nvSpPr>
        <p:spPr/>
        <p:txBody>
          <a:bodyPr/>
          <a:lstStyle/>
          <a:p>
            <a:fld id="{28D351AF-067E-4869-B39D-90882F5E4DFD}" type="datetimeFigureOut">
              <a:rPr lang="en-US" smtClean="0"/>
              <a:t>4/14/2025</a:t>
            </a:fld>
            <a:endParaRPr lang="en-US"/>
          </a:p>
        </p:txBody>
      </p:sp>
      <p:sp>
        <p:nvSpPr>
          <p:cNvPr id="6" name="Footer Placeholder 5">
            <a:extLst>
              <a:ext uri="{FF2B5EF4-FFF2-40B4-BE49-F238E27FC236}">
                <a16:creationId xmlns:a16="http://schemas.microsoft.com/office/drawing/2014/main" id="{21916F8C-CAEF-260B-FD50-28C1E48BF9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07F06D-501A-74D8-8DFA-B47EA96B8FCB}"/>
              </a:ext>
            </a:extLst>
          </p:cNvPr>
          <p:cNvSpPr>
            <a:spLocks noGrp="1"/>
          </p:cNvSpPr>
          <p:nvPr>
            <p:ph type="sldNum" sz="quarter" idx="12"/>
          </p:nvPr>
        </p:nvSpPr>
        <p:spPr/>
        <p:txBody>
          <a:bodyPr/>
          <a:lstStyle/>
          <a:p>
            <a:fld id="{AA1CA421-4BFD-4F75-8A83-037877E87DCF}" type="slidenum">
              <a:rPr lang="en-US" smtClean="0"/>
              <a:t>‹#›</a:t>
            </a:fld>
            <a:endParaRPr lang="en-US"/>
          </a:p>
        </p:txBody>
      </p:sp>
    </p:spTree>
    <p:extLst>
      <p:ext uri="{BB962C8B-B14F-4D97-AF65-F5344CB8AC3E}">
        <p14:creationId xmlns:p14="http://schemas.microsoft.com/office/powerpoint/2010/main" val="2501501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27AF-A2D8-0CFC-836A-7C71019726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DE79E8-E091-29A2-EFA3-241F29DB90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3E9127-6115-25C4-1D25-C35B75AA0D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B77F4D-8F98-1552-EA77-185DB87926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6042D0-00C7-866B-E593-C25468EB05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EA679F-6293-0D93-D2D0-5FF05D2E0C0F}"/>
              </a:ext>
            </a:extLst>
          </p:cNvPr>
          <p:cNvSpPr>
            <a:spLocks noGrp="1"/>
          </p:cNvSpPr>
          <p:nvPr>
            <p:ph type="dt" sz="half" idx="10"/>
          </p:nvPr>
        </p:nvSpPr>
        <p:spPr/>
        <p:txBody>
          <a:bodyPr/>
          <a:lstStyle/>
          <a:p>
            <a:fld id="{28D351AF-067E-4869-B39D-90882F5E4DFD}" type="datetimeFigureOut">
              <a:rPr lang="en-US" smtClean="0"/>
              <a:t>4/14/2025</a:t>
            </a:fld>
            <a:endParaRPr lang="en-US"/>
          </a:p>
        </p:txBody>
      </p:sp>
      <p:sp>
        <p:nvSpPr>
          <p:cNvPr id="8" name="Footer Placeholder 7">
            <a:extLst>
              <a:ext uri="{FF2B5EF4-FFF2-40B4-BE49-F238E27FC236}">
                <a16:creationId xmlns:a16="http://schemas.microsoft.com/office/drawing/2014/main" id="{A146C22A-6A3D-ADF2-6BE7-CC54C8B510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8D6E74-C87F-5380-177C-703E38FE3BF2}"/>
              </a:ext>
            </a:extLst>
          </p:cNvPr>
          <p:cNvSpPr>
            <a:spLocks noGrp="1"/>
          </p:cNvSpPr>
          <p:nvPr>
            <p:ph type="sldNum" sz="quarter" idx="12"/>
          </p:nvPr>
        </p:nvSpPr>
        <p:spPr/>
        <p:txBody>
          <a:bodyPr/>
          <a:lstStyle/>
          <a:p>
            <a:fld id="{AA1CA421-4BFD-4F75-8A83-037877E87DCF}" type="slidenum">
              <a:rPr lang="en-US" smtClean="0"/>
              <a:t>‹#›</a:t>
            </a:fld>
            <a:endParaRPr lang="en-US"/>
          </a:p>
        </p:txBody>
      </p:sp>
    </p:spTree>
    <p:extLst>
      <p:ext uri="{BB962C8B-B14F-4D97-AF65-F5344CB8AC3E}">
        <p14:creationId xmlns:p14="http://schemas.microsoft.com/office/powerpoint/2010/main" val="1057575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F391E-11F9-A062-754D-C5A7CD729E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ADF776-05AF-5221-1E97-851EDEAF22E3}"/>
              </a:ext>
            </a:extLst>
          </p:cNvPr>
          <p:cNvSpPr>
            <a:spLocks noGrp="1"/>
          </p:cNvSpPr>
          <p:nvPr>
            <p:ph type="dt" sz="half" idx="10"/>
          </p:nvPr>
        </p:nvSpPr>
        <p:spPr/>
        <p:txBody>
          <a:bodyPr/>
          <a:lstStyle/>
          <a:p>
            <a:fld id="{28D351AF-067E-4869-B39D-90882F5E4DFD}" type="datetimeFigureOut">
              <a:rPr lang="en-US" smtClean="0"/>
              <a:t>4/14/2025</a:t>
            </a:fld>
            <a:endParaRPr lang="en-US"/>
          </a:p>
        </p:txBody>
      </p:sp>
      <p:sp>
        <p:nvSpPr>
          <p:cNvPr id="4" name="Footer Placeholder 3">
            <a:extLst>
              <a:ext uri="{FF2B5EF4-FFF2-40B4-BE49-F238E27FC236}">
                <a16:creationId xmlns:a16="http://schemas.microsoft.com/office/drawing/2014/main" id="{FAA5C8D8-FEF4-0102-3568-EE5F252768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BB280E-7F3E-B4EF-AC58-BADF1751E82A}"/>
              </a:ext>
            </a:extLst>
          </p:cNvPr>
          <p:cNvSpPr>
            <a:spLocks noGrp="1"/>
          </p:cNvSpPr>
          <p:nvPr>
            <p:ph type="sldNum" sz="quarter" idx="12"/>
          </p:nvPr>
        </p:nvSpPr>
        <p:spPr/>
        <p:txBody>
          <a:bodyPr/>
          <a:lstStyle/>
          <a:p>
            <a:fld id="{AA1CA421-4BFD-4F75-8A83-037877E87DCF}" type="slidenum">
              <a:rPr lang="en-US" smtClean="0"/>
              <a:t>‹#›</a:t>
            </a:fld>
            <a:endParaRPr lang="en-US"/>
          </a:p>
        </p:txBody>
      </p:sp>
    </p:spTree>
    <p:extLst>
      <p:ext uri="{BB962C8B-B14F-4D97-AF65-F5344CB8AC3E}">
        <p14:creationId xmlns:p14="http://schemas.microsoft.com/office/powerpoint/2010/main" val="2620034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C0AE18-1685-7C50-16DE-44378C0B129F}"/>
              </a:ext>
            </a:extLst>
          </p:cNvPr>
          <p:cNvSpPr>
            <a:spLocks noGrp="1"/>
          </p:cNvSpPr>
          <p:nvPr>
            <p:ph type="dt" sz="half" idx="10"/>
          </p:nvPr>
        </p:nvSpPr>
        <p:spPr/>
        <p:txBody>
          <a:bodyPr/>
          <a:lstStyle/>
          <a:p>
            <a:fld id="{28D351AF-067E-4869-B39D-90882F5E4DFD}" type="datetimeFigureOut">
              <a:rPr lang="en-US" smtClean="0"/>
              <a:t>4/14/2025</a:t>
            </a:fld>
            <a:endParaRPr lang="en-US"/>
          </a:p>
        </p:txBody>
      </p:sp>
      <p:sp>
        <p:nvSpPr>
          <p:cNvPr id="3" name="Footer Placeholder 2">
            <a:extLst>
              <a:ext uri="{FF2B5EF4-FFF2-40B4-BE49-F238E27FC236}">
                <a16:creationId xmlns:a16="http://schemas.microsoft.com/office/drawing/2014/main" id="{E9A03DB1-4D57-BC0C-6405-017346A556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ACB4B0-19FE-5601-7EC8-5D477FBC8FD4}"/>
              </a:ext>
            </a:extLst>
          </p:cNvPr>
          <p:cNvSpPr>
            <a:spLocks noGrp="1"/>
          </p:cNvSpPr>
          <p:nvPr>
            <p:ph type="sldNum" sz="quarter" idx="12"/>
          </p:nvPr>
        </p:nvSpPr>
        <p:spPr/>
        <p:txBody>
          <a:bodyPr/>
          <a:lstStyle/>
          <a:p>
            <a:fld id="{AA1CA421-4BFD-4F75-8A83-037877E87DCF}" type="slidenum">
              <a:rPr lang="en-US" smtClean="0"/>
              <a:t>‹#›</a:t>
            </a:fld>
            <a:endParaRPr lang="en-US"/>
          </a:p>
        </p:txBody>
      </p:sp>
    </p:spTree>
    <p:extLst>
      <p:ext uri="{BB962C8B-B14F-4D97-AF65-F5344CB8AC3E}">
        <p14:creationId xmlns:p14="http://schemas.microsoft.com/office/powerpoint/2010/main" val="3874494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1D820-2249-065C-9D43-4B6FC14192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C5461-6BF5-004F-3EE1-6E191ACA1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2869E1-B2DF-68B8-11F3-170390AD1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380075-2F7F-A669-A83B-4B262675BC15}"/>
              </a:ext>
            </a:extLst>
          </p:cNvPr>
          <p:cNvSpPr>
            <a:spLocks noGrp="1"/>
          </p:cNvSpPr>
          <p:nvPr>
            <p:ph type="dt" sz="half" idx="10"/>
          </p:nvPr>
        </p:nvSpPr>
        <p:spPr/>
        <p:txBody>
          <a:bodyPr/>
          <a:lstStyle/>
          <a:p>
            <a:fld id="{28D351AF-067E-4869-B39D-90882F5E4DFD}" type="datetimeFigureOut">
              <a:rPr lang="en-US" smtClean="0"/>
              <a:t>4/14/2025</a:t>
            </a:fld>
            <a:endParaRPr lang="en-US"/>
          </a:p>
        </p:txBody>
      </p:sp>
      <p:sp>
        <p:nvSpPr>
          <p:cNvPr id="6" name="Footer Placeholder 5">
            <a:extLst>
              <a:ext uri="{FF2B5EF4-FFF2-40B4-BE49-F238E27FC236}">
                <a16:creationId xmlns:a16="http://schemas.microsoft.com/office/drawing/2014/main" id="{64A2E88D-601A-955B-32DE-87B663B67F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6C1F4E-7FC4-FD08-318A-AC87EBF33F77}"/>
              </a:ext>
            </a:extLst>
          </p:cNvPr>
          <p:cNvSpPr>
            <a:spLocks noGrp="1"/>
          </p:cNvSpPr>
          <p:nvPr>
            <p:ph type="sldNum" sz="quarter" idx="12"/>
          </p:nvPr>
        </p:nvSpPr>
        <p:spPr/>
        <p:txBody>
          <a:bodyPr/>
          <a:lstStyle/>
          <a:p>
            <a:fld id="{AA1CA421-4BFD-4F75-8A83-037877E87DCF}" type="slidenum">
              <a:rPr lang="en-US" smtClean="0"/>
              <a:t>‹#›</a:t>
            </a:fld>
            <a:endParaRPr lang="en-US"/>
          </a:p>
        </p:txBody>
      </p:sp>
    </p:spTree>
    <p:extLst>
      <p:ext uri="{BB962C8B-B14F-4D97-AF65-F5344CB8AC3E}">
        <p14:creationId xmlns:p14="http://schemas.microsoft.com/office/powerpoint/2010/main" val="1105612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3CFF8-C470-BD61-9E21-87638DBE8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E4305-0286-FC40-3AFC-B2FB3197D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A7C4C6-F4F8-82ED-74FB-D3EB9A613F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1A2F3-7ECD-F726-A0D4-ADEF563136D0}"/>
              </a:ext>
            </a:extLst>
          </p:cNvPr>
          <p:cNvSpPr>
            <a:spLocks noGrp="1"/>
          </p:cNvSpPr>
          <p:nvPr>
            <p:ph type="dt" sz="half" idx="10"/>
          </p:nvPr>
        </p:nvSpPr>
        <p:spPr/>
        <p:txBody>
          <a:bodyPr/>
          <a:lstStyle/>
          <a:p>
            <a:fld id="{28D351AF-067E-4869-B39D-90882F5E4DFD}" type="datetimeFigureOut">
              <a:rPr lang="en-US" smtClean="0"/>
              <a:t>4/14/2025</a:t>
            </a:fld>
            <a:endParaRPr lang="en-US"/>
          </a:p>
        </p:txBody>
      </p:sp>
      <p:sp>
        <p:nvSpPr>
          <p:cNvPr id="6" name="Footer Placeholder 5">
            <a:extLst>
              <a:ext uri="{FF2B5EF4-FFF2-40B4-BE49-F238E27FC236}">
                <a16:creationId xmlns:a16="http://schemas.microsoft.com/office/drawing/2014/main" id="{F92AA68D-C933-1AB4-E4DE-2AD36DAA7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E29BB-EA68-84E1-67A1-3142E5C2C3C0}"/>
              </a:ext>
            </a:extLst>
          </p:cNvPr>
          <p:cNvSpPr>
            <a:spLocks noGrp="1"/>
          </p:cNvSpPr>
          <p:nvPr>
            <p:ph type="sldNum" sz="quarter" idx="12"/>
          </p:nvPr>
        </p:nvSpPr>
        <p:spPr/>
        <p:txBody>
          <a:bodyPr/>
          <a:lstStyle/>
          <a:p>
            <a:fld id="{AA1CA421-4BFD-4F75-8A83-037877E87DCF}" type="slidenum">
              <a:rPr lang="en-US" smtClean="0"/>
              <a:t>‹#›</a:t>
            </a:fld>
            <a:endParaRPr lang="en-US"/>
          </a:p>
        </p:txBody>
      </p:sp>
    </p:spTree>
    <p:extLst>
      <p:ext uri="{BB962C8B-B14F-4D97-AF65-F5344CB8AC3E}">
        <p14:creationId xmlns:p14="http://schemas.microsoft.com/office/powerpoint/2010/main" val="1966191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11CA6F-959B-9475-845C-937967DD8D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8E75F4-98E7-5D01-2EA1-131C10C127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62FDE-C452-C9E3-481C-A464CF3FB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D351AF-067E-4869-B39D-90882F5E4DFD}" type="datetimeFigureOut">
              <a:rPr lang="en-US" smtClean="0"/>
              <a:t>4/14/2025</a:t>
            </a:fld>
            <a:endParaRPr lang="en-US"/>
          </a:p>
        </p:txBody>
      </p:sp>
      <p:sp>
        <p:nvSpPr>
          <p:cNvPr id="5" name="Footer Placeholder 4">
            <a:extLst>
              <a:ext uri="{FF2B5EF4-FFF2-40B4-BE49-F238E27FC236}">
                <a16:creationId xmlns:a16="http://schemas.microsoft.com/office/drawing/2014/main" id="{709E61AF-D775-3AEB-A87C-3D57DAF5CB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7AE29F-51C5-5FB1-6A08-B1317E463C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A1CA421-4BFD-4F75-8A83-037877E87DCF}" type="slidenum">
              <a:rPr lang="en-US" smtClean="0"/>
              <a:t>‹#›</a:t>
            </a:fld>
            <a:endParaRPr lang="en-US"/>
          </a:p>
        </p:txBody>
      </p:sp>
    </p:spTree>
    <p:extLst>
      <p:ext uri="{BB962C8B-B14F-4D97-AF65-F5344CB8AC3E}">
        <p14:creationId xmlns:p14="http://schemas.microsoft.com/office/powerpoint/2010/main" val="1080313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9907-992B-D18D-D045-40FBCE4DCDB6}"/>
              </a:ext>
            </a:extLst>
          </p:cNvPr>
          <p:cNvSpPr>
            <a:spLocks noGrp="1"/>
          </p:cNvSpPr>
          <p:nvPr>
            <p:ph type="ctrTitle"/>
          </p:nvPr>
        </p:nvSpPr>
        <p:spPr>
          <a:xfrm>
            <a:off x="1128621" y="686548"/>
            <a:ext cx="9934755" cy="2387600"/>
          </a:xfrm>
          <a:noFill/>
        </p:spPr>
        <p:txBody>
          <a:bodyPr>
            <a:noAutofit/>
          </a:bodyPr>
          <a:lstStyle/>
          <a:p>
            <a:r>
              <a:rPr lang="en-US" sz="4800" b="1" dirty="0">
                <a:solidFill>
                  <a:schemeClr val="bg1"/>
                </a:solidFill>
              </a:rPr>
              <a:t>Shallow Underwater Advanced Geophysical Classification Survey</a:t>
            </a:r>
            <a:br>
              <a:rPr lang="en-US" sz="4800" b="1" dirty="0">
                <a:solidFill>
                  <a:schemeClr val="bg1"/>
                </a:solidFill>
              </a:rPr>
            </a:br>
            <a:r>
              <a:rPr lang="en-US" sz="4800" b="1" dirty="0">
                <a:solidFill>
                  <a:schemeClr val="bg1"/>
                </a:solidFill>
              </a:rPr>
              <a:t>Lessons Learned at East Coast Site</a:t>
            </a:r>
          </a:p>
        </p:txBody>
      </p:sp>
      <p:sp>
        <p:nvSpPr>
          <p:cNvPr id="3" name="Subtitle 2">
            <a:extLst>
              <a:ext uri="{FF2B5EF4-FFF2-40B4-BE49-F238E27FC236}">
                <a16:creationId xmlns:a16="http://schemas.microsoft.com/office/drawing/2014/main" id="{785442E3-E59F-B09E-7102-BAB07B1869B4}"/>
              </a:ext>
            </a:extLst>
          </p:cNvPr>
          <p:cNvSpPr>
            <a:spLocks noGrp="1"/>
          </p:cNvSpPr>
          <p:nvPr>
            <p:ph type="subTitle" idx="1"/>
          </p:nvPr>
        </p:nvSpPr>
        <p:spPr>
          <a:xfrm>
            <a:off x="1523998" y="3178953"/>
            <a:ext cx="9144000" cy="1655762"/>
          </a:xfrm>
          <a:noFill/>
        </p:spPr>
        <p:txBody>
          <a:bodyPr/>
          <a:lstStyle/>
          <a:p>
            <a:pPr marL="0" marR="0" algn="ctr">
              <a:lnSpc>
                <a:spcPct val="107000"/>
              </a:lnSpc>
              <a:spcBef>
                <a:spcPts val="0"/>
              </a:spcBef>
              <a:spcAft>
                <a:spcPts val="0"/>
              </a:spcAft>
            </a:pPr>
            <a:r>
              <a:rPr lang="en-US" sz="1800" i="1" kern="0" dirty="0">
                <a:solidFill>
                  <a:schemeClr val="bg1"/>
                </a:solidFill>
                <a:effectLst/>
                <a:latin typeface="+mj-lt"/>
                <a:ea typeface="Calibri" panose="020F0502020204030204" pitchFamily="34" charset="0"/>
                <a:cs typeface="Times New Roman" panose="02020603050405020304" pitchFamily="18" charset="0"/>
              </a:rPr>
              <a:t>Ricky Mataitis, (Jacobs, Albuquerque, NM, USA)</a:t>
            </a:r>
            <a:endParaRPr lang="en-US" sz="1800" i="1" kern="100" dirty="0">
              <a:solidFill>
                <a:schemeClr val="bg1"/>
              </a:solidFill>
              <a:effectLst/>
              <a:latin typeface="+mj-lt"/>
              <a:ea typeface="Jacobs Chronos" panose="020B0603030503030204" pitchFamily="34" charset="0"/>
              <a:cs typeface="Times New Roman" panose="02020603050405020304" pitchFamily="18" charset="0"/>
            </a:endParaRPr>
          </a:p>
          <a:p>
            <a:pPr marL="0" marR="0" algn="ctr">
              <a:lnSpc>
                <a:spcPct val="107000"/>
              </a:lnSpc>
              <a:spcBef>
                <a:spcPts val="0"/>
              </a:spcBef>
              <a:spcAft>
                <a:spcPts val="0"/>
              </a:spcAft>
            </a:pPr>
            <a:r>
              <a:rPr lang="en-US" sz="1800" i="1" kern="0" dirty="0">
                <a:solidFill>
                  <a:schemeClr val="bg1"/>
                </a:solidFill>
                <a:effectLst/>
                <a:latin typeface="+mj-lt"/>
                <a:ea typeface="Calibri" panose="020F0502020204030204" pitchFamily="34" charset="0"/>
                <a:cs typeface="Times New Roman" panose="02020603050405020304" pitchFamily="18" charset="0"/>
              </a:rPr>
              <a:t>Steve Saville (Jacobs, Knoxville, TN, USA)</a:t>
            </a:r>
            <a:endParaRPr lang="en-US" sz="1800" i="1" kern="100" dirty="0">
              <a:solidFill>
                <a:schemeClr val="bg1"/>
              </a:solidFill>
              <a:effectLst/>
              <a:latin typeface="+mj-lt"/>
              <a:ea typeface="Jacobs Chronos" panose="020B0603030503030204" pitchFamily="34" charset="0"/>
              <a:cs typeface="Times New Roman" panose="02020603050405020304" pitchFamily="18" charset="0"/>
            </a:endParaRPr>
          </a:p>
          <a:p>
            <a:pPr marL="0" marR="0" algn="ctr">
              <a:lnSpc>
                <a:spcPct val="107000"/>
              </a:lnSpc>
              <a:spcBef>
                <a:spcPts val="0"/>
              </a:spcBef>
              <a:spcAft>
                <a:spcPts val="0"/>
              </a:spcAft>
            </a:pPr>
            <a:r>
              <a:rPr lang="en-US" sz="1800" i="1" kern="0" dirty="0">
                <a:solidFill>
                  <a:schemeClr val="bg1"/>
                </a:solidFill>
                <a:effectLst/>
                <a:latin typeface="+mj-lt"/>
                <a:ea typeface="Calibri" panose="020F0502020204030204" pitchFamily="34" charset="0"/>
                <a:cs typeface="Times New Roman" panose="02020603050405020304" pitchFamily="18" charset="0"/>
              </a:rPr>
              <a:t>Matthew Cook (Seaview Geophysical, Dexter, MI, USA)</a:t>
            </a:r>
            <a:endParaRPr lang="en-US" sz="1800" i="1" kern="100" dirty="0">
              <a:solidFill>
                <a:schemeClr val="bg1"/>
              </a:solidFill>
              <a:effectLst/>
              <a:latin typeface="+mj-lt"/>
              <a:ea typeface="Jacobs Chronos" panose="020B0603030503030204" pitchFamily="34" charset="0"/>
              <a:cs typeface="Times New Roman" panose="02020603050405020304" pitchFamily="18" charset="0"/>
            </a:endParaRPr>
          </a:p>
          <a:p>
            <a:pPr marL="0" marR="0" algn="ctr">
              <a:lnSpc>
                <a:spcPct val="107000"/>
              </a:lnSpc>
              <a:spcBef>
                <a:spcPts val="0"/>
              </a:spcBef>
              <a:spcAft>
                <a:spcPts val="0"/>
              </a:spcAft>
            </a:pPr>
            <a:r>
              <a:rPr lang="en-US" sz="1800" i="1" kern="0" dirty="0">
                <a:solidFill>
                  <a:schemeClr val="bg1"/>
                </a:solidFill>
                <a:effectLst/>
                <a:latin typeface="+mj-lt"/>
                <a:ea typeface="Calibri" panose="020F0502020204030204" pitchFamily="34" charset="0"/>
                <a:cs typeface="Times New Roman" panose="02020603050405020304" pitchFamily="18" charset="0"/>
              </a:rPr>
              <a:t>Kevin Kingdon (Black Tusk Geophysics, Vancouver, BC, CA)</a:t>
            </a:r>
            <a:endParaRPr lang="en-US" sz="1800" i="1" kern="100" dirty="0">
              <a:solidFill>
                <a:schemeClr val="bg1"/>
              </a:solidFill>
              <a:effectLst/>
              <a:latin typeface="+mj-lt"/>
              <a:ea typeface="Jacobs Chronos" panose="020B0603030503030204" pitchFamily="34" charset="0"/>
              <a:cs typeface="Times New Roman" panose="02020603050405020304" pitchFamily="18" charset="0"/>
            </a:endParaRPr>
          </a:p>
          <a:p>
            <a:pPr marL="0" marR="0" algn="ctr">
              <a:lnSpc>
                <a:spcPct val="107000"/>
              </a:lnSpc>
              <a:spcBef>
                <a:spcPts val="0"/>
              </a:spcBef>
              <a:spcAft>
                <a:spcPts val="0"/>
              </a:spcAft>
            </a:pPr>
            <a:r>
              <a:rPr lang="en-US" sz="1800" i="1" kern="0" dirty="0">
                <a:solidFill>
                  <a:schemeClr val="bg1"/>
                </a:solidFill>
                <a:effectLst/>
                <a:latin typeface="+mj-lt"/>
                <a:ea typeface="Calibri" panose="020F0502020204030204" pitchFamily="34" charset="0"/>
                <a:cs typeface="Times New Roman" panose="02020603050405020304" pitchFamily="18" charset="0"/>
              </a:rPr>
              <a:t>David Sinex (Black Tusk Geophysics, Vancouver, BC, CA)</a:t>
            </a:r>
            <a:endParaRPr lang="en-US" sz="1800" i="1" kern="100" dirty="0">
              <a:solidFill>
                <a:schemeClr val="bg1"/>
              </a:solidFill>
              <a:effectLst/>
              <a:latin typeface="+mj-lt"/>
              <a:ea typeface="Jacobs Chronos" panose="020B0603030503030204" pitchFamily="34" charset="0"/>
              <a:cs typeface="Times New Roman" panose="02020603050405020304" pitchFamily="18" charset="0"/>
            </a:endParaRPr>
          </a:p>
          <a:p>
            <a:endParaRPr lang="en-US" dirty="0">
              <a:solidFill>
                <a:schemeClr val="bg1"/>
              </a:solidFill>
            </a:endParaRPr>
          </a:p>
        </p:txBody>
      </p:sp>
      <p:pic>
        <p:nvPicPr>
          <p:cNvPr id="1026" name="Picture 2" descr="Jacobs Engineering Group brand ...">
            <a:extLst>
              <a:ext uri="{FF2B5EF4-FFF2-40B4-BE49-F238E27FC236}">
                <a16:creationId xmlns:a16="http://schemas.microsoft.com/office/drawing/2014/main" id="{3A285992-8073-F58C-E946-0DA98F44AB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79" b="16579"/>
          <a:stretch/>
        </p:blipFill>
        <p:spPr bwMode="auto">
          <a:xfrm>
            <a:off x="4633719" y="5239556"/>
            <a:ext cx="2533650" cy="1209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logo with text on it&#10;&#10;Description automatically generated with medium confidence">
            <a:extLst>
              <a:ext uri="{FF2B5EF4-FFF2-40B4-BE49-F238E27FC236}">
                <a16:creationId xmlns:a16="http://schemas.microsoft.com/office/drawing/2014/main" id="{E5DFD024-559F-14BB-9B05-50CB87AB7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0698" y="5232000"/>
            <a:ext cx="4252404" cy="1217231"/>
          </a:xfrm>
          <a:prstGeom prst="rect">
            <a:avLst/>
          </a:prstGeom>
          <a:ln>
            <a:solidFill>
              <a:schemeClr val="tx1"/>
            </a:solidFill>
          </a:ln>
        </p:spPr>
      </p:pic>
      <p:pic>
        <p:nvPicPr>
          <p:cNvPr id="6" name="Picture 5" descr="A black and grey text&#10;&#10;AI-generated content may be incorrect.">
            <a:extLst>
              <a:ext uri="{FF2B5EF4-FFF2-40B4-BE49-F238E27FC236}">
                <a16:creationId xmlns:a16="http://schemas.microsoft.com/office/drawing/2014/main" id="{C05E9BDD-A6C3-5452-D4E3-2BE2B2FA48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75" y="5239556"/>
            <a:ext cx="3704616" cy="1217231"/>
          </a:xfrm>
          <a:prstGeom prst="rect">
            <a:avLst/>
          </a:prstGeom>
          <a:ln>
            <a:solidFill>
              <a:schemeClr val="tx1"/>
            </a:solidFill>
          </a:ln>
        </p:spPr>
      </p:pic>
    </p:spTree>
    <p:extLst>
      <p:ext uri="{BB962C8B-B14F-4D97-AF65-F5344CB8AC3E}">
        <p14:creationId xmlns:p14="http://schemas.microsoft.com/office/powerpoint/2010/main" val="3620465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DD679-49E8-71E1-6AAE-87AB9BC30093}"/>
              </a:ext>
            </a:extLst>
          </p:cNvPr>
          <p:cNvSpPr>
            <a:spLocks noGrp="1"/>
          </p:cNvSpPr>
          <p:nvPr>
            <p:ph type="title"/>
          </p:nvPr>
        </p:nvSpPr>
        <p:spPr>
          <a:xfrm>
            <a:off x="838200" y="152778"/>
            <a:ext cx="10515600" cy="712361"/>
          </a:xfrm>
        </p:spPr>
        <p:txBody>
          <a:bodyPr>
            <a:normAutofit/>
          </a:bodyPr>
          <a:lstStyle/>
          <a:p>
            <a:pPr algn="ctr"/>
            <a:r>
              <a:rPr lang="en-US" sz="4000" b="1" dirty="0">
                <a:solidFill>
                  <a:schemeClr val="bg1"/>
                </a:solidFill>
              </a:rPr>
              <a:t>Survey Area Coverage</a:t>
            </a:r>
          </a:p>
        </p:txBody>
      </p:sp>
      <p:graphicFrame>
        <p:nvGraphicFramePr>
          <p:cNvPr id="4" name="Table 3">
            <a:extLst>
              <a:ext uri="{FF2B5EF4-FFF2-40B4-BE49-F238E27FC236}">
                <a16:creationId xmlns:a16="http://schemas.microsoft.com/office/drawing/2014/main" id="{B86B2EB9-3F2D-43D0-CDA6-F05858EF17CF}"/>
              </a:ext>
            </a:extLst>
          </p:cNvPr>
          <p:cNvGraphicFramePr>
            <a:graphicFrameLocks noGrp="1"/>
          </p:cNvGraphicFramePr>
          <p:nvPr>
            <p:extLst>
              <p:ext uri="{D42A27DB-BD31-4B8C-83A1-F6EECF244321}">
                <p14:modId xmlns:p14="http://schemas.microsoft.com/office/powerpoint/2010/main" val="1214562137"/>
              </p:ext>
            </p:extLst>
          </p:nvPr>
        </p:nvGraphicFramePr>
        <p:xfrm>
          <a:off x="333555" y="787303"/>
          <a:ext cx="11524890" cy="1573261"/>
        </p:xfrm>
        <a:graphic>
          <a:graphicData uri="http://schemas.openxmlformats.org/drawingml/2006/table">
            <a:tbl>
              <a:tblPr firstRow="1" bandRow="1">
                <a:tableStyleId>{5C22544A-7EE6-4342-B048-85BDC9FD1C3A}</a:tableStyleId>
              </a:tblPr>
              <a:tblGrid>
                <a:gridCol w="3841630">
                  <a:extLst>
                    <a:ext uri="{9D8B030D-6E8A-4147-A177-3AD203B41FA5}">
                      <a16:colId xmlns:a16="http://schemas.microsoft.com/office/drawing/2014/main" val="811085709"/>
                    </a:ext>
                  </a:extLst>
                </a:gridCol>
                <a:gridCol w="3841630">
                  <a:extLst>
                    <a:ext uri="{9D8B030D-6E8A-4147-A177-3AD203B41FA5}">
                      <a16:colId xmlns:a16="http://schemas.microsoft.com/office/drawing/2014/main" val="1211989299"/>
                    </a:ext>
                  </a:extLst>
                </a:gridCol>
                <a:gridCol w="3841630">
                  <a:extLst>
                    <a:ext uri="{9D8B030D-6E8A-4147-A177-3AD203B41FA5}">
                      <a16:colId xmlns:a16="http://schemas.microsoft.com/office/drawing/2014/main" val="949300602"/>
                    </a:ext>
                  </a:extLst>
                </a:gridCol>
              </a:tblGrid>
              <a:tr h="351058">
                <a:tc>
                  <a:txBody>
                    <a:bodyPr/>
                    <a:lstStyle/>
                    <a:p>
                      <a:r>
                        <a:rPr lang="en-US" sz="1400" dirty="0"/>
                        <a:t>Measurement Quality Objective</a:t>
                      </a:r>
                    </a:p>
                  </a:txBody>
                  <a:tcPr/>
                </a:tc>
                <a:tc>
                  <a:txBody>
                    <a:bodyPr/>
                    <a:lstStyle/>
                    <a:p>
                      <a:r>
                        <a:rPr lang="en-US" sz="1400" dirty="0"/>
                        <a:t>Original Acceptance Criteria</a:t>
                      </a:r>
                    </a:p>
                  </a:txBody>
                  <a:tcPr/>
                </a:tc>
                <a:tc>
                  <a:txBody>
                    <a:bodyPr/>
                    <a:lstStyle/>
                    <a:p>
                      <a:r>
                        <a:rPr lang="en-US" sz="1400" dirty="0"/>
                        <a:t>Revised Acceptance Criteria</a:t>
                      </a:r>
                    </a:p>
                  </a:txBody>
                  <a:tcPr/>
                </a:tc>
                <a:extLst>
                  <a:ext uri="{0D108BD9-81ED-4DB2-BD59-A6C34878D82A}">
                    <a16:rowId xmlns:a16="http://schemas.microsoft.com/office/drawing/2014/main" val="2357345866"/>
                  </a:ext>
                </a:extLst>
              </a:tr>
              <a:tr h="1222203">
                <a:tc>
                  <a:txBody>
                    <a:bodyPr/>
                    <a:lstStyle/>
                    <a:p>
                      <a:r>
                        <a:rPr lang="en-US" sz="1050" dirty="0"/>
                        <a:t>Coverage</a:t>
                      </a:r>
                    </a:p>
                  </a:txBody>
                  <a:tcPr/>
                </a:tc>
                <a:tc>
                  <a:txBody>
                    <a:bodyPr/>
                    <a:lstStyle/>
                    <a:p>
                      <a:r>
                        <a:rPr lang="en-US" sz="1050" dirty="0"/>
                        <a:t>100 percent coverage (excluding site-specific access limitations, e.g., obstacles) </a:t>
                      </a:r>
                    </a:p>
                  </a:txBody>
                  <a:tcPr/>
                </a:tc>
                <a:tc>
                  <a:txBody>
                    <a:bodyPr/>
                    <a:lstStyle/>
                    <a:p>
                      <a:r>
                        <a:rPr lang="en-US" sz="1050" dirty="0"/>
                        <a:t>100 percent coverage (excluding site-specific access limitations, e.g., obstacles, and gaps that are smaller </a:t>
                      </a:r>
                    </a:p>
                    <a:p>
                      <a:r>
                        <a:rPr lang="en-US" sz="1050" dirty="0"/>
                        <a:t>than an area in which a TOI could be undetected) using 3.6m-wide array footprint. Small “sliver” gaps will be </a:t>
                      </a:r>
                    </a:p>
                    <a:p>
                      <a:r>
                        <a:rPr lang="en-US" sz="1050" dirty="0"/>
                        <a:t>inspected. If sensor response adjacent to the sliver gap is sufficiently low to indicate no TOI is present in the sliver </a:t>
                      </a:r>
                    </a:p>
                    <a:p>
                      <a:r>
                        <a:rPr lang="en-US" sz="1050" dirty="0"/>
                        <a:t>gap, then the sliver gap does not need to be filled. </a:t>
                      </a:r>
                    </a:p>
                  </a:txBody>
                  <a:tcPr/>
                </a:tc>
                <a:extLst>
                  <a:ext uri="{0D108BD9-81ED-4DB2-BD59-A6C34878D82A}">
                    <a16:rowId xmlns:a16="http://schemas.microsoft.com/office/drawing/2014/main" val="3713357036"/>
                  </a:ext>
                </a:extLst>
              </a:tr>
            </a:tbl>
          </a:graphicData>
        </a:graphic>
      </p:graphicFrame>
      <p:pic>
        <p:nvPicPr>
          <p:cNvPr id="12" name="Picture 11" descr="A boat on the water&#10;&#10;AI-generated content may be incorrect.">
            <a:extLst>
              <a:ext uri="{FF2B5EF4-FFF2-40B4-BE49-F238E27FC236}">
                <a16:creationId xmlns:a16="http://schemas.microsoft.com/office/drawing/2014/main" id="{AEF29FE4-4E67-DEAE-0A18-E0F476416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332" y="2418110"/>
            <a:ext cx="2582468" cy="3926674"/>
          </a:xfrm>
          <a:prstGeom prst="rect">
            <a:avLst/>
          </a:prstGeom>
          <a:ln>
            <a:solidFill>
              <a:schemeClr val="tx1"/>
            </a:solidFill>
          </a:ln>
        </p:spPr>
      </p:pic>
      <p:sp>
        <p:nvSpPr>
          <p:cNvPr id="14" name="TextBox 13">
            <a:extLst>
              <a:ext uri="{FF2B5EF4-FFF2-40B4-BE49-F238E27FC236}">
                <a16:creationId xmlns:a16="http://schemas.microsoft.com/office/drawing/2014/main" id="{1345A237-8D39-9502-1CC3-AC913466FD96}"/>
              </a:ext>
            </a:extLst>
          </p:cNvPr>
          <p:cNvSpPr txBox="1"/>
          <p:nvPr/>
        </p:nvSpPr>
        <p:spPr>
          <a:xfrm>
            <a:off x="4524939" y="6240642"/>
            <a:ext cx="7096125" cy="523220"/>
          </a:xfrm>
          <a:prstGeom prst="rect">
            <a:avLst/>
          </a:prstGeom>
          <a:noFill/>
        </p:spPr>
        <p:txBody>
          <a:bodyPr wrap="square" rtlCol="0">
            <a:spAutoFit/>
          </a:bodyPr>
          <a:lstStyle/>
          <a:p>
            <a:pPr algn="ctr"/>
            <a:r>
              <a:rPr lang="en-US" sz="1400" b="1" dirty="0">
                <a:solidFill>
                  <a:schemeClr val="bg1"/>
                </a:solidFill>
              </a:rPr>
              <a:t>Examples of “sliver gaps” (highlighted by red boxes) in gridded </a:t>
            </a:r>
            <a:r>
              <a:rPr lang="en-US" sz="1400" b="1" dirty="0" err="1">
                <a:solidFill>
                  <a:schemeClr val="bg1"/>
                </a:solidFill>
              </a:rPr>
              <a:t>UltraTEM</a:t>
            </a:r>
            <a:r>
              <a:rPr lang="en-US" sz="1400" b="1" dirty="0">
                <a:solidFill>
                  <a:schemeClr val="bg1"/>
                </a:solidFill>
              </a:rPr>
              <a:t> data that were retained and did not require recollection</a:t>
            </a:r>
          </a:p>
        </p:txBody>
      </p:sp>
      <p:sp>
        <p:nvSpPr>
          <p:cNvPr id="15" name="TextBox 14">
            <a:extLst>
              <a:ext uri="{FF2B5EF4-FFF2-40B4-BE49-F238E27FC236}">
                <a16:creationId xmlns:a16="http://schemas.microsoft.com/office/drawing/2014/main" id="{FB0FED06-0A1B-8753-2049-6EE053C142BE}"/>
              </a:ext>
            </a:extLst>
          </p:cNvPr>
          <p:cNvSpPr txBox="1"/>
          <p:nvPr/>
        </p:nvSpPr>
        <p:spPr>
          <a:xfrm>
            <a:off x="0" y="6345918"/>
            <a:ext cx="4877836" cy="307777"/>
          </a:xfrm>
          <a:prstGeom prst="rect">
            <a:avLst/>
          </a:prstGeom>
          <a:noFill/>
        </p:spPr>
        <p:txBody>
          <a:bodyPr wrap="square" rtlCol="0">
            <a:spAutoFit/>
          </a:bodyPr>
          <a:lstStyle/>
          <a:p>
            <a:pPr algn="ctr"/>
            <a:r>
              <a:rPr lang="en-US" sz="1400" b="1" dirty="0">
                <a:solidFill>
                  <a:schemeClr val="bg1"/>
                </a:solidFill>
              </a:rPr>
              <a:t>Contractor surveying in windy conditions</a:t>
            </a:r>
          </a:p>
        </p:txBody>
      </p:sp>
      <p:grpSp>
        <p:nvGrpSpPr>
          <p:cNvPr id="16" name="Group 15">
            <a:extLst>
              <a:ext uri="{FF2B5EF4-FFF2-40B4-BE49-F238E27FC236}">
                <a16:creationId xmlns:a16="http://schemas.microsoft.com/office/drawing/2014/main" id="{39D3602C-B177-76CF-154D-381454A80D26}"/>
              </a:ext>
            </a:extLst>
          </p:cNvPr>
          <p:cNvGrpSpPr/>
          <p:nvPr/>
        </p:nvGrpSpPr>
        <p:grpSpPr>
          <a:xfrm>
            <a:off x="5105336" y="2451399"/>
            <a:ext cx="5984966" cy="3698408"/>
            <a:chOff x="5105336" y="2451399"/>
            <a:chExt cx="5984966" cy="3698408"/>
          </a:xfrm>
        </p:grpSpPr>
        <p:grpSp>
          <p:nvGrpSpPr>
            <p:cNvPr id="11" name="Group 10">
              <a:extLst>
                <a:ext uri="{FF2B5EF4-FFF2-40B4-BE49-F238E27FC236}">
                  <a16:creationId xmlns:a16="http://schemas.microsoft.com/office/drawing/2014/main" id="{B95901CF-3BA6-7D2E-846E-636B79BA54FE}"/>
                </a:ext>
              </a:extLst>
            </p:cNvPr>
            <p:cNvGrpSpPr/>
            <p:nvPr/>
          </p:nvGrpSpPr>
          <p:grpSpPr>
            <a:xfrm>
              <a:off x="5105336" y="2451399"/>
              <a:ext cx="5935332" cy="3698408"/>
              <a:chOff x="5167223" y="2565400"/>
              <a:chExt cx="5935332" cy="3698408"/>
            </a:xfrm>
          </p:grpSpPr>
          <p:pic>
            <p:nvPicPr>
              <p:cNvPr id="7" name="Picture 6">
                <a:extLst>
                  <a:ext uri="{FF2B5EF4-FFF2-40B4-BE49-F238E27FC236}">
                    <a16:creationId xmlns:a16="http://schemas.microsoft.com/office/drawing/2014/main" id="{71EA0001-C585-1BE4-3889-0B8F43019CE7}"/>
                  </a:ext>
                </a:extLst>
              </p:cNvPr>
              <p:cNvPicPr>
                <a:picLocks noChangeAspect="1"/>
              </p:cNvPicPr>
              <p:nvPr/>
            </p:nvPicPr>
            <p:blipFill>
              <a:blip r:embed="rId4"/>
              <a:srcRect l="38085" t="5101" b="9332"/>
              <a:stretch/>
            </p:blipFill>
            <p:spPr>
              <a:xfrm>
                <a:off x="5167223" y="2565400"/>
                <a:ext cx="5935332" cy="3698408"/>
              </a:xfrm>
              <a:prstGeom prst="rect">
                <a:avLst/>
              </a:prstGeom>
              <a:ln>
                <a:solidFill>
                  <a:schemeClr val="tx1"/>
                </a:solidFill>
              </a:ln>
            </p:spPr>
          </p:pic>
          <p:sp>
            <p:nvSpPr>
              <p:cNvPr id="8" name="Rectangle 7">
                <a:extLst>
                  <a:ext uri="{FF2B5EF4-FFF2-40B4-BE49-F238E27FC236}">
                    <a16:creationId xmlns:a16="http://schemas.microsoft.com/office/drawing/2014/main" id="{31565F08-A190-3E59-2A29-8250B3D27704}"/>
                  </a:ext>
                </a:extLst>
              </p:cNvPr>
              <p:cNvSpPr/>
              <p:nvPr/>
            </p:nvSpPr>
            <p:spPr>
              <a:xfrm rot="621044">
                <a:off x="7784980" y="2840053"/>
                <a:ext cx="249119" cy="318518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B736ED-3078-4EB1-807B-D70AF8565D2B}"/>
                  </a:ext>
                </a:extLst>
              </p:cNvPr>
              <p:cNvSpPr/>
              <p:nvPr/>
            </p:nvSpPr>
            <p:spPr>
              <a:xfrm rot="621044">
                <a:off x="7311633" y="4507625"/>
                <a:ext cx="249119" cy="149853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7E9E4F7E-070F-0C09-0ACF-FF58B517E57B}"/>
                </a:ext>
              </a:extLst>
            </p:cNvPr>
            <p:cNvSpPr txBox="1"/>
            <p:nvPr/>
          </p:nvSpPr>
          <p:spPr>
            <a:xfrm>
              <a:off x="10589969" y="5888197"/>
              <a:ext cx="500333" cy="261610"/>
            </a:xfrm>
            <a:prstGeom prst="rect">
              <a:avLst/>
            </a:prstGeom>
            <a:noFill/>
          </p:spPr>
          <p:txBody>
            <a:bodyPr wrap="square" rtlCol="0">
              <a:spAutoFit/>
            </a:bodyPr>
            <a:lstStyle/>
            <a:p>
              <a:r>
                <a:rPr lang="en-US" sz="1050" dirty="0">
                  <a:effectLst/>
                  <a:ea typeface="MS Mincho" panose="02020609040205080304" pitchFamily="49" charset="-128"/>
                  <a:cs typeface="Times New Roman" panose="02020603050405020304" pitchFamily="18" charset="0"/>
                </a:rPr>
                <a:t>µV/A</a:t>
              </a:r>
              <a:endParaRPr lang="en-US" sz="1050" dirty="0"/>
            </a:p>
          </p:txBody>
        </p:sp>
      </p:grpSp>
    </p:spTree>
    <p:extLst>
      <p:ext uri="{BB962C8B-B14F-4D97-AF65-F5344CB8AC3E}">
        <p14:creationId xmlns:p14="http://schemas.microsoft.com/office/powerpoint/2010/main" val="1823532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B7FF240-8ADD-6C80-419E-EEA5EB484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66B677-306A-40C4-E2CE-744095395CB7}"/>
              </a:ext>
            </a:extLst>
          </p:cNvPr>
          <p:cNvSpPr>
            <a:spLocks noGrp="1"/>
          </p:cNvSpPr>
          <p:nvPr>
            <p:ph type="title"/>
          </p:nvPr>
        </p:nvSpPr>
        <p:spPr>
          <a:xfrm>
            <a:off x="838200" y="152778"/>
            <a:ext cx="10515600" cy="712361"/>
          </a:xfrm>
        </p:spPr>
        <p:txBody>
          <a:bodyPr>
            <a:normAutofit/>
          </a:bodyPr>
          <a:lstStyle/>
          <a:p>
            <a:pPr algn="ctr"/>
            <a:r>
              <a:rPr lang="en-US" sz="4000" b="1" dirty="0">
                <a:solidFill>
                  <a:schemeClr val="bg1"/>
                </a:solidFill>
              </a:rPr>
              <a:t>Survey Area Coverage</a:t>
            </a:r>
          </a:p>
        </p:txBody>
      </p:sp>
      <p:sp>
        <p:nvSpPr>
          <p:cNvPr id="20" name="TextBox 19">
            <a:extLst>
              <a:ext uri="{FF2B5EF4-FFF2-40B4-BE49-F238E27FC236}">
                <a16:creationId xmlns:a16="http://schemas.microsoft.com/office/drawing/2014/main" id="{0F79EF42-E644-5C67-E1A7-84FE27CF6B4C}"/>
              </a:ext>
            </a:extLst>
          </p:cNvPr>
          <p:cNvSpPr txBox="1"/>
          <p:nvPr/>
        </p:nvSpPr>
        <p:spPr>
          <a:xfrm>
            <a:off x="1568568" y="6029623"/>
            <a:ext cx="8737480" cy="307777"/>
          </a:xfrm>
          <a:prstGeom prst="rect">
            <a:avLst/>
          </a:prstGeom>
          <a:noFill/>
        </p:spPr>
        <p:txBody>
          <a:bodyPr wrap="square" rtlCol="0">
            <a:spAutoFit/>
          </a:bodyPr>
          <a:lstStyle/>
          <a:p>
            <a:pPr algn="ctr"/>
            <a:r>
              <a:rPr lang="en-US" sz="1400" b="1" dirty="0">
                <a:solidFill>
                  <a:schemeClr val="bg1"/>
                </a:solidFill>
              </a:rPr>
              <a:t>Survey coverage (blue and red) across the projects three survey areas (green polygons)</a:t>
            </a:r>
          </a:p>
        </p:txBody>
      </p:sp>
      <p:graphicFrame>
        <p:nvGraphicFramePr>
          <p:cNvPr id="3" name="Table 2">
            <a:extLst>
              <a:ext uri="{FF2B5EF4-FFF2-40B4-BE49-F238E27FC236}">
                <a16:creationId xmlns:a16="http://schemas.microsoft.com/office/drawing/2014/main" id="{40CD73C7-1B0D-FB30-44DC-C083F4D586FF}"/>
              </a:ext>
            </a:extLst>
          </p:cNvPr>
          <p:cNvGraphicFramePr>
            <a:graphicFrameLocks noGrp="1"/>
          </p:cNvGraphicFramePr>
          <p:nvPr>
            <p:extLst>
              <p:ext uri="{D42A27DB-BD31-4B8C-83A1-F6EECF244321}">
                <p14:modId xmlns:p14="http://schemas.microsoft.com/office/powerpoint/2010/main" val="3969519804"/>
              </p:ext>
            </p:extLst>
          </p:nvPr>
        </p:nvGraphicFramePr>
        <p:xfrm>
          <a:off x="1301628" y="1136927"/>
          <a:ext cx="9004420" cy="979350"/>
        </p:xfrm>
        <a:graphic>
          <a:graphicData uri="http://schemas.openxmlformats.org/drawingml/2006/table">
            <a:tbl>
              <a:tblPr firstRow="1" bandRow="1">
                <a:tableStyleId>{5C22544A-7EE6-4342-B048-85BDC9FD1C3A}</a:tableStyleId>
              </a:tblPr>
              <a:tblGrid>
                <a:gridCol w="2852706">
                  <a:extLst>
                    <a:ext uri="{9D8B030D-6E8A-4147-A177-3AD203B41FA5}">
                      <a16:colId xmlns:a16="http://schemas.microsoft.com/office/drawing/2014/main" val="2260221281"/>
                    </a:ext>
                  </a:extLst>
                </a:gridCol>
                <a:gridCol w="2198841">
                  <a:extLst>
                    <a:ext uri="{9D8B030D-6E8A-4147-A177-3AD203B41FA5}">
                      <a16:colId xmlns:a16="http://schemas.microsoft.com/office/drawing/2014/main" val="1347968073"/>
                    </a:ext>
                  </a:extLst>
                </a:gridCol>
                <a:gridCol w="1701768">
                  <a:extLst>
                    <a:ext uri="{9D8B030D-6E8A-4147-A177-3AD203B41FA5}">
                      <a16:colId xmlns:a16="http://schemas.microsoft.com/office/drawing/2014/main" val="377020731"/>
                    </a:ext>
                  </a:extLst>
                </a:gridCol>
                <a:gridCol w="2251105">
                  <a:extLst>
                    <a:ext uri="{9D8B030D-6E8A-4147-A177-3AD203B41FA5}">
                      <a16:colId xmlns:a16="http://schemas.microsoft.com/office/drawing/2014/main" val="1733828379"/>
                    </a:ext>
                  </a:extLst>
                </a:gridCol>
              </a:tblGrid>
              <a:tr h="489675">
                <a:tc>
                  <a:txBody>
                    <a:bodyPr/>
                    <a:lstStyle/>
                    <a:p>
                      <a:pPr algn="ctr"/>
                      <a:r>
                        <a:rPr lang="en-US" dirty="0"/>
                        <a:t>Surveyable Area (ac)</a:t>
                      </a:r>
                    </a:p>
                  </a:txBody>
                  <a:tcPr/>
                </a:tc>
                <a:tc>
                  <a:txBody>
                    <a:bodyPr/>
                    <a:lstStyle/>
                    <a:p>
                      <a:pPr algn="ctr"/>
                      <a:r>
                        <a:rPr lang="en-US" dirty="0"/>
                        <a:t>Coverage (ac)</a:t>
                      </a:r>
                    </a:p>
                  </a:txBody>
                  <a:tcPr/>
                </a:tc>
                <a:tc>
                  <a:txBody>
                    <a:bodyPr/>
                    <a:lstStyle/>
                    <a:p>
                      <a:pPr algn="ctr"/>
                      <a:r>
                        <a:rPr lang="en-US" dirty="0"/>
                        <a:t>Gaps (ac)</a:t>
                      </a:r>
                    </a:p>
                  </a:txBody>
                  <a:tcPr/>
                </a:tc>
                <a:tc>
                  <a:txBody>
                    <a:bodyPr/>
                    <a:lstStyle/>
                    <a:p>
                      <a:pPr algn="ctr"/>
                      <a:r>
                        <a:rPr lang="en-US" dirty="0"/>
                        <a:t>Total %</a:t>
                      </a:r>
                    </a:p>
                  </a:txBody>
                  <a:tcPr/>
                </a:tc>
                <a:extLst>
                  <a:ext uri="{0D108BD9-81ED-4DB2-BD59-A6C34878D82A}">
                    <a16:rowId xmlns:a16="http://schemas.microsoft.com/office/drawing/2014/main" val="2493418075"/>
                  </a:ext>
                </a:extLst>
              </a:tr>
              <a:tr h="489675">
                <a:tc>
                  <a:txBody>
                    <a:bodyPr/>
                    <a:lstStyle/>
                    <a:p>
                      <a:pPr algn="ctr"/>
                      <a:r>
                        <a:rPr lang="en-US" b="1" dirty="0"/>
                        <a:t>168.69</a:t>
                      </a:r>
                    </a:p>
                  </a:txBody>
                  <a:tcPr/>
                </a:tc>
                <a:tc>
                  <a:txBody>
                    <a:bodyPr/>
                    <a:lstStyle/>
                    <a:p>
                      <a:pPr algn="ctr"/>
                      <a:r>
                        <a:rPr lang="en-US" b="1" dirty="0"/>
                        <a:t>167.15</a:t>
                      </a:r>
                    </a:p>
                  </a:txBody>
                  <a:tcPr/>
                </a:tc>
                <a:tc>
                  <a:txBody>
                    <a:bodyPr/>
                    <a:lstStyle/>
                    <a:p>
                      <a:pPr algn="ctr"/>
                      <a:r>
                        <a:rPr lang="en-US" b="1" dirty="0"/>
                        <a:t>1.54</a:t>
                      </a:r>
                    </a:p>
                  </a:txBody>
                  <a:tcPr/>
                </a:tc>
                <a:tc>
                  <a:txBody>
                    <a:bodyPr/>
                    <a:lstStyle/>
                    <a:p>
                      <a:pPr algn="ctr"/>
                      <a:r>
                        <a:rPr lang="en-US" b="1" dirty="0"/>
                        <a:t>99.1</a:t>
                      </a:r>
                    </a:p>
                  </a:txBody>
                  <a:tcPr/>
                </a:tc>
                <a:extLst>
                  <a:ext uri="{0D108BD9-81ED-4DB2-BD59-A6C34878D82A}">
                    <a16:rowId xmlns:a16="http://schemas.microsoft.com/office/drawing/2014/main" val="2155615861"/>
                  </a:ext>
                </a:extLst>
              </a:tr>
            </a:tbl>
          </a:graphicData>
        </a:graphic>
      </p:graphicFrame>
      <p:pic>
        <p:nvPicPr>
          <p:cNvPr id="14" name="Picture 13">
            <a:extLst>
              <a:ext uri="{FF2B5EF4-FFF2-40B4-BE49-F238E27FC236}">
                <a16:creationId xmlns:a16="http://schemas.microsoft.com/office/drawing/2014/main" id="{52596E91-85AC-0E9A-767C-11958AD768D1}"/>
              </a:ext>
            </a:extLst>
          </p:cNvPr>
          <p:cNvPicPr>
            <a:picLocks noChangeAspect="1"/>
          </p:cNvPicPr>
          <p:nvPr/>
        </p:nvPicPr>
        <p:blipFill>
          <a:blip r:embed="rId3"/>
          <a:stretch>
            <a:fillRect/>
          </a:stretch>
        </p:blipFill>
        <p:spPr>
          <a:xfrm>
            <a:off x="2915456" y="2388065"/>
            <a:ext cx="5941988" cy="3523659"/>
          </a:xfrm>
          <a:prstGeom prst="rect">
            <a:avLst/>
          </a:prstGeom>
          <a:ln>
            <a:solidFill>
              <a:schemeClr val="tx1"/>
            </a:solidFill>
          </a:ln>
        </p:spPr>
      </p:pic>
    </p:spTree>
    <p:extLst>
      <p:ext uri="{BB962C8B-B14F-4D97-AF65-F5344CB8AC3E}">
        <p14:creationId xmlns:p14="http://schemas.microsoft.com/office/powerpoint/2010/main" val="755565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A4070-F794-6743-1332-DCCA666823EA}"/>
              </a:ext>
            </a:extLst>
          </p:cNvPr>
          <p:cNvSpPr>
            <a:spLocks noGrp="1"/>
          </p:cNvSpPr>
          <p:nvPr>
            <p:ph type="title"/>
          </p:nvPr>
        </p:nvSpPr>
        <p:spPr>
          <a:xfrm>
            <a:off x="838200" y="222250"/>
            <a:ext cx="10515600" cy="777875"/>
          </a:xfrm>
        </p:spPr>
        <p:txBody>
          <a:bodyPr>
            <a:normAutofit/>
          </a:bodyPr>
          <a:lstStyle/>
          <a:p>
            <a:pPr algn="ctr"/>
            <a:r>
              <a:rPr lang="en-US" sz="4000" b="1" dirty="0">
                <a:solidFill>
                  <a:schemeClr val="bg1"/>
                </a:solidFill>
              </a:rPr>
              <a:t>Conclusions</a:t>
            </a:r>
          </a:p>
        </p:txBody>
      </p:sp>
      <p:sp>
        <p:nvSpPr>
          <p:cNvPr id="3" name="Content Placeholder 2">
            <a:extLst>
              <a:ext uri="{FF2B5EF4-FFF2-40B4-BE49-F238E27FC236}">
                <a16:creationId xmlns:a16="http://schemas.microsoft.com/office/drawing/2014/main" id="{F3271B2D-171B-D65C-B9D8-23DD28FD606E}"/>
              </a:ext>
            </a:extLst>
          </p:cNvPr>
          <p:cNvSpPr>
            <a:spLocks noGrp="1"/>
          </p:cNvSpPr>
          <p:nvPr>
            <p:ph idx="1"/>
          </p:nvPr>
        </p:nvSpPr>
        <p:spPr>
          <a:xfrm>
            <a:off x="660919" y="1863823"/>
            <a:ext cx="10163175" cy="3130353"/>
          </a:xfrm>
        </p:spPr>
        <p:txBody>
          <a:bodyPr>
            <a:normAutofit/>
          </a:bodyPr>
          <a:lstStyle/>
          <a:p>
            <a:r>
              <a:rPr lang="en-US" b="1" dirty="0">
                <a:solidFill>
                  <a:schemeClr val="bg1"/>
                </a:solidFill>
              </a:rPr>
              <a:t>The lessons learned from this project provide a better understanding of the capabilities and challenges of deployment  of the </a:t>
            </a:r>
            <a:r>
              <a:rPr lang="en-US" b="1" dirty="0" err="1">
                <a:solidFill>
                  <a:schemeClr val="bg1"/>
                </a:solidFill>
              </a:rPr>
              <a:t>UltraTEM</a:t>
            </a:r>
            <a:r>
              <a:rPr lang="en-US" b="1" dirty="0">
                <a:solidFill>
                  <a:schemeClr val="bg1"/>
                </a:solidFill>
              </a:rPr>
              <a:t> technology in a shallow water environment</a:t>
            </a:r>
          </a:p>
          <a:p>
            <a:endParaRPr lang="en-US" b="1" dirty="0">
              <a:solidFill>
                <a:schemeClr val="bg1"/>
              </a:solidFill>
            </a:endParaRPr>
          </a:p>
          <a:p>
            <a:r>
              <a:rPr lang="en-US" b="1" dirty="0">
                <a:solidFill>
                  <a:schemeClr val="bg1"/>
                </a:solidFill>
              </a:rPr>
              <a:t>Lessons may be considered when planning and developing future underwater AGC projects</a:t>
            </a:r>
          </a:p>
        </p:txBody>
      </p:sp>
    </p:spTree>
    <p:extLst>
      <p:ext uri="{BB962C8B-B14F-4D97-AF65-F5344CB8AC3E}">
        <p14:creationId xmlns:p14="http://schemas.microsoft.com/office/powerpoint/2010/main" val="3713179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B9E52-BAC9-2F37-C067-642992EADF0E}"/>
              </a:ext>
            </a:extLst>
          </p:cNvPr>
          <p:cNvSpPr>
            <a:spLocks noGrp="1"/>
          </p:cNvSpPr>
          <p:nvPr>
            <p:ph type="title"/>
          </p:nvPr>
        </p:nvSpPr>
        <p:spPr>
          <a:xfrm>
            <a:off x="838200" y="333375"/>
            <a:ext cx="10515600" cy="1073150"/>
          </a:xfrm>
        </p:spPr>
        <p:txBody>
          <a:bodyPr>
            <a:normAutofit/>
          </a:bodyPr>
          <a:lstStyle/>
          <a:p>
            <a:pPr algn="ctr"/>
            <a:r>
              <a:rPr lang="en-US" sz="4000" b="1" dirty="0">
                <a:solidFill>
                  <a:schemeClr val="bg1"/>
                </a:solidFill>
              </a:rPr>
              <a:t>Questions?</a:t>
            </a:r>
          </a:p>
        </p:txBody>
      </p:sp>
      <p:pic>
        <p:nvPicPr>
          <p:cNvPr id="4" name="Picture 3" descr="A person in a boat on a lake&#10;&#10;AI-generated content may be incorrect.">
            <a:extLst>
              <a:ext uri="{FF2B5EF4-FFF2-40B4-BE49-F238E27FC236}">
                <a16:creationId xmlns:a16="http://schemas.microsoft.com/office/drawing/2014/main" id="{11D5126E-DF29-05D7-EE41-ABADD2E930CA}"/>
              </a:ext>
            </a:extLst>
          </p:cNvPr>
          <p:cNvPicPr>
            <a:picLocks noChangeAspect="1"/>
          </p:cNvPicPr>
          <p:nvPr/>
        </p:nvPicPr>
        <p:blipFill>
          <a:blip r:embed="rId3">
            <a:extLst>
              <a:ext uri="{28A0092B-C50C-407E-A947-70E740481C1C}">
                <a14:useLocalDpi xmlns:a14="http://schemas.microsoft.com/office/drawing/2010/main" val="0"/>
              </a:ext>
            </a:extLst>
          </a:blip>
          <a:srcRect t="33194" b="33056"/>
          <a:stretch/>
        </p:blipFill>
        <p:spPr>
          <a:xfrm>
            <a:off x="3132054" y="1613960"/>
            <a:ext cx="5927891" cy="4329640"/>
          </a:xfrm>
          <a:prstGeom prst="rect">
            <a:avLst/>
          </a:prstGeom>
          <a:ln>
            <a:solidFill>
              <a:schemeClr val="tx1"/>
            </a:solidFill>
          </a:ln>
        </p:spPr>
      </p:pic>
    </p:spTree>
    <p:extLst>
      <p:ext uri="{BB962C8B-B14F-4D97-AF65-F5344CB8AC3E}">
        <p14:creationId xmlns:p14="http://schemas.microsoft.com/office/powerpoint/2010/main" val="2701342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5776-A173-E83B-93B6-50968A343A6C}"/>
              </a:ext>
            </a:extLst>
          </p:cNvPr>
          <p:cNvSpPr>
            <a:spLocks noGrp="1"/>
          </p:cNvSpPr>
          <p:nvPr>
            <p:ph type="title"/>
          </p:nvPr>
        </p:nvSpPr>
        <p:spPr>
          <a:xfrm>
            <a:off x="393939" y="258614"/>
            <a:ext cx="11404121" cy="782188"/>
          </a:xfrm>
        </p:spPr>
        <p:txBody>
          <a:bodyPr>
            <a:normAutofit/>
          </a:bodyPr>
          <a:lstStyle/>
          <a:p>
            <a:pPr algn="ctr"/>
            <a:r>
              <a:rPr lang="en-US" sz="4000" b="1" dirty="0">
                <a:solidFill>
                  <a:schemeClr val="bg1"/>
                </a:solidFill>
              </a:rPr>
              <a:t>Quality</a:t>
            </a:r>
            <a:r>
              <a:rPr lang="en-US" b="1" dirty="0">
                <a:solidFill>
                  <a:schemeClr val="bg1"/>
                </a:solidFill>
              </a:rPr>
              <a:t> Assurance Project Plan (QAPP)</a:t>
            </a:r>
          </a:p>
        </p:txBody>
      </p:sp>
      <p:sp>
        <p:nvSpPr>
          <p:cNvPr id="3" name="Content Placeholder 2">
            <a:extLst>
              <a:ext uri="{FF2B5EF4-FFF2-40B4-BE49-F238E27FC236}">
                <a16:creationId xmlns:a16="http://schemas.microsoft.com/office/drawing/2014/main" id="{085FE892-526D-83C6-03F2-9CC38308DD3D}"/>
              </a:ext>
            </a:extLst>
          </p:cNvPr>
          <p:cNvSpPr>
            <a:spLocks noGrp="1"/>
          </p:cNvSpPr>
          <p:nvPr>
            <p:ph idx="1"/>
          </p:nvPr>
        </p:nvSpPr>
        <p:spPr>
          <a:xfrm>
            <a:off x="370935" y="1346980"/>
            <a:ext cx="6179387" cy="2648309"/>
          </a:xfrm>
        </p:spPr>
        <p:txBody>
          <a:bodyPr>
            <a:normAutofit/>
          </a:bodyPr>
          <a:lstStyle/>
          <a:p>
            <a:r>
              <a:rPr lang="en-US" sz="2000" b="1" dirty="0">
                <a:solidFill>
                  <a:schemeClr val="bg1"/>
                </a:solidFill>
              </a:rPr>
              <a:t>Project Objective: 100% coverage of 172 acres of tidal Munitions Response Site using the UltraTEM-4 Marine AGC System</a:t>
            </a:r>
          </a:p>
          <a:p>
            <a:r>
              <a:rPr lang="en-US" sz="2000" b="1" dirty="0">
                <a:solidFill>
                  <a:schemeClr val="bg1"/>
                </a:solidFill>
              </a:rPr>
              <a:t>The acceptance criteria for Measurement Quality Objectives (MQO) were revised based on further understanding of the technology’s capabilities in shallow water and to achieve the project’s goals</a:t>
            </a:r>
          </a:p>
        </p:txBody>
      </p:sp>
      <p:pic>
        <p:nvPicPr>
          <p:cNvPr id="5" name="Picture 4" descr="A group of people on a boat&#10;&#10;AI-generated content may be incorrect.">
            <a:extLst>
              <a:ext uri="{FF2B5EF4-FFF2-40B4-BE49-F238E27FC236}">
                <a16:creationId xmlns:a16="http://schemas.microsoft.com/office/drawing/2014/main" id="{0B7FD97D-68D8-69EC-E4F7-257DB5443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103" y="3731195"/>
            <a:ext cx="3907405" cy="2930553"/>
          </a:xfrm>
          <a:prstGeom prst="rect">
            <a:avLst/>
          </a:prstGeom>
          <a:ln>
            <a:solidFill>
              <a:schemeClr val="tx1"/>
            </a:solidFill>
          </a:ln>
        </p:spPr>
      </p:pic>
      <p:pic>
        <p:nvPicPr>
          <p:cNvPr id="6" name="Picture 5" descr="A boat on the water&#10;&#10;AI-generated content may be incorrect.">
            <a:extLst>
              <a:ext uri="{FF2B5EF4-FFF2-40B4-BE49-F238E27FC236}">
                <a16:creationId xmlns:a16="http://schemas.microsoft.com/office/drawing/2014/main" id="{AC149589-2B51-E022-2F8A-6D3E9828F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814240" y="2069712"/>
            <a:ext cx="5134872" cy="3851154"/>
          </a:xfrm>
          <a:prstGeom prst="rect">
            <a:avLst/>
          </a:prstGeom>
          <a:ln>
            <a:solidFill>
              <a:schemeClr val="tx1"/>
            </a:solidFill>
          </a:ln>
        </p:spPr>
      </p:pic>
    </p:spTree>
    <p:extLst>
      <p:ext uri="{BB962C8B-B14F-4D97-AF65-F5344CB8AC3E}">
        <p14:creationId xmlns:p14="http://schemas.microsoft.com/office/powerpoint/2010/main" val="1789086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C496-FF31-83BF-5F7B-28580CF4E5A0}"/>
              </a:ext>
            </a:extLst>
          </p:cNvPr>
          <p:cNvSpPr>
            <a:spLocks noGrp="1"/>
          </p:cNvSpPr>
          <p:nvPr>
            <p:ph type="title"/>
          </p:nvPr>
        </p:nvSpPr>
        <p:spPr>
          <a:xfrm>
            <a:off x="2554856" y="0"/>
            <a:ext cx="7486291" cy="1325563"/>
          </a:xfrm>
        </p:spPr>
        <p:txBody>
          <a:bodyPr>
            <a:normAutofit/>
          </a:bodyPr>
          <a:lstStyle/>
          <a:p>
            <a:r>
              <a:rPr lang="en-US" sz="4000" b="1" dirty="0">
                <a:solidFill>
                  <a:schemeClr val="bg1"/>
                </a:solidFill>
              </a:rPr>
              <a:t>Measurement Quality Objectives</a:t>
            </a:r>
          </a:p>
        </p:txBody>
      </p:sp>
      <p:sp>
        <p:nvSpPr>
          <p:cNvPr id="6" name="Content Placeholder 2">
            <a:extLst>
              <a:ext uri="{FF2B5EF4-FFF2-40B4-BE49-F238E27FC236}">
                <a16:creationId xmlns:a16="http://schemas.microsoft.com/office/drawing/2014/main" id="{496BED0E-6437-0F23-8B9E-12B90EB589D7}"/>
              </a:ext>
            </a:extLst>
          </p:cNvPr>
          <p:cNvSpPr>
            <a:spLocks noGrp="1"/>
          </p:cNvSpPr>
          <p:nvPr>
            <p:ph idx="1"/>
          </p:nvPr>
        </p:nvSpPr>
        <p:spPr>
          <a:xfrm>
            <a:off x="244417" y="1992701"/>
            <a:ext cx="5431764" cy="3569900"/>
          </a:xfrm>
        </p:spPr>
        <p:txBody>
          <a:bodyPr>
            <a:normAutofit fontScale="92500"/>
          </a:bodyPr>
          <a:lstStyle/>
          <a:p>
            <a:pPr marL="514350" indent="-514350">
              <a:buFont typeface="+mj-lt"/>
              <a:buAutoNum type="arabicPeriod"/>
            </a:pPr>
            <a:r>
              <a:rPr lang="en-US" b="1" dirty="0">
                <a:solidFill>
                  <a:schemeClr val="bg1"/>
                </a:solidFill>
              </a:rPr>
              <a:t>Positioning and Classification of Instrument Verification Strip (IVS) Items and Quality Control (QC) Seeds</a:t>
            </a:r>
          </a:p>
          <a:p>
            <a:pPr marL="514350" indent="-514350">
              <a:buFont typeface="+mj-lt"/>
              <a:buAutoNum type="arabicPeriod"/>
            </a:pPr>
            <a:r>
              <a:rPr lang="en-US" b="1" dirty="0">
                <a:solidFill>
                  <a:schemeClr val="bg1"/>
                </a:solidFill>
              </a:rPr>
              <a:t>Sensor Attitude</a:t>
            </a:r>
          </a:p>
          <a:p>
            <a:pPr marL="514350" indent="-514350">
              <a:buFont typeface="+mj-lt"/>
              <a:buAutoNum type="arabicPeriod"/>
            </a:pPr>
            <a:r>
              <a:rPr lang="en-US" b="1" dirty="0">
                <a:solidFill>
                  <a:schemeClr val="bg1"/>
                </a:solidFill>
              </a:rPr>
              <a:t>Sensor Altitude</a:t>
            </a:r>
          </a:p>
          <a:p>
            <a:pPr marL="514350" indent="-514350">
              <a:buFont typeface="+mj-lt"/>
              <a:buAutoNum type="arabicPeriod"/>
            </a:pPr>
            <a:r>
              <a:rPr lang="en-US" b="1" dirty="0">
                <a:solidFill>
                  <a:schemeClr val="bg1"/>
                </a:solidFill>
              </a:rPr>
              <a:t>Dynamic Noise Assessment</a:t>
            </a:r>
          </a:p>
          <a:p>
            <a:pPr marL="514350" indent="-514350">
              <a:buFont typeface="+mj-lt"/>
              <a:buAutoNum type="arabicPeriod"/>
            </a:pPr>
            <a:r>
              <a:rPr lang="en-US" b="1" dirty="0">
                <a:solidFill>
                  <a:schemeClr val="bg1"/>
                </a:solidFill>
              </a:rPr>
              <a:t>Survey Area Coverage</a:t>
            </a:r>
          </a:p>
        </p:txBody>
      </p:sp>
      <p:pic>
        <p:nvPicPr>
          <p:cNvPr id="4" name="Picture 3" descr="Boats on the water&#10;&#10;AI-generated content may be incorrect.">
            <a:extLst>
              <a:ext uri="{FF2B5EF4-FFF2-40B4-BE49-F238E27FC236}">
                <a16:creationId xmlns:a16="http://schemas.microsoft.com/office/drawing/2014/main" id="{F31944F5-393D-726C-3279-F18F0AB0C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351" y="1552755"/>
            <a:ext cx="5773945" cy="4330459"/>
          </a:xfrm>
          <a:prstGeom prst="rect">
            <a:avLst/>
          </a:prstGeom>
          <a:ln>
            <a:solidFill>
              <a:schemeClr val="tx1"/>
            </a:solidFill>
          </a:ln>
        </p:spPr>
      </p:pic>
      <p:sp>
        <p:nvSpPr>
          <p:cNvPr id="3" name="TextBox 2">
            <a:extLst>
              <a:ext uri="{FF2B5EF4-FFF2-40B4-BE49-F238E27FC236}">
                <a16:creationId xmlns:a16="http://schemas.microsoft.com/office/drawing/2014/main" id="{AC7F1088-4462-700B-7911-7EB218D190B9}"/>
              </a:ext>
            </a:extLst>
          </p:cNvPr>
          <p:cNvSpPr txBox="1"/>
          <p:nvPr/>
        </p:nvSpPr>
        <p:spPr>
          <a:xfrm>
            <a:off x="6632992" y="5956517"/>
            <a:ext cx="4406661" cy="307777"/>
          </a:xfrm>
          <a:prstGeom prst="rect">
            <a:avLst/>
          </a:prstGeom>
          <a:noFill/>
        </p:spPr>
        <p:txBody>
          <a:bodyPr wrap="square" rtlCol="0">
            <a:spAutoFit/>
          </a:bodyPr>
          <a:lstStyle/>
          <a:p>
            <a:pPr algn="ctr"/>
            <a:r>
              <a:rPr lang="en-US" sz="1400" b="1" dirty="0">
                <a:solidFill>
                  <a:schemeClr val="bg1"/>
                </a:solidFill>
              </a:rPr>
              <a:t>Survey vessel and </a:t>
            </a:r>
            <a:r>
              <a:rPr lang="en-US" sz="1400" b="1" dirty="0" err="1">
                <a:solidFill>
                  <a:schemeClr val="bg1"/>
                </a:solidFill>
              </a:rPr>
              <a:t>UltraTEM</a:t>
            </a:r>
            <a:r>
              <a:rPr lang="en-US" sz="1400" b="1" dirty="0">
                <a:solidFill>
                  <a:schemeClr val="bg1"/>
                </a:solidFill>
              </a:rPr>
              <a:t> array</a:t>
            </a:r>
          </a:p>
        </p:txBody>
      </p:sp>
    </p:spTree>
    <p:extLst>
      <p:ext uri="{BB962C8B-B14F-4D97-AF65-F5344CB8AC3E}">
        <p14:creationId xmlns:p14="http://schemas.microsoft.com/office/powerpoint/2010/main" val="1136854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5289B-4AAD-24DD-3B00-B5DBEC52446E}"/>
              </a:ext>
            </a:extLst>
          </p:cNvPr>
          <p:cNvSpPr>
            <a:spLocks noGrp="1"/>
          </p:cNvSpPr>
          <p:nvPr>
            <p:ph type="title"/>
          </p:nvPr>
        </p:nvSpPr>
        <p:spPr>
          <a:xfrm>
            <a:off x="838200" y="103516"/>
            <a:ext cx="10515600" cy="767751"/>
          </a:xfrm>
        </p:spPr>
        <p:txBody>
          <a:bodyPr>
            <a:normAutofit/>
          </a:bodyPr>
          <a:lstStyle/>
          <a:p>
            <a:pPr algn="ctr"/>
            <a:r>
              <a:rPr lang="en-US" sz="4000" b="1" dirty="0">
                <a:solidFill>
                  <a:schemeClr val="bg1"/>
                </a:solidFill>
              </a:rPr>
              <a:t>IVS Positioning and Classification</a:t>
            </a:r>
          </a:p>
        </p:txBody>
      </p:sp>
      <p:pic>
        <p:nvPicPr>
          <p:cNvPr id="3" name="Picture 2" descr="A metal frame with wires and cables on water&#10;&#10;Description automatically generated with medium confidence">
            <a:extLst>
              <a:ext uri="{FF2B5EF4-FFF2-40B4-BE49-F238E27FC236}">
                <a16:creationId xmlns:a16="http://schemas.microsoft.com/office/drawing/2014/main" id="{E9D9EC9E-F344-A181-E46B-8ECCDF79C7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47800"/>
            <a:ext cx="5600325" cy="4200842"/>
          </a:xfrm>
          <a:prstGeom prst="rect">
            <a:avLst/>
          </a:prstGeom>
          <a:noFill/>
          <a:ln>
            <a:solidFill>
              <a:schemeClr val="tx1"/>
            </a:solidFill>
          </a:ln>
        </p:spPr>
      </p:pic>
      <p:sp>
        <p:nvSpPr>
          <p:cNvPr id="4" name="TextBox 3">
            <a:extLst>
              <a:ext uri="{FF2B5EF4-FFF2-40B4-BE49-F238E27FC236}">
                <a16:creationId xmlns:a16="http://schemas.microsoft.com/office/drawing/2014/main" id="{F07AC358-0362-7EEC-7384-E868E73FDE1A}"/>
              </a:ext>
            </a:extLst>
          </p:cNvPr>
          <p:cNvSpPr txBox="1"/>
          <p:nvPr/>
        </p:nvSpPr>
        <p:spPr>
          <a:xfrm>
            <a:off x="6692831" y="5798028"/>
            <a:ext cx="4406661" cy="738664"/>
          </a:xfrm>
          <a:prstGeom prst="rect">
            <a:avLst/>
          </a:prstGeom>
          <a:noFill/>
        </p:spPr>
        <p:txBody>
          <a:bodyPr wrap="square" rtlCol="0">
            <a:spAutoFit/>
          </a:bodyPr>
          <a:lstStyle/>
          <a:p>
            <a:pPr algn="ctr"/>
            <a:r>
              <a:rPr lang="en-US" sz="1400" b="1" dirty="0">
                <a:solidFill>
                  <a:schemeClr val="bg1"/>
                </a:solidFill>
              </a:rPr>
              <a:t>Marine </a:t>
            </a:r>
            <a:r>
              <a:rPr lang="en-US" sz="1400" b="1" dirty="0" err="1">
                <a:solidFill>
                  <a:schemeClr val="bg1"/>
                </a:solidFill>
              </a:rPr>
              <a:t>UltraTEM</a:t>
            </a:r>
            <a:r>
              <a:rPr lang="en-US" sz="1400" b="1" dirty="0">
                <a:solidFill>
                  <a:schemeClr val="bg1"/>
                </a:solidFill>
              </a:rPr>
              <a:t> Array consists of 3 transmitter loops and 12 receiver cubes with a 4 square meter footprint. Red boxes highlight sectors of array</a:t>
            </a:r>
          </a:p>
        </p:txBody>
      </p:sp>
      <p:sp>
        <p:nvSpPr>
          <p:cNvPr id="13" name="TextBox 12">
            <a:extLst>
              <a:ext uri="{FF2B5EF4-FFF2-40B4-BE49-F238E27FC236}">
                <a16:creationId xmlns:a16="http://schemas.microsoft.com/office/drawing/2014/main" id="{37AADDB8-042B-9418-9385-1254571CBB29}"/>
              </a:ext>
            </a:extLst>
          </p:cNvPr>
          <p:cNvSpPr txBox="1"/>
          <p:nvPr/>
        </p:nvSpPr>
        <p:spPr>
          <a:xfrm>
            <a:off x="690354" y="5776893"/>
            <a:ext cx="4406661" cy="307777"/>
          </a:xfrm>
          <a:prstGeom prst="rect">
            <a:avLst/>
          </a:prstGeom>
          <a:noFill/>
        </p:spPr>
        <p:txBody>
          <a:bodyPr wrap="square" rtlCol="0">
            <a:spAutoFit/>
          </a:bodyPr>
          <a:lstStyle/>
          <a:p>
            <a:pPr algn="ctr"/>
            <a:r>
              <a:rPr lang="en-US" sz="1400" b="1" dirty="0">
                <a:solidFill>
                  <a:schemeClr val="bg1"/>
                </a:solidFill>
              </a:rPr>
              <a:t>Gridded </a:t>
            </a:r>
            <a:r>
              <a:rPr lang="en-US" sz="1400" b="1" dirty="0" err="1">
                <a:solidFill>
                  <a:schemeClr val="bg1"/>
                </a:solidFill>
              </a:rPr>
              <a:t>UltraTEM</a:t>
            </a:r>
            <a:r>
              <a:rPr lang="en-US" sz="1400" b="1" dirty="0">
                <a:solidFill>
                  <a:schemeClr val="bg1"/>
                </a:solidFill>
              </a:rPr>
              <a:t> data and locations of IVS Items </a:t>
            </a:r>
          </a:p>
        </p:txBody>
      </p:sp>
      <p:pic>
        <p:nvPicPr>
          <p:cNvPr id="6" name="Picture 5">
            <a:extLst>
              <a:ext uri="{FF2B5EF4-FFF2-40B4-BE49-F238E27FC236}">
                <a16:creationId xmlns:a16="http://schemas.microsoft.com/office/drawing/2014/main" id="{6AB5F902-30C5-AA6D-3A7C-1B063B8B190D}"/>
              </a:ext>
            </a:extLst>
          </p:cNvPr>
          <p:cNvPicPr>
            <a:picLocks noChangeAspect="1"/>
          </p:cNvPicPr>
          <p:nvPr/>
        </p:nvPicPr>
        <p:blipFill>
          <a:blip r:embed="rId4"/>
          <a:stretch>
            <a:fillRect/>
          </a:stretch>
        </p:blipFill>
        <p:spPr>
          <a:xfrm>
            <a:off x="214978" y="1614115"/>
            <a:ext cx="5588129" cy="3829676"/>
          </a:xfrm>
          <a:prstGeom prst="rect">
            <a:avLst/>
          </a:prstGeom>
          <a:ln>
            <a:solidFill>
              <a:schemeClr val="tx1"/>
            </a:solidFill>
          </a:ln>
        </p:spPr>
      </p:pic>
      <p:sp>
        <p:nvSpPr>
          <p:cNvPr id="5" name="TextBox 4">
            <a:extLst>
              <a:ext uri="{FF2B5EF4-FFF2-40B4-BE49-F238E27FC236}">
                <a16:creationId xmlns:a16="http://schemas.microsoft.com/office/drawing/2014/main" id="{E7D8E97E-189F-7722-D5D5-95D2DDD1F14C}"/>
              </a:ext>
            </a:extLst>
          </p:cNvPr>
          <p:cNvSpPr txBox="1"/>
          <p:nvPr/>
        </p:nvSpPr>
        <p:spPr>
          <a:xfrm>
            <a:off x="5302774" y="5113080"/>
            <a:ext cx="500333" cy="261610"/>
          </a:xfrm>
          <a:prstGeom prst="rect">
            <a:avLst/>
          </a:prstGeom>
          <a:noFill/>
        </p:spPr>
        <p:txBody>
          <a:bodyPr wrap="square" rtlCol="0">
            <a:spAutoFit/>
          </a:bodyPr>
          <a:lstStyle/>
          <a:p>
            <a:r>
              <a:rPr lang="en-US" sz="1050" dirty="0">
                <a:effectLst/>
                <a:ea typeface="MS Mincho" panose="02020609040205080304" pitchFamily="49" charset="-128"/>
                <a:cs typeface="Times New Roman" panose="02020603050405020304" pitchFamily="18" charset="0"/>
              </a:rPr>
              <a:t>µV/A</a:t>
            </a:r>
            <a:endParaRPr lang="en-US" sz="1050" dirty="0"/>
          </a:p>
        </p:txBody>
      </p:sp>
      <p:sp>
        <p:nvSpPr>
          <p:cNvPr id="7" name="Rectangle 6">
            <a:extLst>
              <a:ext uri="{FF2B5EF4-FFF2-40B4-BE49-F238E27FC236}">
                <a16:creationId xmlns:a16="http://schemas.microsoft.com/office/drawing/2014/main" id="{334D3676-B0AA-B677-9295-E21A7EDA5B5F}"/>
              </a:ext>
            </a:extLst>
          </p:cNvPr>
          <p:cNvSpPr/>
          <p:nvPr/>
        </p:nvSpPr>
        <p:spPr>
          <a:xfrm>
            <a:off x="6279342" y="2191110"/>
            <a:ext cx="1872620" cy="18719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F67C49-CAAC-1FFF-8A97-EB732609CBCB}"/>
              </a:ext>
            </a:extLst>
          </p:cNvPr>
          <p:cNvSpPr/>
          <p:nvPr/>
        </p:nvSpPr>
        <p:spPr>
          <a:xfrm>
            <a:off x="8151962" y="2191109"/>
            <a:ext cx="1970686" cy="18719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443ABE-53DF-8FDB-3F44-525F14DFE5E6}"/>
              </a:ext>
            </a:extLst>
          </p:cNvPr>
          <p:cNvSpPr/>
          <p:nvPr/>
        </p:nvSpPr>
        <p:spPr>
          <a:xfrm>
            <a:off x="10122648" y="2191108"/>
            <a:ext cx="1324605" cy="187193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148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6D5426-55C5-AC56-A2A4-BB67315F7B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E41619-65F6-F58D-E034-BFABB144DE72}"/>
              </a:ext>
            </a:extLst>
          </p:cNvPr>
          <p:cNvSpPr>
            <a:spLocks noGrp="1"/>
          </p:cNvSpPr>
          <p:nvPr>
            <p:ph type="title"/>
          </p:nvPr>
        </p:nvSpPr>
        <p:spPr>
          <a:xfrm>
            <a:off x="838200" y="58354"/>
            <a:ext cx="10515600" cy="767751"/>
          </a:xfrm>
        </p:spPr>
        <p:txBody>
          <a:bodyPr>
            <a:normAutofit/>
          </a:bodyPr>
          <a:lstStyle/>
          <a:p>
            <a:pPr algn="ctr"/>
            <a:r>
              <a:rPr lang="en-US" sz="4000" b="1" dirty="0">
                <a:solidFill>
                  <a:schemeClr val="bg1"/>
                </a:solidFill>
              </a:rPr>
              <a:t>IVS Positioning and Classification</a:t>
            </a:r>
          </a:p>
        </p:txBody>
      </p:sp>
      <p:sp>
        <p:nvSpPr>
          <p:cNvPr id="14" name="TextBox 13">
            <a:extLst>
              <a:ext uri="{FF2B5EF4-FFF2-40B4-BE49-F238E27FC236}">
                <a16:creationId xmlns:a16="http://schemas.microsoft.com/office/drawing/2014/main" id="{9C2FF699-0BFF-4BDB-0B66-443905C4486B}"/>
              </a:ext>
            </a:extLst>
          </p:cNvPr>
          <p:cNvSpPr txBox="1"/>
          <p:nvPr/>
        </p:nvSpPr>
        <p:spPr>
          <a:xfrm>
            <a:off x="244146" y="5950720"/>
            <a:ext cx="6622097" cy="307777"/>
          </a:xfrm>
          <a:prstGeom prst="rect">
            <a:avLst/>
          </a:prstGeom>
          <a:noFill/>
        </p:spPr>
        <p:txBody>
          <a:bodyPr wrap="square" rtlCol="0">
            <a:spAutoFit/>
          </a:bodyPr>
          <a:lstStyle/>
          <a:p>
            <a:pPr algn="ctr"/>
            <a:r>
              <a:rPr lang="en-US" sz="1400" b="1" dirty="0">
                <a:solidFill>
                  <a:schemeClr val="bg1"/>
                </a:solidFill>
              </a:rPr>
              <a:t>Polarizabilities of IVS seeds from initial IVS survey</a:t>
            </a:r>
          </a:p>
        </p:txBody>
      </p:sp>
      <p:graphicFrame>
        <p:nvGraphicFramePr>
          <p:cNvPr id="12" name="Table 11">
            <a:extLst>
              <a:ext uri="{FF2B5EF4-FFF2-40B4-BE49-F238E27FC236}">
                <a16:creationId xmlns:a16="http://schemas.microsoft.com/office/drawing/2014/main" id="{2DBA3026-9C50-A563-9F60-B5E00CBF0021}"/>
              </a:ext>
            </a:extLst>
          </p:cNvPr>
          <p:cNvGraphicFramePr>
            <a:graphicFrameLocks noGrp="1"/>
          </p:cNvGraphicFramePr>
          <p:nvPr>
            <p:extLst>
              <p:ext uri="{D42A27DB-BD31-4B8C-83A1-F6EECF244321}">
                <p14:modId xmlns:p14="http://schemas.microsoft.com/office/powerpoint/2010/main" val="3267353904"/>
              </p:ext>
            </p:extLst>
          </p:nvPr>
        </p:nvGraphicFramePr>
        <p:xfrm>
          <a:off x="244146" y="826105"/>
          <a:ext cx="11703708" cy="2131737"/>
        </p:xfrm>
        <a:graphic>
          <a:graphicData uri="http://schemas.openxmlformats.org/drawingml/2006/table">
            <a:tbl>
              <a:tblPr firstRow="1" bandRow="1">
                <a:tableStyleId>{5C22544A-7EE6-4342-B048-85BDC9FD1C3A}</a:tableStyleId>
              </a:tblPr>
              <a:tblGrid>
                <a:gridCol w="3901236">
                  <a:extLst>
                    <a:ext uri="{9D8B030D-6E8A-4147-A177-3AD203B41FA5}">
                      <a16:colId xmlns:a16="http://schemas.microsoft.com/office/drawing/2014/main" val="3433720922"/>
                    </a:ext>
                  </a:extLst>
                </a:gridCol>
                <a:gridCol w="3901236">
                  <a:extLst>
                    <a:ext uri="{9D8B030D-6E8A-4147-A177-3AD203B41FA5}">
                      <a16:colId xmlns:a16="http://schemas.microsoft.com/office/drawing/2014/main" val="3984813648"/>
                    </a:ext>
                  </a:extLst>
                </a:gridCol>
                <a:gridCol w="3901236">
                  <a:extLst>
                    <a:ext uri="{9D8B030D-6E8A-4147-A177-3AD203B41FA5}">
                      <a16:colId xmlns:a16="http://schemas.microsoft.com/office/drawing/2014/main" val="1699089772"/>
                    </a:ext>
                  </a:extLst>
                </a:gridCol>
              </a:tblGrid>
              <a:tr h="432334">
                <a:tc>
                  <a:txBody>
                    <a:bodyPr/>
                    <a:lstStyle/>
                    <a:p>
                      <a:pPr algn="ctr"/>
                      <a:r>
                        <a:rPr lang="en-US" sz="1600" dirty="0"/>
                        <a:t>Measurement Quality Objective</a:t>
                      </a:r>
                    </a:p>
                  </a:txBody>
                  <a:tcPr/>
                </a:tc>
                <a:tc>
                  <a:txBody>
                    <a:bodyPr/>
                    <a:lstStyle/>
                    <a:p>
                      <a:pPr algn="ctr"/>
                      <a:r>
                        <a:rPr lang="en-US" sz="1600" dirty="0"/>
                        <a:t>Original Acceptance Criteria</a:t>
                      </a:r>
                    </a:p>
                  </a:txBody>
                  <a:tcPr/>
                </a:tc>
                <a:tc>
                  <a:txBody>
                    <a:bodyPr/>
                    <a:lstStyle/>
                    <a:p>
                      <a:pPr algn="ctr"/>
                      <a:r>
                        <a:rPr lang="en-US" sz="1600" dirty="0"/>
                        <a:t>Revised Acceptance Criteria</a:t>
                      </a:r>
                    </a:p>
                  </a:txBody>
                  <a:tcPr/>
                </a:tc>
                <a:extLst>
                  <a:ext uri="{0D108BD9-81ED-4DB2-BD59-A6C34878D82A}">
                    <a16:rowId xmlns:a16="http://schemas.microsoft.com/office/drawing/2014/main" val="2394965622"/>
                  </a:ext>
                </a:extLst>
              </a:tr>
              <a:tr h="629728">
                <a:tc>
                  <a:txBody>
                    <a:bodyPr/>
                    <a:lstStyle/>
                    <a:p>
                      <a:r>
                        <a:rPr lang="en-US" sz="1200" dirty="0"/>
                        <a:t>Dynamic Positioning Accuracy</a:t>
                      </a:r>
                    </a:p>
                  </a:txBody>
                  <a:tcPr/>
                </a:tc>
                <a:tc>
                  <a:txBody>
                    <a:bodyPr/>
                    <a:lstStyle/>
                    <a:p>
                      <a:r>
                        <a:rPr lang="en-US" sz="1200" dirty="0"/>
                        <a:t>Targeted positions of IVS seeds are within 0.75m of the ground truth locations </a:t>
                      </a:r>
                    </a:p>
                  </a:txBody>
                  <a:tcPr/>
                </a:tc>
                <a:tc>
                  <a:txBody>
                    <a:bodyPr/>
                    <a:lstStyle/>
                    <a:p>
                      <a:r>
                        <a:rPr lang="en-US" sz="1200" dirty="0"/>
                        <a:t>Targeted positions of two IVS seeds per each of the three sectors of the array are within 0.75m of the </a:t>
                      </a:r>
                    </a:p>
                    <a:p>
                      <a:r>
                        <a:rPr lang="en-US" sz="1200" dirty="0"/>
                        <a:t>ground truth locations </a:t>
                      </a:r>
                    </a:p>
                  </a:txBody>
                  <a:tcPr/>
                </a:tc>
                <a:extLst>
                  <a:ext uri="{0D108BD9-81ED-4DB2-BD59-A6C34878D82A}">
                    <a16:rowId xmlns:a16="http://schemas.microsoft.com/office/drawing/2014/main" val="2048769793"/>
                  </a:ext>
                </a:extLst>
              </a:tr>
              <a:tr h="1059323">
                <a:tc>
                  <a:txBody>
                    <a:bodyPr/>
                    <a:lstStyle/>
                    <a:p>
                      <a:r>
                        <a:rPr lang="en-US" sz="1200" dirty="0"/>
                        <a:t>Derived Polarizability Accuracy</a:t>
                      </a:r>
                    </a:p>
                  </a:txBody>
                  <a:tcPr/>
                </a:tc>
                <a:tc>
                  <a:txBody>
                    <a:bodyPr/>
                    <a:lstStyle/>
                    <a:p>
                      <a:r>
                        <a:rPr lang="en-US" sz="1200" dirty="0"/>
                        <a:t>Derived model response must fit the observed data with a fit coherence ≥0.8; L123 library match &lt;0.50 -</a:t>
                      </a:r>
                    </a:p>
                    <a:p>
                      <a:r>
                        <a:rPr lang="en-US" sz="1200" dirty="0"/>
                        <a:t>or- L1 library match &lt;0.25</a:t>
                      </a:r>
                    </a:p>
                  </a:txBody>
                  <a:tcPr/>
                </a:tc>
                <a:tc>
                  <a:txBody>
                    <a:bodyPr/>
                    <a:lstStyle/>
                    <a:p>
                      <a:r>
                        <a:rPr lang="en-US" sz="1200" dirty="0"/>
                        <a:t>Derived model response must fit the observed data with a fit coherence ≥0.8; L123 library match &gt;0.90 -or- </a:t>
                      </a:r>
                    </a:p>
                    <a:p>
                      <a:r>
                        <a:rPr lang="en-US" sz="1200" dirty="0"/>
                        <a:t>L1 library match &gt;0.90 for two IVS seeds per each of the three sectors of the array</a:t>
                      </a:r>
                    </a:p>
                  </a:txBody>
                  <a:tcPr/>
                </a:tc>
                <a:extLst>
                  <a:ext uri="{0D108BD9-81ED-4DB2-BD59-A6C34878D82A}">
                    <a16:rowId xmlns:a16="http://schemas.microsoft.com/office/drawing/2014/main" val="3984824557"/>
                  </a:ext>
                </a:extLst>
              </a:tr>
            </a:tbl>
          </a:graphicData>
        </a:graphic>
      </p:graphicFrame>
      <p:pic>
        <p:nvPicPr>
          <p:cNvPr id="8" name="Picture 7">
            <a:extLst>
              <a:ext uri="{FF2B5EF4-FFF2-40B4-BE49-F238E27FC236}">
                <a16:creationId xmlns:a16="http://schemas.microsoft.com/office/drawing/2014/main" id="{304E41C7-EDB7-F8BF-158E-360BE89F02F2}"/>
              </a:ext>
            </a:extLst>
          </p:cNvPr>
          <p:cNvPicPr>
            <a:picLocks noChangeAspect="1"/>
          </p:cNvPicPr>
          <p:nvPr/>
        </p:nvPicPr>
        <p:blipFill>
          <a:blip r:embed="rId3"/>
          <a:srcRect b="56922"/>
          <a:stretch/>
        </p:blipFill>
        <p:spPr>
          <a:xfrm>
            <a:off x="510292" y="3196441"/>
            <a:ext cx="6355951" cy="2669569"/>
          </a:xfrm>
          <a:prstGeom prst="rect">
            <a:avLst/>
          </a:prstGeom>
          <a:ln>
            <a:solidFill>
              <a:schemeClr val="tx1"/>
            </a:solidFill>
          </a:ln>
        </p:spPr>
      </p:pic>
      <p:pic>
        <p:nvPicPr>
          <p:cNvPr id="9" name="Picture 8">
            <a:extLst>
              <a:ext uri="{FF2B5EF4-FFF2-40B4-BE49-F238E27FC236}">
                <a16:creationId xmlns:a16="http://schemas.microsoft.com/office/drawing/2014/main" id="{BED125AF-9093-7326-9F53-41F0E746D720}"/>
              </a:ext>
            </a:extLst>
          </p:cNvPr>
          <p:cNvPicPr>
            <a:picLocks noChangeAspect="1"/>
          </p:cNvPicPr>
          <p:nvPr/>
        </p:nvPicPr>
        <p:blipFill>
          <a:blip r:embed="rId3"/>
          <a:srcRect t="43018" r="60498" b="24438"/>
          <a:stretch/>
        </p:blipFill>
        <p:spPr>
          <a:xfrm>
            <a:off x="8049150" y="3362325"/>
            <a:ext cx="3323353" cy="2669570"/>
          </a:xfrm>
          <a:prstGeom prst="rect">
            <a:avLst/>
          </a:prstGeom>
          <a:solidFill>
            <a:schemeClr val="tx1"/>
          </a:solidFill>
          <a:ln>
            <a:solidFill>
              <a:schemeClr val="tx1"/>
            </a:solidFill>
          </a:ln>
        </p:spPr>
      </p:pic>
      <p:sp>
        <p:nvSpPr>
          <p:cNvPr id="10" name="TextBox 9">
            <a:extLst>
              <a:ext uri="{FF2B5EF4-FFF2-40B4-BE49-F238E27FC236}">
                <a16:creationId xmlns:a16="http://schemas.microsoft.com/office/drawing/2014/main" id="{AFCAB14E-6FD9-CE6D-B44D-8E32C595B642}"/>
              </a:ext>
            </a:extLst>
          </p:cNvPr>
          <p:cNvSpPr txBox="1"/>
          <p:nvPr/>
        </p:nvSpPr>
        <p:spPr>
          <a:xfrm>
            <a:off x="7720999" y="6072579"/>
            <a:ext cx="3979653" cy="307777"/>
          </a:xfrm>
          <a:prstGeom prst="rect">
            <a:avLst/>
          </a:prstGeom>
          <a:noFill/>
        </p:spPr>
        <p:txBody>
          <a:bodyPr wrap="square" rtlCol="0">
            <a:spAutoFit/>
          </a:bodyPr>
          <a:lstStyle/>
          <a:p>
            <a:pPr algn="ctr"/>
            <a:r>
              <a:rPr lang="en-US" sz="1400" b="1" dirty="0">
                <a:solidFill>
                  <a:schemeClr val="bg1"/>
                </a:solidFill>
              </a:rPr>
              <a:t>Accuracy of initial IVS seed positions</a:t>
            </a:r>
          </a:p>
        </p:txBody>
      </p:sp>
    </p:spTree>
    <p:extLst>
      <p:ext uri="{BB962C8B-B14F-4D97-AF65-F5344CB8AC3E}">
        <p14:creationId xmlns:p14="http://schemas.microsoft.com/office/powerpoint/2010/main" val="674913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B2F26BB-B054-C2BB-D41E-95FD8252D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21C17-7ABB-B8EB-0DD4-6C4114631452}"/>
              </a:ext>
            </a:extLst>
          </p:cNvPr>
          <p:cNvSpPr>
            <a:spLocks noGrp="1"/>
          </p:cNvSpPr>
          <p:nvPr>
            <p:ph type="title"/>
          </p:nvPr>
        </p:nvSpPr>
        <p:spPr>
          <a:xfrm>
            <a:off x="838200" y="284197"/>
            <a:ext cx="10515600" cy="767751"/>
          </a:xfrm>
        </p:spPr>
        <p:txBody>
          <a:bodyPr>
            <a:normAutofit/>
          </a:bodyPr>
          <a:lstStyle/>
          <a:p>
            <a:pPr algn="ctr"/>
            <a:r>
              <a:rPr lang="en-US" sz="4000" b="1" dirty="0">
                <a:solidFill>
                  <a:schemeClr val="bg1"/>
                </a:solidFill>
              </a:rPr>
              <a:t>QC Seed Positioning and Classification</a:t>
            </a:r>
          </a:p>
        </p:txBody>
      </p:sp>
      <p:sp>
        <p:nvSpPr>
          <p:cNvPr id="8" name="TextBox 7">
            <a:extLst>
              <a:ext uri="{FF2B5EF4-FFF2-40B4-BE49-F238E27FC236}">
                <a16:creationId xmlns:a16="http://schemas.microsoft.com/office/drawing/2014/main" id="{2E8E0FFF-4550-5C96-4590-2A39E9A380D5}"/>
              </a:ext>
            </a:extLst>
          </p:cNvPr>
          <p:cNvSpPr txBox="1"/>
          <p:nvPr/>
        </p:nvSpPr>
        <p:spPr>
          <a:xfrm>
            <a:off x="1344489" y="2814235"/>
            <a:ext cx="5865936" cy="3248838"/>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endParaRPr lang="en-US" sz="2000" b="1" dirty="0">
              <a:solidFill>
                <a:schemeClr val="bg1"/>
              </a:solidFill>
              <a:latin typeface="Aptos" panose="0211000402020202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b="1" dirty="0">
                <a:solidFill>
                  <a:schemeClr val="bg1"/>
                </a:solidFill>
                <a:latin typeface="Aptos" panose="02110004020202020204"/>
              </a:rPr>
              <a:t>Blind QC seeds were placed across the survey area to average one QC seed was detected per production day</a:t>
            </a:r>
          </a:p>
          <a:p>
            <a:pPr marR="0" lvl="0" algn="l" defTabSz="914400" rtl="0" eaLnBrk="1" fontAlgn="auto" latinLnBrk="0" hangingPunct="1">
              <a:lnSpc>
                <a:spcPct val="90000"/>
              </a:lnSpc>
              <a:spcBef>
                <a:spcPts val="1000"/>
              </a:spcBef>
              <a:spcAft>
                <a:spcPts val="0"/>
              </a:spcAft>
              <a:buClrTx/>
              <a:buSzTx/>
              <a:tabLst/>
              <a:defRPr/>
            </a:pPr>
            <a:endParaRPr lang="en-US" sz="2000" b="1" dirty="0">
              <a:solidFill>
                <a:schemeClr val="bg1"/>
              </a:solidFill>
              <a:latin typeface="Aptos" panose="0211000402020202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solidFill>
                <a:effectLst/>
                <a:uLnTx/>
                <a:uFillTx/>
                <a:latin typeface="Aptos" panose="02110004020202020204"/>
                <a:ea typeface="+mn-ea"/>
                <a:cs typeface="+mn-cs"/>
              </a:rPr>
              <a:t>Two QC seeds did not pass the horizontal positioning acceptance criteria. </a:t>
            </a:r>
            <a:r>
              <a:rPr lang="en-US" sz="2000" b="1" dirty="0">
                <a:solidFill>
                  <a:schemeClr val="bg1"/>
                </a:solidFill>
                <a:latin typeface="Aptos" panose="02110004020202020204"/>
              </a:rPr>
              <a:t>S</a:t>
            </a:r>
            <a:r>
              <a:rPr kumimoji="0" lang="en-US" sz="2000" b="1" i="0" u="none" strike="noStrike" kern="1200" cap="none" spc="0" normalizeH="0" baseline="0" noProof="0" dirty="0" err="1">
                <a:ln>
                  <a:noFill/>
                </a:ln>
                <a:solidFill>
                  <a:schemeClr val="bg1"/>
                </a:solidFill>
                <a:effectLst/>
                <a:uLnTx/>
                <a:uFillTx/>
                <a:latin typeface="Aptos" panose="02110004020202020204"/>
                <a:ea typeface="+mn-ea"/>
                <a:cs typeface="+mn-cs"/>
              </a:rPr>
              <a:t>eed</a:t>
            </a:r>
            <a:r>
              <a:rPr kumimoji="0" lang="en-US" sz="2000" b="1" i="0" u="none" strike="noStrike" kern="1200" cap="none" spc="0" normalizeH="0" baseline="0" noProof="0" dirty="0">
                <a:ln>
                  <a:noFill/>
                </a:ln>
                <a:solidFill>
                  <a:schemeClr val="bg1"/>
                </a:solidFill>
                <a:effectLst/>
                <a:uLnTx/>
                <a:uFillTx/>
                <a:latin typeface="Aptos" panose="02110004020202020204"/>
                <a:ea typeface="+mn-ea"/>
                <a:cs typeface="+mn-cs"/>
              </a:rPr>
              <a:t> position </a:t>
            </a:r>
            <a:r>
              <a:rPr lang="en-US" sz="2000" b="1" dirty="0">
                <a:solidFill>
                  <a:schemeClr val="bg1"/>
                </a:solidFill>
                <a:latin typeface="Aptos" panose="02110004020202020204"/>
              </a:rPr>
              <a:t>potentially</a:t>
            </a:r>
            <a:r>
              <a:rPr kumimoji="0" lang="en-US" sz="2000" b="1" i="0" u="none" strike="noStrike" kern="1200" cap="none" spc="0" normalizeH="0" baseline="0" noProof="0" dirty="0">
                <a:ln>
                  <a:noFill/>
                </a:ln>
                <a:solidFill>
                  <a:schemeClr val="bg1"/>
                </a:solidFill>
                <a:effectLst/>
                <a:uLnTx/>
                <a:uFillTx/>
                <a:latin typeface="Aptos" panose="02110004020202020204"/>
                <a:ea typeface="+mn-ea"/>
                <a:cs typeface="+mn-cs"/>
              </a:rPr>
              <a:t> shifted due to tidal or wind forced currents, or fisherman coming into contact with the seabed</a:t>
            </a:r>
          </a:p>
        </p:txBody>
      </p:sp>
      <p:pic>
        <p:nvPicPr>
          <p:cNvPr id="10" name="Picture 9" descr="A person in the water&#10;&#10;AI-generated content may be incorrect.">
            <a:extLst>
              <a:ext uri="{FF2B5EF4-FFF2-40B4-BE49-F238E27FC236}">
                <a16:creationId xmlns:a16="http://schemas.microsoft.com/office/drawing/2014/main" id="{5293D1AB-2BA3-A8F8-2CD2-781B9D0AD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181061" y="3184635"/>
            <a:ext cx="3538901" cy="2654176"/>
          </a:xfrm>
          <a:prstGeom prst="rect">
            <a:avLst/>
          </a:prstGeom>
          <a:ln>
            <a:solidFill>
              <a:schemeClr val="tx1"/>
            </a:solidFill>
          </a:ln>
        </p:spPr>
      </p:pic>
      <p:sp>
        <p:nvSpPr>
          <p:cNvPr id="13" name="TextBox 12">
            <a:extLst>
              <a:ext uri="{FF2B5EF4-FFF2-40B4-BE49-F238E27FC236}">
                <a16:creationId xmlns:a16="http://schemas.microsoft.com/office/drawing/2014/main" id="{0C51806C-7468-3865-F751-2716B2572C75}"/>
              </a:ext>
            </a:extLst>
          </p:cNvPr>
          <p:cNvSpPr txBox="1"/>
          <p:nvPr/>
        </p:nvSpPr>
        <p:spPr>
          <a:xfrm>
            <a:off x="7608336" y="6419914"/>
            <a:ext cx="4406661" cy="307777"/>
          </a:xfrm>
          <a:prstGeom prst="rect">
            <a:avLst/>
          </a:prstGeom>
          <a:noFill/>
        </p:spPr>
        <p:txBody>
          <a:bodyPr wrap="square" rtlCol="0">
            <a:spAutoFit/>
          </a:bodyPr>
          <a:lstStyle/>
          <a:p>
            <a:pPr algn="ctr"/>
            <a:r>
              <a:rPr lang="en-US" sz="1400" b="1" dirty="0">
                <a:solidFill>
                  <a:schemeClr val="bg1"/>
                </a:solidFill>
              </a:rPr>
              <a:t>Placing 5lb weight plate QC seed in shallow water</a:t>
            </a:r>
          </a:p>
        </p:txBody>
      </p:sp>
      <p:graphicFrame>
        <p:nvGraphicFramePr>
          <p:cNvPr id="15" name="Table 14">
            <a:extLst>
              <a:ext uri="{FF2B5EF4-FFF2-40B4-BE49-F238E27FC236}">
                <a16:creationId xmlns:a16="http://schemas.microsoft.com/office/drawing/2014/main" id="{81C4950E-A8A5-1785-A674-B087C44D0C0D}"/>
              </a:ext>
            </a:extLst>
          </p:cNvPr>
          <p:cNvGraphicFramePr>
            <a:graphicFrameLocks noGrp="1"/>
          </p:cNvGraphicFramePr>
          <p:nvPr>
            <p:extLst>
              <p:ext uri="{D42A27DB-BD31-4B8C-83A1-F6EECF244321}">
                <p14:modId xmlns:p14="http://schemas.microsoft.com/office/powerpoint/2010/main" val="3825948372"/>
              </p:ext>
            </p:extLst>
          </p:nvPr>
        </p:nvGraphicFramePr>
        <p:xfrm>
          <a:off x="455448" y="1051948"/>
          <a:ext cx="11281104" cy="1543812"/>
        </p:xfrm>
        <a:graphic>
          <a:graphicData uri="http://schemas.openxmlformats.org/drawingml/2006/table">
            <a:tbl>
              <a:tblPr firstRow="1" bandRow="1">
                <a:tableStyleId>{5C22544A-7EE6-4342-B048-85BDC9FD1C3A}</a:tableStyleId>
              </a:tblPr>
              <a:tblGrid>
                <a:gridCol w="3760368">
                  <a:extLst>
                    <a:ext uri="{9D8B030D-6E8A-4147-A177-3AD203B41FA5}">
                      <a16:colId xmlns:a16="http://schemas.microsoft.com/office/drawing/2014/main" val="3433720922"/>
                    </a:ext>
                  </a:extLst>
                </a:gridCol>
                <a:gridCol w="3760368">
                  <a:extLst>
                    <a:ext uri="{9D8B030D-6E8A-4147-A177-3AD203B41FA5}">
                      <a16:colId xmlns:a16="http://schemas.microsoft.com/office/drawing/2014/main" val="3984813648"/>
                    </a:ext>
                  </a:extLst>
                </a:gridCol>
                <a:gridCol w="3760368">
                  <a:extLst>
                    <a:ext uri="{9D8B030D-6E8A-4147-A177-3AD203B41FA5}">
                      <a16:colId xmlns:a16="http://schemas.microsoft.com/office/drawing/2014/main" val="1699089772"/>
                    </a:ext>
                  </a:extLst>
                </a:gridCol>
              </a:tblGrid>
              <a:tr h="315709">
                <a:tc>
                  <a:txBody>
                    <a:bodyPr/>
                    <a:lstStyle/>
                    <a:p>
                      <a:pPr algn="ctr"/>
                      <a:r>
                        <a:rPr lang="en-US" sz="1600" dirty="0"/>
                        <a:t>Measurement Quality Objective</a:t>
                      </a:r>
                    </a:p>
                  </a:txBody>
                  <a:tcPr/>
                </a:tc>
                <a:tc>
                  <a:txBody>
                    <a:bodyPr/>
                    <a:lstStyle/>
                    <a:p>
                      <a:pPr algn="ctr"/>
                      <a:r>
                        <a:rPr lang="en-US" sz="1600" dirty="0"/>
                        <a:t>Acceptance Criteria</a:t>
                      </a:r>
                    </a:p>
                  </a:txBody>
                  <a:tcPr/>
                </a:tc>
                <a:tc>
                  <a:txBody>
                    <a:bodyPr/>
                    <a:lstStyle/>
                    <a:p>
                      <a:pPr algn="ctr"/>
                      <a:r>
                        <a:rPr lang="en-US" sz="1600" dirty="0"/>
                        <a:t>Results</a:t>
                      </a:r>
                    </a:p>
                  </a:txBody>
                  <a:tcPr/>
                </a:tc>
                <a:extLst>
                  <a:ext uri="{0D108BD9-81ED-4DB2-BD59-A6C34878D82A}">
                    <a16:rowId xmlns:a16="http://schemas.microsoft.com/office/drawing/2014/main" val="2394965622"/>
                  </a:ext>
                </a:extLst>
              </a:tr>
              <a:tr h="455194">
                <a:tc>
                  <a:txBody>
                    <a:bodyPr/>
                    <a:lstStyle/>
                    <a:p>
                      <a:r>
                        <a:rPr lang="en-US" sz="1200" dirty="0"/>
                        <a:t>Classification Performance</a:t>
                      </a:r>
                    </a:p>
                  </a:txBody>
                  <a:tcPr/>
                </a:tc>
                <a:tc>
                  <a:txBody>
                    <a:bodyPr/>
                    <a:lstStyle/>
                    <a:p>
                      <a:r>
                        <a:rPr lang="en-US" sz="1200" dirty="0"/>
                        <a:t>100% of QC seeds classified as TOI</a:t>
                      </a:r>
                    </a:p>
                  </a:txBody>
                  <a:tcPr/>
                </a:tc>
                <a:tc>
                  <a:txBody>
                    <a:bodyPr/>
                    <a:lstStyle/>
                    <a:p>
                      <a:r>
                        <a:rPr lang="en-US" sz="1200" dirty="0"/>
                        <a:t>All QC seeds were classified as TOI</a:t>
                      </a:r>
                    </a:p>
                  </a:txBody>
                  <a:tcPr/>
                </a:tc>
                <a:extLst>
                  <a:ext uri="{0D108BD9-81ED-4DB2-BD59-A6C34878D82A}">
                    <a16:rowId xmlns:a16="http://schemas.microsoft.com/office/drawing/2014/main" val="2048769793"/>
                  </a:ext>
                </a:extLst>
              </a:tr>
              <a:tr h="753338">
                <a:tc>
                  <a:txBody>
                    <a:bodyPr/>
                    <a:lstStyle/>
                    <a:p>
                      <a:r>
                        <a:rPr lang="en-US" sz="1200" dirty="0"/>
                        <a:t>Detection Survey Performance</a:t>
                      </a:r>
                    </a:p>
                  </a:txBody>
                  <a:tcPr/>
                </a:tc>
                <a:tc>
                  <a:txBody>
                    <a:bodyPr/>
                    <a:lstStyle/>
                    <a:p>
                      <a:r>
                        <a:rPr lang="en-US" sz="1200" dirty="0"/>
                        <a:t>All blind QC seeds must be detected and positioned within 0.75m radius of ground truth</a:t>
                      </a:r>
                    </a:p>
                  </a:txBody>
                  <a:tcPr/>
                </a:tc>
                <a:tc>
                  <a:txBody>
                    <a:bodyPr/>
                    <a:lstStyle/>
                    <a:p>
                      <a:r>
                        <a:rPr lang="en-US" sz="1200" dirty="0"/>
                        <a:t>Blind seeds detected with maximum horizontal offset of 0.59 m </a:t>
                      </a:r>
                    </a:p>
                  </a:txBody>
                  <a:tcPr/>
                </a:tc>
                <a:extLst>
                  <a:ext uri="{0D108BD9-81ED-4DB2-BD59-A6C34878D82A}">
                    <a16:rowId xmlns:a16="http://schemas.microsoft.com/office/drawing/2014/main" val="3984824557"/>
                  </a:ext>
                </a:extLst>
              </a:tr>
            </a:tbl>
          </a:graphicData>
        </a:graphic>
      </p:graphicFrame>
    </p:spTree>
    <p:extLst>
      <p:ext uri="{BB962C8B-B14F-4D97-AF65-F5344CB8AC3E}">
        <p14:creationId xmlns:p14="http://schemas.microsoft.com/office/powerpoint/2010/main" val="189427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F8611-CEFC-2255-EE10-8C5D412B1554}"/>
              </a:ext>
            </a:extLst>
          </p:cNvPr>
          <p:cNvSpPr>
            <a:spLocks noGrp="1"/>
          </p:cNvSpPr>
          <p:nvPr>
            <p:ph type="title"/>
          </p:nvPr>
        </p:nvSpPr>
        <p:spPr>
          <a:xfrm>
            <a:off x="838200" y="191892"/>
            <a:ext cx="10515600" cy="810883"/>
          </a:xfrm>
        </p:spPr>
        <p:txBody>
          <a:bodyPr>
            <a:normAutofit/>
          </a:bodyPr>
          <a:lstStyle/>
          <a:p>
            <a:pPr algn="ctr"/>
            <a:r>
              <a:rPr lang="en-US" sz="4000" b="1" dirty="0">
                <a:solidFill>
                  <a:schemeClr val="bg1"/>
                </a:solidFill>
              </a:rPr>
              <a:t>Sensor Attitude</a:t>
            </a:r>
          </a:p>
        </p:txBody>
      </p:sp>
      <p:graphicFrame>
        <p:nvGraphicFramePr>
          <p:cNvPr id="4" name="Table 3">
            <a:extLst>
              <a:ext uri="{FF2B5EF4-FFF2-40B4-BE49-F238E27FC236}">
                <a16:creationId xmlns:a16="http://schemas.microsoft.com/office/drawing/2014/main" id="{15EC2CBC-03C7-4F47-9C0D-343F209A9ACC}"/>
              </a:ext>
            </a:extLst>
          </p:cNvPr>
          <p:cNvGraphicFramePr>
            <a:graphicFrameLocks noGrp="1"/>
          </p:cNvGraphicFramePr>
          <p:nvPr>
            <p:extLst>
              <p:ext uri="{D42A27DB-BD31-4B8C-83A1-F6EECF244321}">
                <p14:modId xmlns:p14="http://schemas.microsoft.com/office/powerpoint/2010/main" val="3410879018"/>
              </p:ext>
            </p:extLst>
          </p:nvPr>
        </p:nvGraphicFramePr>
        <p:xfrm>
          <a:off x="700177" y="1199071"/>
          <a:ext cx="10515600" cy="1377991"/>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74268052"/>
                    </a:ext>
                  </a:extLst>
                </a:gridCol>
                <a:gridCol w="3505200">
                  <a:extLst>
                    <a:ext uri="{9D8B030D-6E8A-4147-A177-3AD203B41FA5}">
                      <a16:colId xmlns:a16="http://schemas.microsoft.com/office/drawing/2014/main" val="1126749898"/>
                    </a:ext>
                  </a:extLst>
                </a:gridCol>
                <a:gridCol w="3505200">
                  <a:extLst>
                    <a:ext uri="{9D8B030D-6E8A-4147-A177-3AD203B41FA5}">
                      <a16:colId xmlns:a16="http://schemas.microsoft.com/office/drawing/2014/main" val="2036085189"/>
                    </a:ext>
                  </a:extLst>
                </a:gridCol>
              </a:tblGrid>
              <a:tr h="372151">
                <a:tc>
                  <a:txBody>
                    <a:bodyPr/>
                    <a:lstStyle/>
                    <a:p>
                      <a:r>
                        <a:rPr lang="en-US" sz="1800" dirty="0"/>
                        <a:t>Measurement Quality Objective</a:t>
                      </a:r>
                    </a:p>
                  </a:txBody>
                  <a:tcPr/>
                </a:tc>
                <a:tc>
                  <a:txBody>
                    <a:bodyPr/>
                    <a:lstStyle/>
                    <a:p>
                      <a:r>
                        <a:rPr lang="en-US" sz="1800" dirty="0"/>
                        <a:t>Original Acceptance Criteria</a:t>
                      </a:r>
                    </a:p>
                  </a:txBody>
                  <a:tcPr/>
                </a:tc>
                <a:tc>
                  <a:txBody>
                    <a:bodyPr/>
                    <a:lstStyle/>
                    <a:p>
                      <a:r>
                        <a:rPr lang="en-US" sz="1800" dirty="0"/>
                        <a:t>Revised Acceptance Criteria</a:t>
                      </a:r>
                    </a:p>
                  </a:txBody>
                  <a:tcPr/>
                </a:tc>
                <a:extLst>
                  <a:ext uri="{0D108BD9-81ED-4DB2-BD59-A6C34878D82A}">
                    <a16:rowId xmlns:a16="http://schemas.microsoft.com/office/drawing/2014/main" val="2003582570"/>
                  </a:ext>
                </a:extLst>
              </a:tr>
              <a:tr h="634035">
                <a:tc>
                  <a:txBody>
                    <a:bodyPr/>
                    <a:lstStyle/>
                    <a:p>
                      <a:r>
                        <a:rPr lang="en-US" sz="1200" dirty="0"/>
                        <a:t>Attitude</a:t>
                      </a:r>
                    </a:p>
                  </a:txBody>
                  <a:tcPr/>
                </a:tc>
                <a:tc>
                  <a:txBody>
                    <a:bodyPr/>
                    <a:lstStyle/>
                    <a:p>
                      <a:r>
                        <a:rPr lang="en-US" sz="1200" dirty="0"/>
                        <a:t>&gt;90 percent of data ± 5 degrees (excluding turnarounds, site-specific access limitations, e.g., obstacles, </a:t>
                      </a:r>
                    </a:p>
                    <a:p>
                      <a:r>
                        <a:rPr lang="en-US" sz="1200" dirty="0"/>
                        <a:t>unsafe terrain). </a:t>
                      </a:r>
                    </a:p>
                  </a:txBody>
                  <a:tcPr/>
                </a:tc>
                <a:tc>
                  <a:txBody>
                    <a:bodyPr/>
                    <a:lstStyle/>
                    <a:p>
                      <a:r>
                        <a:rPr lang="en-US" sz="1200" dirty="0"/>
                        <a:t>&gt;90 percent of data ± 5 degrees (roll), &gt;90 percent of data ± 15 degrees (pitch) (excluding turnarounds, </a:t>
                      </a:r>
                    </a:p>
                    <a:p>
                      <a:r>
                        <a:rPr lang="en-US" sz="1200" dirty="0"/>
                        <a:t>site-specific access limitations, e.g., obstacles, unsafe terrain). </a:t>
                      </a:r>
                    </a:p>
                  </a:txBody>
                  <a:tcPr/>
                </a:tc>
                <a:extLst>
                  <a:ext uri="{0D108BD9-81ED-4DB2-BD59-A6C34878D82A}">
                    <a16:rowId xmlns:a16="http://schemas.microsoft.com/office/drawing/2014/main" val="833523163"/>
                  </a:ext>
                </a:extLst>
              </a:tr>
            </a:tbl>
          </a:graphicData>
        </a:graphic>
      </p:graphicFrame>
      <p:pic>
        <p:nvPicPr>
          <p:cNvPr id="13" name="Picture 12">
            <a:extLst>
              <a:ext uri="{FF2B5EF4-FFF2-40B4-BE49-F238E27FC236}">
                <a16:creationId xmlns:a16="http://schemas.microsoft.com/office/drawing/2014/main" id="{85CF29EB-10B1-E281-556B-3B22ED119659}"/>
              </a:ext>
            </a:extLst>
          </p:cNvPr>
          <p:cNvPicPr>
            <a:picLocks noChangeAspect="1"/>
          </p:cNvPicPr>
          <p:nvPr/>
        </p:nvPicPr>
        <p:blipFill>
          <a:blip r:embed="rId3"/>
          <a:stretch>
            <a:fillRect/>
          </a:stretch>
        </p:blipFill>
        <p:spPr>
          <a:xfrm>
            <a:off x="636131" y="2999757"/>
            <a:ext cx="4788811" cy="2742270"/>
          </a:xfrm>
          <a:prstGeom prst="rect">
            <a:avLst/>
          </a:prstGeom>
          <a:ln>
            <a:solidFill>
              <a:schemeClr val="tx1"/>
            </a:solidFill>
          </a:ln>
        </p:spPr>
      </p:pic>
      <p:pic>
        <p:nvPicPr>
          <p:cNvPr id="14" name="Picture 13">
            <a:extLst>
              <a:ext uri="{FF2B5EF4-FFF2-40B4-BE49-F238E27FC236}">
                <a16:creationId xmlns:a16="http://schemas.microsoft.com/office/drawing/2014/main" id="{6A7AEE4A-DDEB-DA94-CA26-62A660C40B1B}"/>
              </a:ext>
            </a:extLst>
          </p:cNvPr>
          <p:cNvPicPr>
            <a:picLocks noChangeAspect="1"/>
          </p:cNvPicPr>
          <p:nvPr/>
        </p:nvPicPr>
        <p:blipFill rotWithShape="1">
          <a:blip r:embed="rId4">
            <a:extLst>
              <a:ext uri="{28A0092B-C50C-407E-A947-70E740481C1C}">
                <a14:useLocalDpi xmlns:a14="http://schemas.microsoft.com/office/drawing/2010/main" val="0"/>
              </a:ext>
            </a:extLst>
          </a:blip>
          <a:srcRect l="16062" t="19474"/>
          <a:stretch/>
        </p:blipFill>
        <p:spPr bwMode="auto">
          <a:xfrm>
            <a:off x="6200270" y="2999757"/>
            <a:ext cx="5355599" cy="2742270"/>
          </a:xfrm>
          <a:prstGeom prst="rect">
            <a:avLst/>
          </a:prstGeom>
          <a:noFill/>
          <a:ln>
            <a:solidFill>
              <a:schemeClr val="tx1"/>
            </a:solid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819745C5-7B7A-CFF1-913A-D5F1CD5095DF}"/>
              </a:ext>
            </a:extLst>
          </p:cNvPr>
          <p:cNvSpPr txBox="1"/>
          <p:nvPr/>
        </p:nvSpPr>
        <p:spPr>
          <a:xfrm>
            <a:off x="827205" y="5893228"/>
            <a:ext cx="4406661" cy="307777"/>
          </a:xfrm>
          <a:prstGeom prst="rect">
            <a:avLst/>
          </a:prstGeom>
          <a:noFill/>
        </p:spPr>
        <p:txBody>
          <a:bodyPr wrap="square" rtlCol="0">
            <a:spAutoFit/>
          </a:bodyPr>
          <a:lstStyle/>
          <a:p>
            <a:pPr algn="ctr"/>
            <a:r>
              <a:rPr lang="en-US" sz="1400" b="1" dirty="0">
                <a:solidFill>
                  <a:schemeClr val="bg1"/>
                </a:solidFill>
              </a:rPr>
              <a:t>Shallow water data (&lt;2 ft) collected with airboat</a:t>
            </a:r>
          </a:p>
        </p:txBody>
      </p:sp>
      <p:sp>
        <p:nvSpPr>
          <p:cNvPr id="16" name="TextBox 15">
            <a:extLst>
              <a:ext uri="{FF2B5EF4-FFF2-40B4-BE49-F238E27FC236}">
                <a16:creationId xmlns:a16="http://schemas.microsoft.com/office/drawing/2014/main" id="{4297EA02-BB84-0483-C223-8506E6C51161}"/>
              </a:ext>
            </a:extLst>
          </p:cNvPr>
          <p:cNvSpPr txBox="1"/>
          <p:nvPr/>
        </p:nvSpPr>
        <p:spPr>
          <a:xfrm>
            <a:off x="6487995" y="5893228"/>
            <a:ext cx="4876800" cy="307777"/>
          </a:xfrm>
          <a:prstGeom prst="rect">
            <a:avLst/>
          </a:prstGeom>
          <a:noFill/>
        </p:spPr>
        <p:txBody>
          <a:bodyPr wrap="square" rtlCol="0">
            <a:spAutoFit/>
          </a:bodyPr>
          <a:lstStyle/>
          <a:p>
            <a:pPr algn="ctr"/>
            <a:r>
              <a:rPr lang="en-US" sz="1400" b="1" dirty="0">
                <a:solidFill>
                  <a:schemeClr val="bg1"/>
                </a:solidFill>
              </a:rPr>
              <a:t>Deep water data (&gt;2 ft) collected with survey vessel</a:t>
            </a:r>
          </a:p>
        </p:txBody>
      </p:sp>
    </p:spTree>
    <p:extLst>
      <p:ext uri="{BB962C8B-B14F-4D97-AF65-F5344CB8AC3E}">
        <p14:creationId xmlns:p14="http://schemas.microsoft.com/office/powerpoint/2010/main" val="2332339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4C34674-4933-CEEB-6BB8-CDCCFFB57F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23CC74-8B1C-7409-3153-BA8C661AA224}"/>
              </a:ext>
            </a:extLst>
          </p:cNvPr>
          <p:cNvSpPr>
            <a:spLocks noGrp="1"/>
          </p:cNvSpPr>
          <p:nvPr>
            <p:ph type="title"/>
          </p:nvPr>
        </p:nvSpPr>
        <p:spPr>
          <a:xfrm>
            <a:off x="599895" y="-197406"/>
            <a:ext cx="10515600" cy="1325563"/>
          </a:xfrm>
        </p:spPr>
        <p:txBody>
          <a:bodyPr>
            <a:normAutofit/>
          </a:bodyPr>
          <a:lstStyle/>
          <a:p>
            <a:pPr algn="ctr"/>
            <a:r>
              <a:rPr lang="en-US" sz="4000" b="1" dirty="0">
                <a:solidFill>
                  <a:schemeClr val="bg1"/>
                </a:solidFill>
              </a:rPr>
              <a:t>Sensor Altitude</a:t>
            </a:r>
          </a:p>
        </p:txBody>
      </p:sp>
      <p:graphicFrame>
        <p:nvGraphicFramePr>
          <p:cNvPr id="4" name="Table 3">
            <a:extLst>
              <a:ext uri="{FF2B5EF4-FFF2-40B4-BE49-F238E27FC236}">
                <a16:creationId xmlns:a16="http://schemas.microsoft.com/office/drawing/2014/main" id="{22A00210-3FB5-3558-CA70-16D20AC34D8B}"/>
              </a:ext>
            </a:extLst>
          </p:cNvPr>
          <p:cNvGraphicFramePr>
            <a:graphicFrameLocks noGrp="1"/>
          </p:cNvGraphicFramePr>
          <p:nvPr>
            <p:extLst>
              <p:ext uri="{D42A27DB-BD31-4B8C-83A1-F6EECF244321}">
                <p14:modId xmlns:p14="http://schemas.microsoft.com/office/powerpoint/2010/main" val="692771272"/>
              </p:ext>
            </p:extLst>
          </p:nvPr>
        </p:nvGraphicFramePr>
        <p:xfrm>
          <a:off x="958609" y="753999"/>
          <a:ext cx="10376142" cy="1325563"/>
        </p:xfrm>
        <a:graphic>
          <a:graphicData uri="http://schemas.openxmlformats.org/drawingml/2006/table">
            <a:tbl>
              <a:tblPr firstRow="1" bandRow="1">
                <a:tableStyleId>{5C22544A-7EE6-4342-B048-85BDC9FD1C3A}</a:tableStyleId>
              </a:tblPr>
              <a:tblGrid>
                <a:gridCol w="3458714">
                  <a:extLst>
                    <a:ext uri="{9D8B030D-6E8A-4147-A177-3AD203B41FA5}">
                      <a16:colId xmlns:a16="http://schemas.microsoft.com/office/drawing/2014/main" val="1874268052"/>
                    </a:ext>
                  </a:extLst>
                </a:gridCol>
                <a:gridCol w="3458714">
                  <a:extLst>
                    <a:ext uri="{9D8B030D-6E8A-4147-A177-3AD203B41FA5}">
                      <a16:colId xmlns:a16="http://schemas.microsoft.com/office/drawing/2014/main" val="1126749898"/>
                    </a:ext>
                  </a:extLst>
                </a:gridCol>
                <a:gridCol w="3458714">
                  <a:extLst>
                    <a:ext uri="{9D8B030D-6E8A-4147-A177-3AD203B41FA5}">
                      <a16:colId xmlns:a16="http://schemas.microsoft.com/office/drawing/2014/main" val="2036085189"/>
                    </a:ext>
                  </a:extLst>
                </a:gridCol>
              </a:tblGrid>
              <a:tr h="490276">
                <a:tc>
                  <a:txBody>
                    <a:bodyPr/>
                    <a:lstStyle/>
                    <a:p>
                      <a:r>
                        <a:rPr lang="en-US" sz="1400" dirty="0"/>
                        <a:t>Measurement Quality Objective</a:t>
                      </a:r>
                    </a:p>
                  </a:txBody>
                  <a:tcPr/>
                </a:tc>
                <a:tc>
                  <a:txBody>
                    <a:bodyPr/>
                    <a:lstStyle/>
                    <a:p>
                      <a:r>
                        <a:rPr lang="en-US" sz="1400" dirty="0"/>
                        <a:t>Original Acceptance Criteria</a:t>
                      </a:r>
                    </a:p>
                  </a:txBody>
                  <a:tcPr/>
                </a:tc>
                <a:tc>
                  <a:txBody>
                    <a:bodyPr/>
                    <a:lstStyle/>
                    <a:p>
                      <a:r>
                        <a:rPr lang="en-US" sz="1400" dirty="0"/>
                        <a:t>Revised Acceptance Criteria</a:t>
                      </a:r>
                    </a:p>
                  </a:txBody>
                  <a:tcPr/>
                </a:tc>
                <a:extLst>
                  <a:ext uri="{0D108BD9-81ED-4DB2-BD59-A6C34878D82A}">
                    <a16:rowId xmlns:a16="http://schemas.microsoft.com/office/drawing/2014/main" val="2003582570"/>
                  </a:ext>
                </a:extLst>
              </a:tr>
              <a:tr h="835287">
                <a:tc>
                  <a:txBody>
                    <a:bodyPr/>
                    <a:lstStyle/>
                    <a:p>
                      <a:r>
                        <a:rPr lang="en-US" sz="1000" dirty="0"/>
                        <a:t>Altitude</a:t>
                      </a:r>
                    </a:p>
                  </a:txBody>
                  <a:tcPr/>
                </a:tc>
                <a:tc>
                  <a:txBody>
                    <a:bodyPr/>
                    <a:lstStyle/>
                    <a:p>
                      <a:r>
                        <a:rPr lang="en-US" sz="1000" dirty="0"/>
                        <a:t>&gt;90 percent of data within 0.3m of planned altitude above seabed (1.25m) (excluding turnarounds, site-</a:t>
                      </a:r>
                    </a:p>
                    <a:p>
                      <a:r>
                        <a:rPr lang="en-US" sz="1000" dirty="0"/>
                        <a:t>specific access limitations, e.g., obstacles, unsafe terrain). </a:t>
                      </a:r>
                    </a:p>
                  </a:txBody>
                  <a:tcPr/>
                </a:tc>
                <a:tc>
                  <a:txBody>
                    <a:bodyPr/>
                    <a:lstStyle/>
                    <a:p>
                      <a:r>
                        <a:rPr lang="en-US" sz="1000" dirty="0"/>
                        <a:t>&gt;99 percent of data below altitude of 0.85m above seabed (excluding turnarounds, site-specific access </a:t>
                      </a:r>
                    </a:p>
                    <a:p>
                      <a:r>
                        <a:rPr lang="en-US" sz="1000" dirty="0"/>
                        <a:t>limitations, e.g., obstacles, unsafe terrain). </a:t>
                      </a:r>
                    </a:p>
                  </a:txBody>
                  <a:tcPr/>
                </a:tc>
                <a:extLst>
                  <a:ext uri="{0D108BD9-81ED-4DB2-BD59-A6C34878D82A}">
                    <a16:rowId xmlns:a16="http://schemas.microsoft.com/office/drawing/2014/main" val="878264471"/>
                  </a:ext>
                </a:extLst>
              </a:tr>
            </a:tbl>
          </a:graphicData>
        </a:graphic>
      </p:graphicFrame>
      <p:sp>
        <p:nvSpPr>
          <p:cNvPr id="5" name="TextBox 4">
            <a:extLst>
              <a:ext uri="{FF2B5EF4-FFF2-40B4-BE49-F238E27FC236}">
                <a16:creationId xmlns:a16="http://schemas.microsoft.com/office/drawing/2014/main" id="{A25ED1F5-E260-75CB-7774-6A3E932C63A0}"/>
              </a:ext>
            </a:extLst>
          </p:cNvPr>
          <p:cNvSpPr txBox="1"/>
          <p:nvPr/>
        </p:nvSpPr>
        <p:spPr>
          <a:xfrm>
            <a:off x="486494" y="2888234"/>
            <a:ext cx="5495026" cy="2591479"/>
          </a:xfrm>
          <a:prstGeom prst="rect">
            <a:avLst/>
          </a:prstGeom>
          <a:noFill/>
        </p:spPr>
        <p:txBody>
          <a:bodyPr wrap="square">
            <a:spAutoFit/>
          </a:bodyPr>
          <a:lstStyle/>
          <a:p>
            <a:pPr marL="285750" marR="0" indent="-285750">
              <a:lnSpc>
                <a:spcPct val="107000"/>
              </a:lnSpc>
              <a:spcAft>
                <a:spcPts val="800"/>
              </a:spcAft>
              <a:buFont typeface="Arial" panose="020B0604020202020204" pitchFamily="34" charset="0"/>
              <a:buChar char="•"/>
            </a:pPr>
            <a:r>
              <a:rPr lang="en-GB" sz="2000" b="1" kern="100" dirty="0">
                <a:solidFill>
                  <a:schemeClr val="bg1"/>
                </a:solidFill>
                <a:effectLst/>
                <a:ea typeface="Jacobs Chronos" panose="020B0603030503030204" pitchFamily="34" charset="0"/>
                <a:cs typeface="Times New Roman" panose="02020603050405020304" pitchFamily="18" charset="0"/>
              </a:rPr>
              <a:t>An average of 98% of data from both deep and shallow water</a:t>
            </a:r>
            <a:r>
              <a:rPr lang="en-GB" sz="2000" b="1" kern="100" dirty="0">
                <a:solidFill>
                  <a:schemeClr val="bg1"/>
                </a:solidFill>
                <a:ea typeface="Jacobs Chronos" panose="020B0603030503030204" pitchFamily="34" charset="0"/>
                <a:cs typeface="Times New Roman" panose="02020603050405020304" pitchFamily="18" charset="0"/>
              </a:rPr>
              <a:t> areas</a:t>
            </a:r>
            <a:r>
              <a:rPr lang="en-GB" sz="2000" b="1" kern="100" dirty="0">
                <a:solidFill>
                  <a:schemeClr val="bg1"/>
                </a:solidFill>
                <a:effectLst/>
                <a:ea typeface="Jacobs Chronos" panose="020B0603030503030204" pitchFamily="34" charset="0"/>
                <a:cs typeface="Times New Roman" panose="02020603050405020304" pitchFamily="18" charset="0"/>
              </a:rPr>
              <a:t> were below 0.85 m altitude</a:t>
            </a:r>
          </a:p>
          <a:p>
            <a:pPr marL="285750" marR="0" indent="-285750">
              <a:lnSpc>
                <a:spcPct val="107000"/>
              </a:lnSpc>
              <a:spcAft>
                <a:spcPts val="800"/>
              </a:spcAft>
              <a:buFont typeface="Arial" panose="020B0604020202020204" pitchFamily="34" charset="0"/>
              <a:buChar char="•"/>
            </a:pPr>
            <a:endParaRPr lang="en-GB" sz="2000" b="1" kern="100" dirty="0">
              <a:solidFill>
                <a:schemeClr val="bg1"/>
              </a:solidFill>
              <a:ea typeface="Jacobs Chronos" panose="020B0603030503030204" pitchFamily="34" charset="0"/>
              <a:cs typeface="Times New Roman" panose="02020603050405020304" pitchFamily="18" charset="0"/>
            </a:endParaRPr>
          </a:p>
          <a:p>
            <a:pPr marL="285750" marR="0" indent="-285750">
              <a:lnSpc>
                <a:spcPct val="107000"/>
              </a:lnSpc>
              <a:spcAft>
                <a:spcPts val="800"/>
              </a:spcAft>
              <a:buFont typeface="Arial" panose="020B0604020202020204" pitchFamily="34" charset="0"/>
              <a:buChar char="•"/>
            </a:pPr>
            <a:r>
              <a:rPr lang="en-GB" sz="2000" b="1" kern="100" dirty="0">
                <a:solidFill>
                  <a:schemeClr val="bg1"/>
                </a:solidFill>
                <a:effectLst/>
                <a:ea typeface="Jacobs Chronos" panose="020B0603030503030204" pitchFamily="34" charset="0"/>
                <a:cs typeface="Times New Roman" panose="02020603050405020304" pitchFamily="18" charset="0"/>
              </a:rPr>
              <a:t>Data with altitude exceeding 0.85 m were retained and mitigated with a dynamic buffer calculation</a:t>
            </a:r>
            <a:endParaRPr lang="en-US" sz="2000" b="1" kern="100" dirty="0">
              <a:solidFill>
                <a:schemeClr val="bg1"/>
              </a:solidFill>
              <a:effectLst/>
              <a:ea typeface="Jacobs Chronos" panose="020B0603030503030204" pitchFamily="34" charset="0"/>
              <a:cs typeface="Times New Roman" panose="02020603050405020304" pitchFamily="18" charset="0"/>
            </a:endParaRPr>
          </a:p>
        </p:txBody>
      </p:sp>
      <p:pic>
        <p:nvPicPr>
          <p:cNvPr id="6" name="Picture 5" descr="A device in the water&#10;&#10;AI-generated content may be incorrect.">
            <a:extLst>
              <a:ext uri="{FF2B5EF4-FFF2-40B4-BE49-F238E27FC236}">
                <a16:creationId xmlns:a16="http://schemas.microsoft.com/office/drawing/2014/main" id="{543D038D-248C-9441-A393-1D3A96E9525F}"/>
              </a:ext>
            </a:extLst>
          </p:cNvPr>
          <p:cNvPicPr>
            <a:picLocks noChangeAspect="1"/>
          </p:cNvPicPr>
          <p:nvPr/>
        </p:nvPicPr>
        <p:blipFill>
          <a:blip r:embed="rId3">
            <a:extLst>
              <a:ext uri="{28A0092B-C50C-407E-A947-70E740481C1C}">
                <a14:useLocalDpi xmlns:a14="http://schemas.microsoft.com/office/drawing/2010/main" val="0"/>
              </a:ext>
            </a:extLst>
          </a:blip>
          <a:srcRect t="31109" b="31806"/>
          <a:stretch/>
        </p:blipFill>
        <p:spPr>
          <a:xfrm>
            <a:off x="6096000" y="2260538"/>
            <a:ext cx="5019495" cy="4024857"/>
          </a:xfrm>
          <a:prstGeom prst="rect">
            <a:avLst/>
          </a:prstGeom>
          <a:ln>
            <a:solidFill>
              <a:schemeClr val="tx1"/>
            </a:solidFill>
          </a:ln>
        </p:spPr>
      </p:pic>
      <p:sp>
        <p:nvSpPr>
          <p:cNvPr id="7" name="TextBox 6">
            <a:extLst>
              <a:ext uri="{FF2B5EF4-FFF2-40B4-BE49-F238E27FC236}">
                <a16:creationId xmlns:a16="http://schemas.microsoft.com/office/drawing/2014/main" id="{E20A1523-2D88-D041-B261-13E7DC67D4AD}"/>
              </a:ext>
            </a:extLst>
          </p:cNvPr>
          <p:cNvSpPr txBox="1"/>
          <p:nvPr/>
        </p:nvSpPr>
        <p:spPr>
          <a:xfrm>
            <a:off x="6096000" y="6288386"/>
            <a:ext cx="5406046" cy="523220"/>
          </a:xfrm>
          <a:prstGeom prst="rect">
            <a:avLst/>
          </a:prstGeom>
          <a:noFill/>
        </p:spPr>
        <p:txBody>
          <a:bodyPr wrap="square" rtlCol="0">
            <a:spAutoFit/>
          </a:bodyPr>
          <a:lstStyle/>
          <a:p>
            <a:pPr algn="ctr"/>
            <a:r>
              <a:rPr lang="en-US" sz="1400" b="1" dirty="0">
                <a:solidFill>
                  <a:schemeClr val="bg1"/>
                </a:solidFill>
              </a:rPr>
              <a:t>Attaching pool noodles to maintain sensor altitude above seabed in shallow water</a:t>
            </a:r>
          </a:p>
        </p:txBody>
      </p:sp>
    </p:spTree>
    <p:extLst>
      <p:ext uri="{BB962C8B-B14F-4D97-AF65-F5344CB8AC3E}">
        <p14:creationId xmlns:p14="http://schemas.microsoft.com/office/powerpoint/2010/main" val="1733467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7DAC0-4C9F-085F-5560-751C15A1CC1A}"/>
              </a:ext>
            </a:extLst>
          </p:cNvPr>
          <p:cNvSpPr>
            <a:spLocks noGrp="1"/>
          </p:cNvSpPr>
          <p:nvPr>
            <p:ph type="title"/>
          </p:nvPr>
        </p:nvSpPr>
        <p:spPr>
          <a:xfrm>
            <a:off x="838198" y="149144"/>
            <a:ext cx="10515600" cy="704550"/>
          </a:xfrm>
        </p:spPr>
        <p:txBody>
          <a:bodyPr>
            <a:normAutofit/>
          </a:bodyPr>
          <a:lstStyle/>
          <a:p>
            <a:pPr algn="ctr"/>
            <a:r>
              <a:rPr lang="en-US" sz="4000" b="1" dirty="0">
                <a:solidFill>
                  <a:schemeClr val="bg1"/>
                </a:solidFill>
              </a:rPr>
              <a:t>Dynamic Noise Assessment</a:t>
            </a:r>
          </a:p>
        </p:txBody>
      </p:sp>
      <p:graphicFrame>
        <p:nvGraphicFramePr>
          <p:cNvPr id="4" name="Table 3">
            <a:extLst>
              <a:ext uri="{FF2B5EF4-FFF2-40B4-BE49-F238E27FC236}">
                <a16:creationId xmlns:a16="http://schemas.microsoft.com/office/drawing/2014/main" id="{29711C69-00FD-FDCA-A9F1-E5F4F76CA21C}"/>
              </a:ext>
            </a:extLst>
          </p:cNvPr>
          <p:cNvGraphicFramePr>
            <a:graphicFrameLocks noGrp="1"/>
          </p:cNvGraphicFramePr>
          <p:nvPr>
            <p:extLst>
              <p:ext uri="{D42A27DB-BD31-4B8C-83A1-F6EECF244321}">
                <p14:modId xmlns:p14="http://schemas.microsoft.com/office/powerpoint/2010/main" val="3330732695"/>
              </p:ext>
            </p:extLst>
          </p:nvPr>
        </p:nvGraphicFramePr>
        <p:xfrm>
          <a:off x="936684" y="793309"/>
          <a:ext cx="10318629" cy="1655738"/>
        </p:xfrm>
        <a:graphic>
          <a:graphicData uri="http://schemas.openxmlformats.org/drawingml/2006/table">
            <a:tbl>
              <a:tblPr firstRow="1" bandRow="1">
                <a:tableStyleId>{5C22544A-7EE6-4342-B048-85BDC9FD1C3A}</a:tableStyleId>
              </a:tblPr>
              <a:tblGrid>
                <a:gridCol w="3439543">
                  <a:extLst>
                    <a:ext uri="{9D8B030D-6E8A-4147-A177-3AD203B41FA5}">
                      <a16:colId xmlns:a16="http://schemas.microsoft.com/office/drawing/2014/main" val="982995389"/>
                    </a:ext>
                  </a:extLst>
                </a:gridCol>
                <a:gridCol w="3439543">
                  <a:extLst>
                    <a:ext uri="{9D8B030D-6E8A-4147-A177-3AD203B41FA5}">
                      <a16:colId xmlns:a16="http://schemas.microsoft.com/office/drawing/2014/main" val="804759339"/>
                    </a:ext>
                  </a:extLst>
                </a:gridCol>
                <a:gridCol w="3439543">
                  <a:extLst>
                    <a:ext uri="{9D8B030D-6E8A-4147-A177-3AD203B41FA5}">
                      <a16:colId xmlns:a16="http://schemas.microsoft.com/office/drawing/2014/main" val="1912527568"/>
                    </a:ext>
                  </a:extLst>
                </a:gridCol>
              </a:tblGrid>
              <a:tr h="345098">
                <a:tc>
                  <a:txBody>
                    <a:bodyPr/>
                    <a:lstStyle/>
                    <a:p>
                      <a:r>
                        <a:rPr lang="en-US" sz="1400" dirty="0"/>
                        <a:t>Measurement Quality Objective</a:t>
                      </a:r>
                    </a:p>
                  </a:txBody>
                  <a:tcPr/>
                </a:tc>
                <a:tc>
                  <a:txBody>
                    <a:bodyPr/>
                    <a:lstStyle/>
                    <a:p>
                      <a:r>
                        <a:rPr lang="en-US" sz="1400" dirty="0"/>
                        <a:t>Original Acceptance Criteria</a:t>
                      </a:r>
                    </a:p>
                  </a:txBody>
                  <a:tcPr/>
                </a:tc>
                <a:tc>
                  <a:txBody>
                    <a:bodyPr/>
                    <a:lstStyle/>
                    <a:p>
                      <a:r>
                        <a:rPr lang="en-US" sz="1400" dirty="0"/>
                        <a:t>Revised Acceptance Criteria</a:t>
                      </a:r>
                    </a:p>
                  </a:txBody>
                  <a:tcPr/>
                </a:tc>
                <a:extLst>
                  <a:ext uri="{0D108BD9-81ED-4DB2-BD59-A6C34878D82A}">
                    <a16:rowId xmlns:a16="http://schemas.microsoft.com/office/drawing/2014/main" val="3070189275"/>
                  </a:ext>
                </a:extLst>
              </a:tr>
              <a:tr h="1303705">
                <a:tc>
                  <a:txBody>
                    <a:bodyPr/>
                    <a:lstStyle/>
                    <a:p>
                      <a:r>
                        <a:rPr lang="en-US" sz="1000" dirty="0"/>
                        <a:t>Dynamic Noise Assessment</a:t>
                      </a:r>
                    </a:p>
                  </a:txBody>
                  <a:tcPr/>
                </a:tc>
                <a:tc>
                  <a:txBody>
                    <a:bodyPr/>
                    <a:lstStyle/>
                    <a:p>
                      <a:r>
                        <a:rPr lang="en-US" sz="1000" dirty="0"/>
                        <a:t>Dynamic noise is sufficiently low that a synthetically seeded 81mm mortar cartridge at 1.5m from Rx is </a:t>
                      </a:r>
                    </a:p>
                    <a:p>
                      <a:r>
                        <a:rPr lang="en-US" sz="1000" dirty="0"/>
                        <a:t>properly classified </a:t>
                      </a:r>
                    </a:p>
                  </a:txBody>
                  <a:tcPr/>
                </a:tc>
                <a:tc>
                  <a:txBody>
                    <a:bodyPr/>
                    <a:lstStyle/>
                    <a:p>
                      <a:r>
                        <a:rPr lang="en-US" sz="1000" dirty="0"/>
                        <a:t>Dynamic noise (MAD) is below 2.5 within each rolling window assessed (e.g., 10m segment, 300 data point </a:t>
                      </a:r>
                    </a:p>
                    <a:p>
                      <a:r>
                        <a:rPr lang="en-US" sz="1000" dirty="0"/>
                        <a:t>segment, etc.) (excluding areas with clear sensor response or known cultural noise sources). Small gaps due to </a:t>
                      </a:r>
                    </a:p>
                    <a:p>
                      <a:r>
                        <a:rPr lang="en-US" sz="1000" dirty="0"/>
                        <a:t>rejected high-noise data will be inspected. If sensor response adjacent to the gap is sufficiently low to indicate no TOI is present in the gap, then the gap does not need to be filled. </a:t>
                      </a:r>
                    </a:p>
                  </a:txBody>
                  <a:tcPr/>
                </a:tc>
                <a:extLst>
                  <a:ext uri="{0D108BD9-81ED-4DB2-BD59-A6C34878D82A}">
                    <a16:rowId xmlns:a16="http://schemas.microsoft.com/office/drawing/2014/main" val="79647540"/>
                  </a:ext>
                </a:extLst>
              </a:tr>
            </a:tbl>
          </a:graphicData>
        </a:graphic>
      </p:graphicFrame>
      <p:pic>
        <p:nvPicPr>
          <p:cNvPr id="3" name="Picture 2">
            <a:extLst>
              <a:ext uri="{FF2B5EF4-FFF2-40B4-BE49-F238E27FC236}">
                <a16:creationId xmlns:a16="http://schemas.microsoft.com/office/drawing/2014/main" id="{9E5D9CB3-C009-DA84-EA1D-F28C04E699B5}"/>
              </a:ext>
            </a:extLst>
          </p:cNvPr>
          <p:cNvPicPr>
            <a:picLocks noChangeAspect="1"/>
          </p:cNvPicPr>
          <p:nvPr/>
        </p:nvPicPr>
        <p:blipFill>
          <a:blip r:embed="rId3"/>
          <a:stretch>
            <a:fillRect/>
          </a:stretch>
        </p:blipFill>
        <p:spPr>
          <a:xfrm>
            <a:off x="2743558" y="2509425"/>
            <a:ext cx="6340057" cy="3669566"/>
          </a:xfrm>
          <a:prstGeom prst="rect">
            <a:avLst/>
          </a:prstGeom>
          <a:ln>
            <a:solidFill>
              <a:schemeClr val="tx1"/>
            </a:solidFill>
          </a:ln>
        </p:spPr>
      </p:pic>
      <p:sp>
        <p:nvSpPr>
          <p:cNvPr id="6" name="TextBox 5">
            <a:extLst>
              <a:ext uri="{FF2B5EF4-FFF2-40B4-BE49-F238E27FC236}">
                <a16:creationId xmlns:a16="http://schemas.microsoft.com/office/drawing/2014/main" id="{545961BE-5EC5-0C58-2CF2-CFE960F360E8}"/>
              </a:ext>
            </a:extLst>
          </p:cNvPr>
          <p:cNvSpPr txBox="1"/>
          <p:nvPr/>
        </p:nvSpPr>
        <p:spPr>
          <a:xfrm>
            <a:off x="1948041" y="6280128"/>
            <a:ext cx="8058149" cy="307777"/>
          </a:xfrm>
          <a:prstGeom prst="rect">
            <a:avLst/>
          </a:prstGeom>
          <a:noFill/>
        </p:spPr>
        <p:txBody>
          <a:bodyPr wrap="square" rtlCol="0">
            <a:spAutoFit/>
          </a:bodyPr>
          <a:lstStyle/>
          <a:p>
            <a:pPr algn="ctr"/>
            <a:r>
              <a:rPr lang="en-US" sz="1400" b="1" dirty="0">
                <a:solidFill>
                  <a:schemeClr val="bg1"/>
                </a:solidFill>
              </a:rPr>
              <a:t>Synthetically seeding coverage gaps with 60 mm mortar cartridge to verify useability of data gap</a:t>
            </a:r>
          </a:p>
        </p:txBody>
      </p:sp>
    </p:spTree>
    <p:extLst>
      <p:ext uri="{BB962C8B-B14F-4D97-AF65-F5344CB8AC3E}">
        <p14:creationId xmlns:p14="http://schemas.microsoft.com/office/powerpoint/2010/main" val="836575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5781</TotalTime>
  <Words>1023</Words>
  <Application>Microsoft Office PowerPoint</Application>
  <PresentationFormat>Widescreen</PresentationFormat>
  <Paragraphs>113</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MS Mincho</vt:lpstr>
      <vt:lpstr>Aptos</vt:lpstr>
      <vt:lpstr>Aptos Display</vt:lpstr>
      <vt:lpstr>Arial</vt:lpstr>
      <vt:lpstr>Jacobs Chronos</vt:lpstr>
      <vt:lpstr>Office Theme</vt:lpstr>
      <vt:lpstr>Shallow Underwater Advanced Geophysical Classification Survey Lessons Learned at East Coast Site</vt:lpstr>
      <vt:lpstr>Quality Assurance Project Plan (QAPP)</vt:lpstr>
      <vt:lpstr>Measurement Quality Objectives</vt:lpstr>
      <vt:lpstr>IVS Positioning and Classification</vt:lpstr>
      <vt:lpstr>IVS Positioning and Classification</vt:lpstr>
      <vt:lpstr>QC Seed Positioning and Classification</vt:lpstr>
      <vt:lpstr>Sensor Attitude</vt:lpstr>
      <vt:lpstr>Sensor Altitude</vt:lpstr>
      <vt:lpstr>Dynamic Noise Assessment</vt:lpstr>
      <vt:lpstr>Survey Area Coverage</vt:lpstr>
      <vt:lpstr>Survey Area Coverage</vt:lpstr>
      <vt:lpstr>Conclusions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Mataitis, Ricky</dc:creator>
  <cp:lastModifiedBy>Mataitis, Ricky</cp:lastModifiedBy>
  <cp:revision>116</cp:revision>
  <dcterms:created xsi:type="dcterms:W3CDTF">2025-03-31T14:14:25Z</dcterms:created>
  <dcterms:modified xsi:type="dcterms:W3CDTF">2025-04-15T02:10:27Z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95f39c-8218-4425-a791-63c9e13c8708_Enabled">
    <vt:lpwstr>true</vt:lpwstr>
  </property>
  <property fmtid="{D5CDD505-2E9C-101B-9397-08002B2CF9AE}" pid="3" name="MSIP_Label_7d95f39c-8218-4425-a791-63c9e13c8708_SetDate">
    <vt:lpwstr>2025-03-31T14:15:42Z</vt:lpwstr>
  </property>
  <property fmtid="{D5CDD505-2E9C-101B-9397-08002B2CF9AE}" pid="4" name="MSIP_Label_7d95f39c-8218-4425-a791-63c9e13c8708_Method">
    <vt:lpwstr>Privileged</vt:lpwstr>
  </property>
  <property fmtid="{D5CDD505-2E9C-101B-9397-08002B2CF9AE}" pid="5" name="MSIP_Label_7d95f39c-8218-4425-a791-63c9e13c8708_Name">
    <vt:lpwstr>7d95f39c-8218-4425-a791-63c9e13c8708</vt:lpwstr>
  </property>
  <property fmtid="{D5CDD505-2E9C-101B-9397-08002B2CF9AE}" pid="6" name="MSIP_Label_7d95f39c-8218-4425-a791-63c9e13c8708_SiteId">
    <vt:lpwstr>37247798-f42c-42fd-8a37-d49c7128d36b</vt:lpwstr>
  </property>
  <property fmtid="{D5CDD505-2E9C-101B-9397-08002B2CF9AE}" pid="7" name="MSIP_Label_7d95f39c-8218-4425-a791-63c9e13c8708_ActionId">
    <vt:lpwstr>c5b05adb-b160-4007-b096-fc89f02724bf</vt:lpwstr>
  </property>
  <property fmtid="{D5CDD505-2E9C-101B-9397-08002B2CF9AE}" pid="8" name="MSIP_Label_7d95f39c-8218-4425-a791-63c9e13c8708_ContentBits">
    <vt:lpwstr>0</vt:lpwstr>
  </property>
</Properties>
</file>