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5" r:id="rId3"/>
    <p:sldId id="257" r:id="rId4"/>
    <p:sldId id="282" r:id="rId5"/>
    <p:sldId id="263" r:id="rId6"/>
    <p:sldId id="262" r:id="rId7"/>
    <p:sldId id="258" r:id="rId8"/>
    <p:sldId id="260" r:id="rId9"/>
    <p:sldId id="265" r:id="rId10"/>
    <p:sldId id="261" r:id="rId11"/>
    <p:sldId id="277" r:id="rId12"/>
    <p:sldId id="266" r:id="rId13"/>
    <p:sldId id="278" r:id="rId14"/>
    <p:sldId id="272" r:id="rId15"/>
    <p:sldId id="281" r:id="rId16"/>
    <p:sldId id="267" r:id="rId17"/>
    <p:sldId id="279" r:id="rId18"/>
    <p:sldId id="271" r:id="rId19"/>
    <p:sldId id="280" r:id="rId20"/>
    <p:sldId id="264" r:id="rId21"/>
    <p:sldId id="268" r:id="rId22"/>
    <p:sldId id="269" r:id="rId23"/>
    <p:sldId id="284" r:id="rId2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C30C78-ACD8-40D9-9B9A-CAD21D84B086}" name="Bancroft, Stuart" initials="SB" userId="S::Stuart.Bancroft@jacobs.com::c36332c5-ccd5-40fa-9c7e-59efb1d81acf" providerId="AD"/>
  <p188:author id="{F0C094F6-33D8-74BC-C897-42571662E749}" name="Tessa Hermes" initials="TH" userId="S::thermes@TerranearPMC.com::f999dc32-3be5-4fed-99fd-687764b279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47" autoAdjust="0"/>
  </p:normalViewPr>
  <p:slideViewPr>
    <p:cSldViewPr snapToGrid="0" showGuides="1">
      <p:cViewPr>
        <p:scale>
          <a:sx n="60" d="100"/>
          <a:sy n="60" d="100"/>
        </p:scale>
        <p:origin x="840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61DC42D-2ED1-4D0A-93C1-359376471CD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D0A89F7-C77B-4878-AAD1-EB0916C6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89F7-C77B-4878-AAD1-EB0916C6E8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47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89F7-C77B-4878-AAD1-EB0916C6E8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2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AC73C-482C-5440-6C44-3D8F85C75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6B71C1-526F-F739-C69A-B6632BC2E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C5DFBD-9B06-3D7F-338A-90E31A873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E29EA-12D6-75E1-7F2E-7E79CB7E92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89F7-C77B-4878-AAD1-EB0916C6E8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78452-5378-5041-489F-FC71A1A90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1E222-0F93-FB6C-0A6C-1AD5E3606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2BE48-F5A0-AE12-6587-BD6347522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B06BD-BA99-4902-E60C-9591F820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2C703-2028-1F1E-64BF-8F691988D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59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AE71-B118-01F7-CFC0-73893BEC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A7B5E-05B1-4B29-8629-6861C3575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4B145-C7AD-348B-B9E0-89AFDBCD8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34D74-6DC4-BE29-114A-0ACDB75E0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F597D-2ACA-EA1D-E5FD-D25F049C9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06FB51-2BBE-9BD4-0D06-9DEF92749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C98D7-DD4C-ABDF-BE67-AC1A9608F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07C6B-41B4-9B4C-3532-00CD72FC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6E09B-1F58-3F73-EAA0-1B7943A1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2530D-63A1-CD6C-8A12-CFF3E45E8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8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50A88-ABD7-48CB-F164-BFE6379E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99915-543A-8AAF-3894-D44A3D1DC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CFC4B-2548-3601-0285-C5495F8A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3FCC2-988C-2489-2145-CB844FC9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C5666-D641-CFAD-E32E-F76975ED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3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59F0E-F34B-BE62-4E00-56FFED40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D7916-50A3-ABDC-85B4-64C46C1EB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E323A-D489-AC65-CA76-00801A8E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D9834-E0B2-31A2-F352-52B55AA6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B57AD-559C-1C53-1730-DDF5BC3B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6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AF6D6-E14B-5AEF-F724-85D69E353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B9595-034A-E875-3CEE-E08286792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7CFB1-CF19-5496-6BE9-48A6DADE4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BB019-0C61-3D1C-6568-FE6113931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6E0CE-0291-C9D4-C976-8223BE35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07458-0926-8BF6-ED80-B985F27B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6FC0-D350-1225-68C7-82D28AD65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5D483-3431-AA2C-085C-405C0CA4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7D07A-EE5A-FE1F-DA1A-BF980B2E8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05199-7FF0-2A8A-869C-7E32684CF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99B6D-BFD1-22F3-06B5-1E3F99A554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21CA90-62BC-1B6F-5CE5-54740D78F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B5EB23-D3D9-6CB1-345C-DBDF3ABF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DE5B2-16B4-2ADE-62C0-A23D48E57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9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5452-94DB-876A-CF11-D605492E5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A303C-A1BE-CFBF-EEEC-C467D58E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7AA34A-F247-A590-4ED1-01BE8B448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04A98-7228-0CF2-E3B8-68F4C467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5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2149FB-F1E5-0E8E-1C60-091E459A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0BB82-FBE3-A797-D130-7F1474FE2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397BE-5400-E8E3-1604-B6C915C2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A7C2-C9E9-F36C-84F0-44408913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3600-05F0-9BD3-262C-CFD2416E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CE0CE-7353-7E3C-D22C-5A15057B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69BC7-A383-E63D-BD6D-981E8277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0440C-BBA0-3DCF-8B3A-72747FAE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E63FB-B0E5-53E4-0940-FB8E1CB9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7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0CD1-02F5-47DB-DFB8-5D4D9FEE8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E7310-01A5-BB0D-A82B-435A01E6C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220F7-7966-1F97-A53C-C4A7AB3F2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38FB8-158B-C77E-40BE-ED1EF7DFB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79D7A-55FC-7426-CB5C-060F73AE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76A1D-691F-C447-8BF7-EFE31A11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46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54BB8-D32D-CADC-16BE-A3A7368E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EF5F6-ED56-3A68-6012-A6E99E3F7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CAAB-37A3-189F-8F21-0E09A8E85D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01B6C5-1C26-4E0A-919F-298158F992A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956E2-D7ED-42E1-5EA2-F0ADE8C33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EE0A9-33A3-5314-B938-7241DEC20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BBE79E-954A-4D91-A40F-7BEE7E60F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3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82FD9-657A-D6EF-ADA6-4847EE922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44370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Partnership between Environmental Remediation and Historical WWII Weaponry Preservation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C3232D-5971-44C1-442A-15CD446CA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40580"/>
            <a:ext cx="9144000" cy="617220"/>
          </a:xfrm>
        </p:spPr>
        <p:txBody>
          <a:bodyPr/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Authors: Emily E. Snyder, Stuart Bancroft, Tessa Hermes, Dominique </a:t>
            </a: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Jafar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Zach Wedgeworth, Gabe Chen, Jeremy Brunette, Brittney Mullins</a:t>
            </a:r>
          </a:p>
        </p:txBody>
      </p:sp>
      <p:pic>
        <p:nvPicPr>
          <p:cNvPr id="1026" name="Picture 2" descr="Newsroom | N3B - Los Alamos">
            <a:extLst>
              <a:ext uri="{FF2B5EF4-FFF2-40B4-BE49-F238E27FC236}">
                <a16:creationId xmlns:a16="http://schemas.microsoft.com/office/drawing/2014/main" id="{DC816A56-6CC3-A81B-FF97-11E0142FD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599" y="5289423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3FB41D74-BA12-CD2E-7461-2960E6AE5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6" y="5476304"/>
            <a:ext cx="3722652" cy="85496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465EEBA-CB83-A3AC-FDA4-F5972840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19" y="5566410"/>
            <a:ext cx="3942188" cy="77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52C08-4C74-C479-0C5D-7623889BB8BA}"/>
              </a:ext>
            </a:extLst>
          </p:cNvPr>
          <p:cNvSpPr txBox="1"/>
          <p:nvPr/>
        </p:nvSpPr>
        <p:spPr>
          <a:xfrm>
            <a:off x="10336812" y="6488668"/>
            <a:ext cx="183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LA-UR-25-22690</a:t>
            </a:r>
          </a:p>
        </p:txBody>
      </p:sp>
    </p:spTree>
    <p:extLst>
      <p:ext uri="{BB962C8B-B14F-4D97-AF65-F5344CB8AC3E}">
        <p14:creationId xmlns:p14="http://schemas.microsoft.com/office/powerpoint/2010/main" val="745808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D7819-5EE1-664C-1279-17FC85A48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495B-14DE-2411-8618-B4135C099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EM-61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45DB2-71C1-D030-0217-705F0CA89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998" y="1903413"/>
            <a:ext cx="2866490" cy="4448208"/>
          </a:xfrm>
        </p:spPr>
        <p:txBody>
          <a:bodyPr>
            <a:normAutofit/>
          </a:bodyPr>
          <a:lstStyle/>
          <a:p>
            <a:r>
              <a:rPr lang="en-US" dirty="0"/>
              <a:t>MDA Q identified – saturated area, not a single anomaly peak</a:t>
            </a:r>
          </a:p>
          <a:p>
            <a:r>
              <a:rPr lang="en-US" dirty="0"/>
              <a:t>Two anomalies specifically are related to the Naval gun mounts on the field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F5E39-3225-6038-3860-5456BB680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668" y="152400"/>
            <a:ext cx="834136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32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3F9BE-C4DF-6665-C350-6C68988F0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257B-AEB6-21B3-92FC-6A7E499A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EM-61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1B023-C089-CCE6-93C3-8A399282C8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750" y="1825625"/>
            <a:ext cx="3458538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MDA Q still present</a:t>
            </a:r>
          </a:p>
          <a:p>
            <a:r>
              <a:rPr lang="en-US" dirty="0"/>
              <a:t>Same anomalies shown in addition to some more</a:t>
            </a:r>
          </a:p>
          <a:p>
            <a:r>
              <a:rPr lang="en-US" dirty="0"/>
              <a:t>Additional anomalies present in Channel 2 not found in the Differential Channel likely represent small shallow anomaly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4BFFC-D391-2077-3BD4-8F403EE8E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72" y="150876"/>
            <a:ext cx="8344795" cy="6556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003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3F715-EAE6-F572-1F64-195A44E95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0B48-AEEF-5A22-162D-E50AAC27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EM-31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8E697-8375-DC03-BB01-CA467A24D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154" y="2250043"/>
            <a:ext cx="3096802" cy="376253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MDA Q identified</a:t>
            </a:r>
          </a:p>
          <a:p>
            <a:endParaRPr lang="en-US" dirty="0"/>
          </a:p>
          <a:p>
            <a:r>
              <a:rPr lang="en-US" dirty="0"/>
              <a:t>Concrete with rebar also seen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D2831-EA74-923D-B017-18C70F62A1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53F39-6225-DEBF-EA3D-A83C1FE1E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595" y="150876"/>
            <a:ext cx="8344978" cy="6556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961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9DF17-964E-1A16-20AA-20ACEAEA8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5BF6-05FF-BE37-A0BE-6885DC71C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EM-31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C94DD-FF59-7755-BA83-498DB9942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829674" cy="435133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2031C-E636-F69F-237C-F9D224B223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98D00-8F8B-3E62-D0C6-DC45BB310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95" y="157162"/>
            <a:ext cx="8328660" cy="654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99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E7702-2B36-970A-53C6-9DC671E81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0A11-D925-4820-8A7F-997C33D5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270" y="26538"/>
            <a:ext cx="3175571" cy="1325563"/>
          </a:xfrm>
        </p:spPr>
        <p:txBody>
          <a:bodyPr/>
          <a:lstStyle/>
          <a:p>
            <a:r>
              <a:rPr lang="en-US" dirty="0"/>
              <a:t>GPR Profiles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C181B-73A0-A998-59E8-12C6E8506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430" y="4234315"/>
            <a:ext cx="7357219" cy="234745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Rapid signal attenuation between 3 -5 feet below ground surface</a:t>
            </a:r>
          </a:p>
          <a:p>
            <a:r>
              <a:rPr lang="en-US" dirty="0"/>
              <a:t>More frequent hyperbolic anomalies within MDA Q</a:t>
            </a:r>
          </a:p>
          <a:p>
            <a:r>
              <a:rPr lang="en-US" dirty="0"/>
              <a:t>No significant stratigraphic contrasts within MDA Q versus outside</a:t>
            </a:r>
          </a:p>
          <a:p>
            <a:r>
              <a:rPr lang="en-US" dirty="0"/>
              <a:t>Dipping reflection within vicinity of trees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8E4AB-4C5D-D6B6-CD2D-56715859B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677" y="1040488"/>
            <a:ext cx="11439098" cy="293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90FE7F-C6F5-CD3E-A34A-8FC61EC6B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225" y="4021215"/>
            <a:ext cx="3485012" cy="2741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221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E7702-2B36-970A-53C6-9DC671E81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0A11-D925-4820-8A7F-997C33D5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270" y="26538"/>
            <a:ext cx="3175571" cy="1325563"/>
          </a:xfrm>
        </p:spPr>
        <p:txBody>
          <a:bodyPr/>
          <a:lstStyle/>
          <a:p>
            <a:r>
              <a:rPr lang="en-US" dirty="0"/>
              <a:t>GPR Profiles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E304B9-E964-38AD-C090-565EEB0E3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0" y="1097800"/>
            <a:ext cx="11883080" cy="27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90FE7F-C6F5-CD3E-A34A-8FC61EC6B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373" y="3702650"/>
            <a:ext cx="3889968" cy="306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818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CE957-3D1E-9206-2C4E-88EBF7A2D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75C16-127C-DC04-F60A-6AF37337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75" y="365125"/>
            <a:ext cx="3333104" cy="1325563"/>
          </a:xfrm>
        </p:spPr>
        <p:txBody>
          <a:bodyPr/>
          <a:lstStyle/>
          <a:p>
            <a:pPr algn="ctr"/>
            <a:r>
              <a:rPr lang="en-US" dirty="0"/>
              <a:t>GPR</a:t>
            </a:r>
            <a:br>
              <a:rPr lang="en-US" dirty="0"/>
            </a:br>
            <a:r>
              <a:rPr lang="en-US" dirty="0"/>
              <a:t>West Grid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DAE93-C4C2-35B8-C5F4-003F81CDE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525" y="1825624"/>
            <a:ext cx="3082141" cy="4594225"/>
          </a:xfrm>
        </p:spPr>
        <p:txBody>
          <a:bodyPr>
            <a:normAutofit/>
          </a:bodyPr>
          <a:lstStyle/>
          <a:p>
            <a:r>
              <a:rPr lang="en-US" dirty="0"/>
              <a:t>Created a composite image of the data</a:t>
            </a:r>
          </a:p>
          <a:p>
            <a:r>
              <a:rPr lang="en-US" dirty="0"/>
              <a:t>No distinct anomalies present from aerial image or GPR profiles that were seen from the EM surveys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CBF3-03B4-8D7A-E85B-E65737A840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A7F5C-F06C-48E3-E4E5-49BC3B922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6676" y="140970"/>
            <a:ext cx="8359775" cy="6576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645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90AB-2A48-E78C-2424-D643EA3FC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DEDF0-6439-3270-203B-5E6E55C3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72" y="365125"/>
            <a:ext cx="2885213" cy="1325563"/>
          </a:xfrm>
        </p:spPr>
        <p:txBody>
          <a:bodyPr/>
          <a:lstStyle/>
          <a:p>
            <a:pPr algn="ctr"/>
            <a:r>
              <a:rPr lang="en-US" dirty="0"/>
              <a:t>GPR</a:t>
            </a:r>
            <a:br>
              <a:rPr lang="en-US" dirty="0"/>
            </a:br>
            <a:r>
              <a:rPr lang="en-US" dirty="0"/>
              <a:t>East Grid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540DD-BF83-0AA9-CC7A-4993735E0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100" y="1825625"/>
            <a:ext cx="3187129" cy="4351338"/>
          </a:xfrm>
        </p:spPr>
        <p:txBody>
          <a:bodyPr>
            <a:normAutofit/>
          </a:bodyPr>
          <a:lstStyle/>
          <a:p>
            <a:r>
              <a:rPr lang="en-US" dirty="0"/>
              <a:t>Created a composite image of the data, but no distinct anomalies were noted</a:t>
            </a:r>
          </a:p>
          <a:p>
            <a:r>
              <a:rPr lang="en-US" dirty="0"/>
              <a:t>GPR profiles were also investigated and revealed more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14875-9AC8-5D82-50FD-2E1A346DF4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A33DF7-F7F5-9B6D-E1B3-6C4A3C36D8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3413" y="138747"/>
            <a:ext cx="8361680" cy="6580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530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76C4F-278A-C0CC-DFDE-69AE2398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" y="307975"/>
            <a:ext cx="346473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GPR Anomalies</a:t>
            </a:r>
            <a:br>
              <a:rPr lang="en-US" dirty="0"/>
            </a:br>
            <a:r>
              <a:rPr lang="en-US" dirty="0"/>
              <a:t>Picked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A4459-344D-61CF-FCB2-CA3073089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6859" y="1825625"/>
            <a:ext cx="2863393" cy="47244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Picks selected a few feet from hyperbola peak and implemented a 5 ft buffer around each pick</a:t>
            </a:r>
          </a:p>
          <a:p>
            <a:r>
              <a:rPr lang="en-US" dirty="0"/>
              <a:t>Picks from the profiles in and around MDA Q</a:t>
            </a:r>
          </a:p>
          <a:p>
            <a:r>
              <a:rPr lang="en-US" dirty="0"/>
              <a:t>Picks around the tree we believe are dipping reflection related due to the tree roots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B1750D-05D4-C882-4154-518E518B05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122240-FC8F-6F39-6031-E42B65579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1593" y="137795"/>
            <a:ext cx="8364220" cy="6582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211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desert&#10;&#10;AI-generated content may be incorrect.">
            <a:extLst>
              <a:ext uri="{FF2B5EF4-FFF2-40B4-BE49-F238E27FC236}">
                <a16:creationId xmlns:a16="http://schemas.microsoft.com/office/drawing/2014/main" id="{C3F1CE4D-86AF-E706-002E-75E8C60CE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5833" r="4379" b="10278"/>
          <a:stretch/>
        </p:blipFill>
        <p:spPr>
          <a:xfrm>
            <a:off x="104776" y="1266825"/>
            <a:ext cx="9048750" cy="5389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60A398-18EB-F2AE-2EF0-8581459E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180181"/>
            <a:ext cx="7324725" cy="1325563"/>
          </a:xfrm>
        </p:spPr>
        <p:txBody>
          <a:bodyPr/>
          <a:lstStyle/>
          <a:p>
            <a:r>
              <a:rPr lang="en-US" dirty="0"/>
              <a:t>Sample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5D390-6877-A9F9-CACA-ACA0FA288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8388" y="1700213"/>
            <a:ext cx="2901593" cy="4351338"/>
          </a:xfrm>
        </p:spPr>
        <p:txBody>
          <a:bodyPr>
            <a:normAutofit/>
          </a:bodyPr>
          <a:lstStyle/>
          <a:p>
            <a:r>
              <a:rPr lang="en-US" dirty="0"/>
              <a:t>Avoided areas where picks were concentrated</a:t>
            </a:r>
          </a:p>
          <a:p>
            <a:r>
              <a:rPr lang="en-US" dirty="0"/>
              <a:t>Locations were selected around MDA Q and to a depth below it</a:t>
            </a:r>
          </a:p>
        </p:txBody>
      </p:sp>
    </p:spTree>
    <p:extLst>
      <p:ext uri="{BB962C8B-B14F-4D97-AF65-F5344CB8AC3E}">
        <p14:creationId xmlns:p14="http://schemas.microsoft.com/office/powerpoint/2010/main" val="25987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DD482-7F61-B77A-2DB3-07AC9A1F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88A65-5954-41CD-37D5-BEC309371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Historical, Manhattan Project Era site (1942-1946) on Los Alamos National Laboratory (LANL) property</a:t>
            </a:r>
          </a:p>
          <a:p>
            <a:r>
              <a:rPr lang="en-US" dirty="0"/>
              <a:t>Hummocky terrain in the SW corner</a:t>
            </a:r>
          </a:p>
          <a:p>
            <a:r>
              <a:rPr lang="en-US" dirty="0"/>
              <a:t>Steep terrain in the north portion of the planned survey area</a:t>
            </a:r>
            <a:endParaRPr lang="en-US" strike="sngStrike" dirty="0"/>
          </a:p>
          <a:p>
            <a:r>
              <a:rPr lang="en-US" dirty="0"/>
              <a:t>Ponderosa pine, juniper, shrub oak, and tall grasses</a:t>
            </a:r>
          </a:p>
          <a:p>
            <a:r>
              <a:rPr lang="en-US" dirty="0"/>
              <a:t>Many artifacts still present onsite (pieces of metal of various sizes and concrete pads)</a:t>
            </a:r>
          </a:p>
        </p:txBody>
      </p:sp>
    </p:spTree>
    <p:extLst>
      <p:ext uri="{BB962C8B-B14F-4D97-AF65-F5344CB8AC3E}">
        <p14:creationId xmlns:p14="http://schemas.microsoft.com/office/powerpoint/2010/main" val="798110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F44D2-234A-D1BB-3DF4-22946369B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DD9C-1BA3-2822-A23F-382BDA562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8A5E9-8B86-65B5-6300-FC59D5A05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843" y="1924481"/>
            <a:ext cx="10515600" cy="4351338"/>
          </a:xfrm>
        </p:spPr>
        <p:txBody>
          <a:bodyPr/>
          <a:lstStyle/>
          <a:p>
            <a:r>
              <a:rPr lang="en-US" dirty="0"/>
              <a:t>Both EM-61 and EM-31 surveys identified the MDA Q boundary</a:t>
            </a:r>
          </a:p>
          <a:p>
            <a:endParaRPr lang="en-US" dirty="0"/>
          </a:p>
          <a:p>
            <a:r>
              <a:rPr lang="en-US" dirty="0"/>
              <a:t>The GPR survey identified soil contrast throughout the site (~4-6 ft </a:t>
            </a:r>
            <a:r>
              <a:rPr lang="en-US" dirty="0" err="1"/>
              <a:t>bgs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This GPR data was used to determine sample locations that would avoid contact with objects in the subsurface around and beneath MDA Q</a:t>
            </a:r>
          </a:p>
        </p:txBody>
      </p:sp>
    </p:spTree>
    <p:extLst>
      <p:ext uri="{BB962C8B-B14F-4D97-AF65-F5344CB8AC3E}">
        <p14:creationId xmlns:p14="http://schemas.microsoft.com/office/powerpoint/2010/main" val="2411532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05727-C28F-5DAF-CFC5-DB07E2E90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60BD2-F5CE-9420-200D-D4A8E36AE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N3B Los Alamos and Triad Cultural Monitoring Personnel</a:t>
            </a:r>
          </a:p>
          <a:p>
            <a:endParaRPr lang="en-US" dirty="0"/>
          </a:p>
          <a:p>
            <a:r>
              <a:rPr lang="en-US" dirty="0"/>
              <a:t>TPMC personnel for the field work, data processing, and illustrations</a:t>
            </a:r>
          </a:p>
          <a:p>
            <a:endParaRPr lang="en-US" dirty="0"/>
          </a:p>
          <a:p>
            <a:r>
              <a:rPr lang="en-US" dirty="0"/>
              <a:t>Funded by U.S. Department of Energy, Environmental Management Los Alamos Field Office (EM-LA)</a:t>
            </a:r>
          </a:p>
        </p:txBody>
      </p:sp>
    </p:spTree>
    <p:extLst>
      <p:ext uri="{BB962C8B-B14F-4D97-AF65-F5344CB8AC3E}">
        <p14:creationId xmlns:p14="http://schemas.microsoft.com/office/powerpoint/2010/main" val="1423919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B0A6-F969-E161-0A8A-AC1A4F11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178" y="2766218"/>
            <a:ext cx="2603643" cy="1325563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491346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252A7-27C0-033F-2A92-7A5852BC6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D8C43-0140-0B80-FC0D-AE58C038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350" y="352425"/>
            <a:ext cx="8124825" cy="1325563"/>
          </a:xfrm>
        </p:spPr>
        <p:txBody>
          <a:bodyPr>
            <a:normAutofit/>
          </a:bodyPr>
          <a:lstStyle/>
          <a:p>
            <a:r>
              <a:rPr lang="en-US" dirty="0"/>
              <a:t>GPR Profiles – Dipping Reflections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A48BE-E2EA-CF02-1984-AD56B80D4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047426"/>
            <a:ext cx="10810875" cy="3346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10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A95A-4D8C-AC47-E6DF-89CD2F958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515600" cy="1325563"/>
          </a:xfrm>
        </p:spPr>
        <p:txBody>
          <a:bodyPr/>
          <a:lstStyle/>
          <a:p>
            <a:r>
              <a:rPr lang="en-US" dirty="0"/>
              <a:t>Historical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00391-E470-FC69-7163-A2D708AF0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25563"/>
            <a:ext cx="5940972" cy="51673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Gun Site (1945-1946), a part of Technical Area (TA) 08, developed and tested gun-type weapon designs </a:t>
            </a:r>
          </a:p>
          <a:p>
            <a:r>
              <a:rPr lang="en-US" dirty="0"/>
              <a:t>In 1946, Material Disposal Area (MDA) Q was used as a disposal area for naval guns, inert projectiles and prototypes (nonnuclear), and expended casings</a:t>
            </a:r>
          </a:p>
          <a:p>
            <a:r>
              <a:rPr lang="en-US" dirty="0"/>
              <a:t>A 1993 geophysical survey identified an area at Gun Site that might contain MDA Q using geophysical surveys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9C594-3746-EBBD-B6FB-279BC1766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4849" y="-369091"/>
            <a:ext cx="4540868" cy="3389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D8BE8A-3A49-84B0-3367-A46CCE66C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972" y="1461019"/>
            <a:ext cx="5699343" cy="427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9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erial view of a field&#10;&#10;AI-generated content may be incorrect.">
            <a:extLst>
              <a:ext uri="{FF2B5EF4-FFF2-40B4-BE49-F238E27FC236}">
                <a16:creationId xmlns:a16="http://schemas.microsoft.com/office/drawing/2014/main" id="{1594AACE-C240-98CB-29D2-5CC1F5C3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0"/>
            <a:ext cx="11756572" cy="6858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DEC7C18-C1ED-0AC3-0C02-77B375E099DF}"/>
              </a:ext>
            </a:extLst>
          </p:cNvPr>
          <p:cNvGrpSpPr/>
          <p:nvPr/>
        </p:nvGrpSpPr>
        <p:grpSpPr>
          <a:xfrm>
            <a:off x="533289" y="285726"/>
            <a:ext cx="2158567" cy="2254102"/>
            <a:chOff x="558227" y="318977"/>
            <a:chExt cx="2158567" cy="22541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7A90AB-AFD4-C218-B7F6-F8928138D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227" y="318977"/>
              <a:ext cx="2158567" cy="225410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94BF30D-17CD-E227-B001-CC0395BD98CE}"/>
                </a:ext>
              </a:extLst>
            </p:cNvPr>
            <p:cNvCxnSpPr>
              <a:cxnSpLocks/>
            </p:cNvCxnSpPr>
            <p:nvPr/>
          </p:nvCxnSpPr>
          <p:spPr>
            <a:xfrm>
              <a:off x="680605" y="353291"/>
              <a:ext cx="187555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F7BB42F-73AF-750A-E687-88C7A9B2ECD9}"/>
                </a:ext>
              </a:extLst>
            </p:cNvPr>
            <p:cNvCxnSpPr>
              <a:cxnSpLocks/>
            </p:cNvCxnSpPr>
            <p:nvPr/>
          </p:nvCxnSpPr>
          <p:spPr>
            <a:xfrm>
              <a:off x="2556164" y="353291"/>
              <a:ext cx="37407" cy="19701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D39C927-4820-2C5D-21D2-C3DC986FBC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9007" y="2323407"/>
              <a:ext cx="11845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74D2FCF-51CD-9B90-CC4D-9B8B91582BC0}"/>
                </a:ext>
              </a:extLst>
            </p:cNvPr>
            <p:cNvCxnSpPr>
              <a:cxnSpLocks/>
            </p:cNvCxnSpPr>
            <p:nvPr/>
          </p:nvCxnSpPr>
          <p:spPr>
            <a:xfrm>
              <a:off x="1409007" y="2323407"/>
              <a:ext cx="0" cy="789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2C937BF-25F1-4A63-6893-6546979FE0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2836" y="2402378"/>
              <a:ext cx="536171" cy="41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5277BC-5A3F-7223-990D-168257284B25}"/>
                </a:ext>
              </a:extLst>
            </p:cNvPr>
            <p:cNvCxnSpPr>
              <a:cxnSpLocks/>
            </p:cNvCxnSpPr>
            <p:nvPr/>
          </p:nvCxnSpPr>
          <p:spPr>
            <a:xfrm>
              <a:off x="872836" y="2402378"/>
              <a:ext cx="0" cy="17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7D7194D-C34F-4A0B-656B-D03638D716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4360" y="2543695"/>
              <a:ext cx="278476" cy="293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CC0CBA-F6B2-9B26-BDE6-D4F07BC6A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516" y="353291"/>
              <a:ext cx="75971" cy="219040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C81C5A34-EFFA-B1CA-B4D5-4A4E30052389}"/>
              </a:ext>
            </a:extLst>
          </p:cNvPr>
          <p:cNvSpPr/>
          <p:nvPr/>
        </p:nvSpPr>
        <p:spPr>
          <a:xfrm>
            <a:off x="1265989" y="651781"/>
            <a:ext cx="274320" cy="27432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45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91054-8CC8-B421-966E-0E9AADA5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18AB-6EC6-D7CE-4705-55C458B9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matter?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46557-0186-6027-ADAD-BE1B917D8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scope was to identify the boundary of MDA Q using geophysical </a:t>
            </a:r>
            <a:r>
              <a:rPr lang="en-US"/>
              <a:t>instrumentation </a:t>
            </a:r>
          </a:p>
          <a:p>
            <a:pPr lvl="1"/>
            <a:r>
              <a:rPr lang="en-US"/>
              <a:t>This </a:t>
            </a:r>
            <a:r>
              <a:rPr lang="en-US" dirty="0"/>
              <a:t>was in conjunction with the environmental remediation being conducted at this site, as well as the preservation of archaeological artifacts across the site</a:t>
            </a:r>
          </a:p>
          <a:p>
            <a:pPr lvl="1">
              <a:buFont typeface="Aptos" panose="020B0004020202020204" pitchFamily="34" charset="0"/>
              <a:buChar char="−"/>
            </a:pPr>
            <a:r>
              <a:rPr lang="en-US" dirty="0"/>
              <a:t>The data collected from the geophysical instruments would support sample planners who needed to determine where to sample around MDA Q</a:t>
            </a:r>
          </a:p>
        </p:txBody>
      </p:sp>
    </p:spTree>
    <p:extLst>
      <p:ext uri="{BB962C8B-B14F-4D97-AF65-F5344CB8AC3E}">
        <p14:creationId xmlns:p14="http://schemas.microsoft.com/office/powerpoint/2010/main" val="412498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B583F-62C8-4827-C174-B29D5512F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9AE3-AB2A-5B58-C84D-9436914C3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45" y="2766218"/>
            <a:ext cx="525511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Geophysical Methods</a:t>
            </a:r>
          </a:p>
        </p:txBody>
      </p:sp>
    </p:spTree>
    <p:extLst>
      <p:ext uri="{BB962C8B-B14F-4D97-AF65-F5344CB8AC3E}">
        <p14:creationId xmlns:p14="http://schemas.microsoft.com/office/powerpoint/2010/main" val="28659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16C5E-0122-CA9D-2210-0972A1FB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EM-61 and EM-31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D6D63-4C7B-AD9D-4A1D-11FBCAE346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5 ft spacing</a:t>
            </a:r>
          </a:p>
          <a:p>
            <a:r>
              <a:rPr lang="en-US" dirty="0"/>
              <a:t>Collected lines in a north-south orientation, alternating directions</a:t>
            </a:r>
          </a:p>
          <a:p>
            <a:r>
              <a:rPr lang="en-US" dirty="0"/>
              <a:t>Recording 10 readings/sec</a:t>
            </a:r>
          </a:p>
          <a:p>
            <a:r>
              <a:rPr lang="en-US" dirty="0"/>
              <a:t>Collected EM-61 data in differential mode and EM-31 data with in-phase and quadrature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595-115B-C21A-B371-28332B3FA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668" y="1098757"/>
            <a:ext cx="6170700" cy="466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5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BE886-6765-C5EF-668C-432593D67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C6D-2228-C041-51B9-C32CD44F9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GPR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A544A-F8EE-CA7F-25A6-8EA91AFC8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08496"/>
            <a:ext cx="5090281" cy="4802187"/>
          </a:xfrm>
        </p:spPr>
        <p:txBody>
          <a:bodyPr>
            <a:normAutofit/>
          </a:bodyPr>
          <a:lstStyle/>
          <a:p>
            <a:r>
              <a:rPr lang="en-US" dirty="0"/>
              <a:t>2 ft spacing</a:t>
            </a:r>
          </a:p>
          <a:p>
            <a:r>
              <a:rPr lang="en-US" dirty="0"/>
              <a:t>350 MHz</a:t>
            </a:r>
          </a:p>
          <a:p>
            <a:r>
              <a:rPr lang="en-US" dirty="0"/>
              <a:t>Collected lines in a north-south orientation in addition to east-west transects. Both were done in alternating directions.</a:t>
            </a:r>
          </a:p>
          <a:p>
            <a:r>
              <a:rPr lang="en-US" dirty="0"/>
              <a:t>2 target areas were chosen from the whole site based on the EM survey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9B9E0B-E54B-C013-2908-76625B84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480" y="1382152"/>
            <a:ext cx="6133535" cy="40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4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D8B2-BB79-B75B-E688-332FCA3D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165" y="2766218"/>
            <a:ext cx="4103670" cy="1325563"/>
          </a:xfrm>
        </p:spPr>
        <p:txBody>
          <a:bodyPr/>
          <a:lstStyle/>
          <a:p>
            <a:r>
              <a:rPr lang="en-US" dirty="0"/>
              <a:t>Data and Results</a:t>
            </a:r>
          </a:p>
        </p:txBody>
      </p:sp>
    </p:spTree>
    <p:extLst>
      <p:ext uri="{BB962C8B-B14F-4D97-AF65-F5344CB8AC3E}">
        <p14:creationId xmlns:p14="http://schemas.microsoft.com/office/powerpoint/2010/main" val="3531966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637</Words>
  <Application>Microsoft Office PowerPoint</Application>
  <PresentationFormat>Widescreen</PresentationFormat>
  <Paragraphs>79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A Partnership between Environmental Remediation and Historical WWII Weaponry Preservation</vt:lpstr>
      <vt:lpstr>Site Location</vt:lpstr>
      <vt:lpstr>Historical Background</vt:lpstr>
      <vt:lpstr>PowerPoint Presentation</vt:lpstr>
      <vt:lpstr>Why does this matter? </vt:lpstr>
      <vt:lpstr>Geophysical Methods</vt:lpstr>
      <vt:lpstr>EM-61 and EM-31</vt:lpstr>
      <vt:lpstr>GPR</vt:lpstr>
      <vt:lpstr>Data and Results</vt:lpstr>
      <vt:lpstr>EM-61</vt:lpstr>
      <vt:lpstr>EM-61</vt:lpstr>
      <vt:lpstr>EM-31</vt:lpstr>
      <vt:lpstr>EM-31</vt:lpstr>
      <vt:lpstr>GPR Profiles</vt:lpstr>
      <vt:lpstr>GPR Profiles</vt:lpstr>
      <vt:lpstr>GPR West Grid</vt:lpstr>
      <vt:lpstr>GPR East Grid</vt:lpstr>
      <vt:lpstr>GPR Anomalies Picked</vt:lpstr>
      <vt:lpstr>Sample Locations</vt:lpstr>
      <vt:lpstr>Conclusions</vt:lpstr>
      <vt:lpstr>Acknowledgements</vt:lpstr>
      <vt:lpstr>Questions</vt:lpstr>
      <vt:lpstr>GPR Profiles – Dipping Reflections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Snyder</dc:creator>
  <cp:lastModifiedBy>Emily Snyder</cp:lastModifiedBy>
  <cp:revision>38</cp:revision>
  <cp:lastPrinted>2025-03-13T19:17:34Z</cp:lastPrinted>
  <dcterms:created xsi:type="dcterms:W3CDTF">2025-02-23T15:24:08Z</dcterms:created>
  <dcterms:modified xsi:type="dcterms:W3CDTF">2025-04-16T13:18:17Z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d95f39c-8218-4425-a791-63c9e13c8708_Enabled">
    <vt:lpwstr>true</vt:lpwstr>
  </property>
  <property fmtid="{D5CDD505-2E9C-101B-9397-08002B2CF9AE}" pid="3" name="MSIP_Label_7d95f39c-8218-4425-a791-63c9e13c8708_SetDate">
    <vt:lpwstr>2025-03-07T03:22:25Z</vt:lpwstr>
  </property>
  <property fmtid="{D5CDD505-2E9C-101B-9397-08002B2CF9AE}" pid="4" name="MSIP_Label_7d95f39c-8218-4425-a791-63c9e13c8708_Method">
    <vt:lpwstr>Privileged</vt:lpwstr>
  </property>
  <property fmtid="{D5CDD505-2E9C-101B-9397-08002B2CF9AE}" pid="5" name="MSIP_Label_7d95f39c-8218-4425-a791-63c9e13c8708_Name">
    <vt:lpwstr>7d95f39c-8218-4425-a791-63c9e13c8708</vt:lpwstr>
  </property>
  <property fmtid="{D5CDD505-2E9C-101B-9397-08002B2CF9AE}" pid="6" name="MSIP_Label_7d95f39c-8218-4425-a791-63c9e13c8708_SiteId">
    <vt:lpwstr>37247798-f42c-42fd-8a37-d49c7128d36b</vt:lpwstr>
  </property>
  <property fmtid="{D5CDD505-2E9C-101B-9397-08002B2CF9AE}" pid="7" name="MSIP_Label_7d95f39c-8218-4425-a791-63c9e13c8708_ActionId">
    <vt:lpwstr>a8dd3998-606c-4112-9940-35b52e4e1094</vt:lpwstr>
  </property>
  <property fmtid="{D5CDD505-2E9C-101B-9397-08002B2CF9AE}" pid="8" name="MSIP_Label_7d95f39c-8218-4425-a791-63c9e13c8708_ContentBits">
    <vt:lpwstr>0</vt:lpwstr>
  </property>
</Properties>
</file>