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4"/>
  </p:sldMasterIdLst>
  <p:notesMasterIdLst>
    <p:notesMasterId r:id="rId25"/>
  </p:notesMasterIdLst>
  <p:handoutMasterIdLst>
    <p:handoutMasterId r:id="rId26"/>
  </p:handoutMasterIdLst>
  <p:sldIdLst>
    <p:sldId id="275" r:id="rId5"/>
    <p:sldId id="276" r:id="rId6"/>
    <p:sldId id="281" r:id="rId7"/>
    <p:sldId id="277" r:id="rId8"/>
    <p:sldId id="282" r:id="rId9"/>
    <p:sldId id="278" r:id="rId10"/>
    <p:sldId id="290" r:id="rId11"/>
    <p:sldId id="284" r:id="rId12"/>
    <p:sldId id="285" r:id="rId13"/>
    <p:sldId id="279" r:id="rId14"/>
    <p:sldId id="289" r:id="rId15"/>
    <p:sldId id="280" r:id="rId16"/>
    <p:sldId id="286" r:id="rId17"/>
    <p:sldId id="287" r:id="rId18"/>
    <p:sldId id="294" r:id="rId19"/>
    <p:sldId id="288" r:id="rId20"/>
    <p:sldId id="295" r:id="rId21"/>
    <p:sldId id="292" r:id="rId22"/>
    <p:sldId id="291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DEDE"/>
    <a:srgbClr val="FFCC01"/>
    <a:srgbClr val="565557"/>
    <a:srgbClr val="B9A03A"/>
    <a:srgbClr val="4D4D4D"/>
    <a:srgbClr val="E4E4E4"/>
    <a:srgbClr val="A29A92"/>
    <a:srgbClr val="00863D"/>
    <a:srgbClr val="00B05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8162" autoAdjust="0"/>
  </p:normalViewPr>
  <p:slideViewPr>
    <p:cSldViewPr snapToGrid="0">
      <p:cViewPr varScale="1">
        <p:scale>
          <a:sx n="67" d="100"/>
          <a:sy n="67" d="100"/>
        </p:scale>
        <p:origin x="129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3383-DF08-4C90-8557-22EF3027DD4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16557-6E8E-4D95-8DF3-2DE1590C714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A86D8-1D95-4DFF-A26B-8F86AC3A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EMI works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A86D8-1D95-4DFF-A26B-8F86AC3AC5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7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we cannot detect low conductive targets with time domain systems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A86D8-1D95-4DFF-A26B-8F86AC3AC5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8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we use 11x the diameter here</a:t>
            </a:r>
          </a:p>
          <a:p>
            <a:r>
              <a:rPr lang="en-US" dirty="0"/>
              <a:t>GPO = Geophysical prove out to verify detection threshold for an instrument.  GPO; magnetometer was used to excavate then EM-61 cart was used to detect and excavate any more targets.  The area was then seeded with 4.2” </a:t>
            </a:r>
            <a:r>
              <a:rPr lang="en-US" dirty="0" err="1"/>
              <a:t>morters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https://www.frtr.gov/matrix-2019/documents/MEC-Screening/2006-Survey-of-Munitions-Response-Technologies.pdf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A86D8-1D95-4DFF-A26B-8F86AC3AC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note here that the earliest that the </a:t>
            </a:r>
            <a:r>
              <a:rPr lang="en-US" dirty="0" err="1"/>
              <a:t>TDLite</a:t>
            </a:r>
            <a:r>
              <a:rPr lang="en-US" dirty="0"/>
              <a:t> sees has a signal which is 21x larger than the earliest ULEMA.</a:t>
            </a:r>
          </a:p>
          <a:p>
            <a:r>
              <a:rPr lang="en-US" dirty="0"/>
              <a:t>This implies we may be able to see 1.5x deeper (</a:t>
            </a:r>
            <a:r>
              <a:rPr lang="en-US" dirty="0" err="1"/>
              <a:t>i.e</a:t>
            </a:r>
            <a:r>
              <a:rPr lang="en-US" dirty="0"/>
              <a:t> 1/(6</a:t>
            </a:r>
            <a:r>
              <a:rPr lang="en-US" baseline="30000" dirty="0"/>
              <a:t>th</a:t>
            </a:r>
            <a:r>
              <a:rPr lang="en-US" dirty="0"/>
              <a:t> root of 21)).</a:t>
            </a:r>
          </a:p>
          <a:p>
            <a:r>
              <a:rPr lang="en-US" dirty="0"/>
              <a:t>This may increase the total depth of detection from 11x to 16.5x the target diameter (11x1.5)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A86D8-1D95-4DFF-A26B-8F86AC3AC5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3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Michele.maxson@usace.army.mil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66700" y="1028700"/>
            <a:ext cx="11658600" cy="560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8C8BC-3817-BA43-A697-C0F8A79E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69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- no Sub-He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860E5-FB16-921B-9978-59B24F56F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793" y="4877653"/>
            <a:ext cx="4748666" cy="2671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34BB3-D343-D452-40B2-ADCCAF021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977" y="0"/>
            <a:ext cx="6083300" cy="6858000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B8FD0A53-E9E1-93CC-5F3F-ED183C4566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75588" y="132577"/>
            <a:ext cx="54864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100" b="0" baseline="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100" b="0" baseline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782AAE-92D3-6BE3-CA7D-A6104F971C34}"/>
              </a:ext>
            </a:extLst>
          </p:cNvPr>
          <p:cNvSpPr txBox="1"/>
          <p:nvPr userDrawn="1"/>
        </p:nvSpPr>
        <p:spPr>
          <a:xfrm>
            <a:off x="2852848" y="613683"/>
            <a:ext cx="269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CONNECTING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E7DE7-C0A2-E2F8-15B1-253CAB9B6EDB}"/>
              </a:ext>
            </a:extLst>
          </p:cNvPr>
          <p:cNvSpPr txBox="1"/>
          <p:nvPr userDrawn="1"/>
        </p:nvSpPr>
        <p:spPr>
          <a:xfrm>
            <a:off x="2478670" y="897310"/>
            <a:ext cx="286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      THE DOTS TO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1CAFBA-B016-37B7-4FF6-594F22266E87}"/>
              </a:ext>
            </a:extLst>
          </p:cNvPr>
          <p:cNvCxnSpPr>
            <a:stCxn id="36" idx="2"/>
            <a:endCxn id="41" idx="6"/>
          </p:cNvCxnSpPr>
          <p:nvPr userDrawn="1"/>
        </p:nvCxnSpPr>
        <p:spPr>
          <a:xfrm flipV="1">
            <a:off x="5742183" y="1407232"/>
            <a:ext cx="2482351" cy="729760"/>
          </a:xfrm>
          <a:prstGeom prst="line">
            <a:avLst/>
          </a:prstGeom>
          <a:ln w="762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593D50-5F60-3D5B-35EE-2F8C4DF41C3F}"/>
              </a:ext>
            </a:extLst>
          </p:cNvPr>
          <p:cNvCxnSpPr>
            <a:cxnSpLocks/>
            <a:stCxn id="34" idx="0"/>
            <a:endCxn id="19" idx="0"/>
          </p:cNvCxnSpPr>
          <p:nvPr userDrawn="1"/>
        </p:nvCxnSpPr>
        <p:spPr>
          <a:xfrm>
            <a:off x="11008042" y="4677364"/>
            <a:ext cx="822040" cy="992438"/>
          </a:xfrm>
          <a:prstGeom prst="line">
            <a:avLst/>
          </a:prstGeom>
          <a:ln w="762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448FCA-7D9C-BAE1-66FA-E6EF5E30B2F5}"/>
              </a:ext>
            </a:extLst>
          </p:cNvPr>
          <p:cNvGrpSpPr/>
          <p:nvPr userDrawn="1"/>
        </p:nvGrpSpPr>
        <p:grpSpPr>
          <a:xfrm flipH="1">
            <a:off x="11624486" y="5514616"/>
            <a:ext cx="387744" cy="402824"/>
            <a:chOff x="1205513" y="6139623"/>
            <a:chExt cx="557784" cy="5577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503BFB-7CAA-135B-1127-74013F2FA0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5513" y="6139623"/>
              <a:ext cx="557784" cy="557784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6F4D00-F587-8B01-CBE4-73CBA23E52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2948" y="6253923"/>
              <a:ext cx="329185" cy="329184"/>
            </a:xfrm>
            <a:prstGeom prst="ellipse">
              <a:avLst/>
            </a:prstGeom>
            <a:solidFill>
              <a:srgbClr val="EB2127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9E8AA9B-C92E-F82A-59B3-9018AC8929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3533" y="6354507"/>
              <a:ext cx="128015" cy="128015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B275E1-D9B7-1530-4673-AE256EF20ECB}"/>
              </a:ext>
            </a:extLst>
          </p:cNvPr>
          <p:cNvCxnSpPr>
            <a:cxnSpLocks/>
            <a:stCxn id="45" idx="3"/>
            <a:endCxn id="29" idx="3"/>
          </p:cNvCxnSpPr>
          <p:nvPr userDrawn="1"/>
        </p:nvCxnSpPr>
        <p:spPr>
          <a:xfrm>
            <a:off x="10792702" y="1703052"/>
            <a:ext cx="887776" cy="1183561"/>
          </a:xfrm>
          <a:prstGeom prst="line">
            <a:avLst/>
          </a:prstGeom>
          <a:ln w="762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918C4E-70D9-C725-3BF3-9E424C991568}"/>
              </a:ext>
            </a:extLst>
          </p:cNvPr>
          <p:cNvCxnSpPr>
            <a:cxnSpLocks/>
            <a:stCxn id="25" idx="5"/>
          </p:cNvCxnSpPr>
          <p:nvPr userDrawn="1"/>
        </p:nvCxnSpPr>
        <p:spPr>
          <a:xfrm flipV="1">
            <a:off x="9653094" y="2857302"/>
            <a:ext cx="1747440" cy="1315643"/>
          </a:xfrm>
          <a:prstGeom prst="line">
            <a:avLst/>
          </a:prstGeom>
          <a:ln w="762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BE0A4B-5785-C6CE-4B52-0BF09A4FE287}"/>
              </a:ext>
            </a:extLst>
          </p:cNvPr>
          <p:cNvCxnSpPr>
            <a:cxnSpLocks/>
            <a:stCxn id="34" idx="6"/>
          </p:cNvCxnSpPr>
          <p:nvPr userDrawn="1"/>
        </p:nvCxnSpPr>
        <p:spPr>
          <a:xfrm flipH="1" flipV="1">
            <a:off x="9734414" y="4083657"/>
            <a:ext cx="1222293" cy="647039"/>
          </a:xfrm>
          <a:prstGeom prst="line">
            <a:avLst/>
          </a:prstGeom>
          <a:ln w="762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AE2DB5-D190-62E0-2BEB-9E675A842CEC}"/>
              </a:ext>
            </a:extLst>
          </p:cNvPr>
          <p:cNvGrpSpPr/>
          <p:nvPr userDrawn="1"/>
        </p:nvGrpSpPr>
        <p:grpSpPr>
          <a:xfrm flipH="1">
            <a:off x="9496670" y="3777669"/>
            <a:ext cx="536903" cy="557784"/>
            <a:chOff x="3933572" y="-224885"/>
            <a:chExt cx="557784" cy="5577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C648F0-7314-CF65-8646-05BBA12076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3572" y="-224885"/>
              <a:ext cx="557784" cy="557784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679C86-99AA-1E8A-F3F6-187F2C5105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7872" y="-110585"/>
              <a:ext cx="329184" cy="329184"/>
            </a:xfrm>
            <a:prstGeom prst="ellipse">
              <a:avLst/>
            </a:prstGeom>
            <a:solidFill>
              <a:srgbClr val="EB2127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87196B0-434A-5573-B1D2-F72D40FAFC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8456" y="-10001"/>
              <a:ext cx="128016" cy="128016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910367-5DAF-2E88-E0ED-246ABFA36B76}"/>
              </a:ext>
            </a:extLst>
          </p:cNvPr>
          <p:cNvGrpSpPr/>
          <p:nvPr userDrawn="1"/>
        </p:nvGrpSpPr>
        <p:grpSpPr>
          <a:xfrm flipH="1">
            <a:off x="11121696" y="2306099"/>
            <a:ext cx="788511" cy="819177"/>
            <a:chOff x="3933572" y="-224885"/>
            <a:chExt cx="557784" cy="5577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0A65D57-EA9B-C0CE-17BA-5AAC01619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3572" y="-224885"/>
              <a:ext cx="557784" cy="557784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3B4A7F1-97CD-FA90-FEAA-D4E8BC9092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7872" y="-110585"/>
              <a:ext cx="329184" cy="329184"/>
            </a:xfrm>
            <a:prstGeom prst="ellipse">
              <a:avLst/>
            </a:prstGeom>
            <a:solidFill>
              <a:srgbClr val="EB2127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17A3F1B-BD1D-23B0-164C-D3C28D44ED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8456" y="-10001"/>
              <a:ext cx="128016" cy="128016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2AB93ED-38E4-A40B-B01A-81464E1319E4}"/>
              </a:ext>
            </a:extLst>
          </p:cNvPr>
          <p:cNvCxnSpPr>
            <a:cxnSpLocks/>
          </p:cNvCxnSpPr>
          <p:nvPr userDrawn="1"/>
        </p:nvCxnSpPr>
        <p:spPr>
          <a:xfrm>
            <a:off x="1562017" y="1571823"/>
            <a:ext cx="3874886" cy="56516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5636F8-3122-9D00-8F31-8FC07DD29743}"/>
              </a:ext>
            </a:extLst>
          </p:cNvPr>
          <p:cNvGrpSpPr/>
          <p:nvPr userDrawn="1"/>
        </p:nvGrpSpPr>
        <p:grpSpPr>
          <a:xfrm flipH="1">
            <a:off x="10784368" y="4498322"/>
            <a:ext cx="447349" cy="464747"/>
            <a:chOff x="3933572" y="-224885"/>
            <a:chExt cx="557784" cy="5577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59BD379-E76F-464C-661C-2633923427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3572" y="-224885"/>
              <a:ext cx="557784" cy="557784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18B893-E1A3-2D84-3EB5-9D2D1B539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7872" y="-110585"/>
              <a:ext cx="329184" cy="329184"/>
            </a:xfrm>
            <a:prstGeom prst="ellipse">
              <a:avLst/>
            </a:prstGeom>
            <a:solidFill>
              <a:srgbClr val="EB2127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17EDEC0-CBB5-9D70-35A3-6DA482F808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8456" y="-10001"/>
              <a:ext cx="128016" cy="128016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6C7D381-39F1-DAD4-2A00-6215721D7575}"/>
              </a:ext>
            </a:extLst>
          </p:cNvPr>
          <p:cNvGrpSpPr/>
          <p:nvPr userDrawn="1"/>
        </p:nvGrpSpPr>
        <p:grpSpPr>
          <a:xfrm flipH="1">
            <a:off x="5245595" y="1879041"/>
            <a:ext cx="496588" cy="515901"/>
            <a:chOff x="3933572" y="-224885"/>
            <a:chExt cx="557784" cy="5577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DC5415F-F573-8B54-7670-FEA3E42035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3572" y="-224885"/>
              <a:ext cx="557784" cy="557784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921ECC2-C45E-F6B1-CC99-56A6CABBF9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7872" y="-110585"/>
              <a:ext cx="329184" cy="329184"/>
            </a:xfrm>
            <a:prstGeom prst="ellipse">
              <a:avLst/>
            </a:prstGeom>
            <a:solidFill>
              <a:srgbClr val="EB2127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9EEB6EA-1C17-EDE0-51EF-F52F939E7D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8456" y="-10001"/>
              <a:ext cx="128016" cy="128016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C21DA16-934F-0783-9123-95B0635EE343}"/>
              </a:ext>
            </a:extLst>
          </p:cNvPr>
          <p:cNvCxnSpPr>
            <a:cxnSpLocks/>
            <a:endCxn id="47" idx="2"/>
          </p:cNvCxnSpPr>
          <p:nvPr userDrawn="1"/>
        </p:nvCxnSpPr>
        <p:spPr>
          <a:xfrm>
            <a:off x="8511784" y="1406088"/>
            <a:ext cx="2195601" cy="165735"/>
          </a:xfrm>
          <a:prstGeom prst="line">
            <a:avLst/>
          </a:prstGeom>
          <a:ln w="762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73A883-FB6E-7C99-1648-CD76B980C597}"/>
              </a:ext>
            </a:extLst>
          </p:cNvPr>
          <p:cNvGrpSpPr/>
          <p:nvPr userDrawn="1"/>
        </p:nvGrpSpPr>
        <p:grpSpPr>
          <a:xfrm flipH="1">
            <a:off x="8224534" y="1128340"/>
            <a:ext cx="536903" cy="557784"/>
            <a:chOff x="3933572" y="-224885"/>
            <a:chExt cx="557784" cy="5577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E2C7869-B064-3B75-3A44-0B126AF65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3572" y="-224885"/>
              <a:ext cx="557784" cy="557784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28BC782-A34D-4D7A-D119-11F4858FA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7872" y="-110585"/>
              <a:ext cx="329184" cy="329184"/>
            </a:xfrm>
            <a:prstGeom prst="ellipse">
              <a:avLst/>
            </a:prstGeom>
            <a:solidFill>
              <a:srgbClr val="EB2127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2E05F54-5555-E596-77C0-8AC774AC4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8456" y="-10001"/>
              <a:ext cx="128016" cy="128016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47808F-2568-C7FF-E014-DE177493A7C3}"/>
              </a:ext>
            </a:extLst>
          </p:cNvPr>
          <p:cNvGrpSpPr/>
          <p:nvPr userDrawn="1"/>
        </p:nvGrpSpPr>
        <p:grpSpPr>
          <a:xfrm flipH="1">
            <a:off x="10487750" y="1386239"/>
            <a:ext cx="357274" cy="371169"/>
            <a:chOff x="3933572" y="-224885"/>
            <a:chExt cx="557784" cy="5577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0EDFAD1-9FB9-D56E-D642-4CE4C9789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3572" y="-224885"/>
              <a:ext cx="557784" cy="557784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AD185F3-0D2C-8BBD-8B31-459DE15017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7872" y="-110585"/>
              <a:ext cx="329184" cy="329184"/>
            </a:xfrm>
            <a:prstGeom prst="ellipse">
              <a:avLst/>
            </a:prstGeom>
            <a:solidFill>
              <a:srgbClr val="EB2127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C4088B3-F1DB-F6D1-3C14-D6A3F8D9EE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8456" y="-10001"/>
              <a:ext cx="128016" cy="128016"/>
            </a:xfrm>
            <a:prstGeom prst="ellipse">
              <a:avLst/>
            </a:prstGeom>
            <a:solidFill>
              <a:schemeClr val="tx2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A39EAEF-E984-B15D-50FD-91426662B63A}"/>
              </a:ext>
            </a:extLst>
          </p:cNvPr>
          <p:cNvGrpSpPr/>
          <p:nvPr userDrawn="1"/>
        </p:nvGrpSpPr>
        <p:grpSpPr>
          <a:xfrm>
            <a:off x="153178" y="144904"/>
            <a:ext cx="2829201" cy="2939233"/>
            <a:chOff x="-770968" y="914579"/>
            <a:chExt cx="3295738" cy="342391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A76D6E1-938E-B27D-EF77-D67B0CD5CC7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-770968" y="914579"/>
              <a:ext cx="3295738" cy="3423914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ECDCB97-5F7D-78CA-7B93-FEB57B14600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-258469" y="1447010"/>
              <a:ext cx="2270740" cy="2359052"/>
            </a:xfrm>
            <a:prstGeom prst="ellipse">
              <a:avLst/>
            </a:prstGeom>
            <a:solidFill>
              <a:srgbClr val="FF0000"/>
            </a:solidFill>
            <a:ln w="3397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1C2B0E2-62C8-67BB-ED73-6ADFC30A71F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85637" y="1908387"/>
              <a:ext cx="1382529" cy="1436298"/>
            </a:xfrm>
            <a:prstGeom prst="ellipse">
              <a:avLst/>
            </a:prstGeom>
            <a:solidFill>
              <a:schemeClr val="bg1"/>
            </a:solidFill>
            <a:ln w="3397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Picture 51" descr="A picture containing accessory, vector graphics&#10;&#10;Description automatically generated">
              <a:extLst>
                <a:ext uri="{FF2B5EF4-FFF2-40B4-BE49-F238E27FC236}">
                  <a16:creationId xmlns:a16="http://schemas.microsoft.com/office/drawing/2014/main" id="{D73E5747-1DF4-1C3F-3F8D-4DB484DDE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3632" y="1276752"/>
              <a:ext cx="2581067" cy="26995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9E17751-37F4-B7DE-1E39-7044412287C3}"/>
              </a:ext>
            </a:extLst>
          </p:cNvPr>
          <p:cNvSpPr txBox="1"/>
          <p:nvPr userDrawn="1"/>
        </p:nvSpPr>
        <p:spPr>
          <a:xfrm>
            <a:off x="3055421" y="1180938"/>
            <a:ext cx="269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INNOVATION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3171525"/>
            <a:ext cx="11658600" cy="128587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2B933D6-5752-A997-866D-7335507E65D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927108" y="5514616"/>
            <a:ext cx="2761673" cy="385825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/>
          <a:lstStyle>
            <a:lvl1pPr algn="ctr">
              <a:defRPr sz="20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8EFED-3BCF-3D51-6D9E-AD06321572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6700" y="4573288"/>
            <a:ext cx="8496300" cy="854075"/>
          </a:xfrm>
          <a:ln>
            <a:solidFill>
              <a:schemeClr val="accent3"/>
            </a:solidFill>
          </a:ln>
        </p:spPr>
        <p:txBody>
          <a:bodyPr anchor="ctr"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A2911C-ADCA-E262-D9B2-E196F3182AF2}"/>
              </a:ext>
            </a:extLst>
          </p:cNvPr>
          <p:cNvSpPr txBox="1"/>
          <p:nvPr userDrawn="1"/>
        </p:nvSpPr>
        <p:spPr>
          <a:xfrm>
            <a:off x="5348356" y="21259"/>
            <a:ext cx="1574514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D539E7F-823C-DD45-A26B-FF4D245C9469}"/>
              </a:ext>
            </a:extLst>
          </p:cNvPr>
          <p:cNvSpPr txBox="1"/>
          <p:nvPr userDrawn="1"/>
        </p:nvSpPr>
        <p:spPr>
          <a:xfrm>
            <a:off x="5308742" y="6605681"/>
            <a:ext cx="1574514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49905D0-FD04-B80D-D055-A7F78539860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42266" y="5532288"/>
            <a:ext cx="3403600" cy="1220787"/>
          </a:xfrm>
          <a:noFill/>
        </p:spPr>
        <p:txBody>
          <a:bodyPr anchor="ctr">
            <a:normAutofit/>
          </a:bodyPr>
          <a:lstStyle/>
          <a:p>
            <a:pPr lvl="0"/>
            <a:r>
              <a:rPr lang="en-US" sz="1200" b="1">
                <a:solidFill>
                  <a:schemeClr val="tx2"/>
                </a:solidFill>
              </a:rPr>
              <a:t>Click to edit Master text styles</a:t>
            </a:r>
          </a:p>
          <a:p>
            <a:pPr lvl="1"/>
            <a:r>
              <a:rPr lang="en-US" sz="1200" b="1">
                <a:solidFill>
                  <a:schemeClr val="tx2"/>
                </a:solidFill>
              </a:rPr>
              <a:t>Second level</a:t>
            </a:r>
          </a:p>
          <a:p>
            <a:pPr lvl="2"/>
            <a:r>
              <a:rPr lang="en-US" sz="1200" b="1">
                <a:solidFill>
                  <a:schemeClr val="tx2"/>
                </a:solidFill>
              </a:rPr>
              <a:t>Third level</a:t>
            </a:r>
          </a:p>
          <a:p>
            <a:pPr lvl="3"/>
            <a:r>
              <a:rPr lang="en-US" sz="1200" b="1">
                <a:solidFill>
                  <a:schemeClr val="tx2"/>
                </a:solidFill>
              </a:rPr>
              <a:t>Fourth level</a:t>
            </a:r>
          </a:p>
          <a:p>
            <a:pPr lvl="4"/>
            <a:r>
              <a:rPr lang="en-US" sz="1200" b="1">
                <a:solidFill>
                  <a:schemeClr val="tx2"/>
                </a:solidFill>
              </a:rPr>
              <a:t>Fifth level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F614694-88A2-4297-2A4E-CBE6306646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32" y="5924662"/>
            <a:ext cx="752636" cy="752636"/>
          </a:xfrm>
          <a:prstGeom prst="rect">
            <a:avLst/>
          </a:prstGeom>
        </p:spPr>
      </p:pic>
      <p:pic>
        <p:nvPicPr>
          <p:cNvPr id="63" name="Picture 62" descr="Text&#10;&#10;Description automatically generated">
            <a:extLst>
              <a:ext uri="{FF2B5EF4-FFF2-40B4-BE49-F238E27FC236}">
                <a16:creationId xmlns:a16="http://schemas.microsoft.com/office/drawing/2014/main" id="{0C1E42B0-1B88-C345-7B41-9546CF6F46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58" y="5944622"/>
            <a:ext cx="2291776" cy="700550"/>
          </a:xfrm>
          <a:prstGeom prst="rect">
            <a:avLst/>
          </a:prstGeom>
        </p:spPr>
      </p:pic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CD8E60BC-0380-FB5D-3D05-F53F6CA0731A}"/>
              </a:ext>
            </a:extLst>
          </p:cNvPr>
          <p:cNvGrpSpPr/>
          <p:nvPr userDrawn="1"/>
        </p:nvGrpSpPr>
        <p:grpSpPr>
          <a:xfrm>
            <a:off x="1092460" y="5953808"/>
            <a:ext cx="808879" cy="667032"/>
            <a:chOff x="3109539" y="2959462"/>
            <a:chExt cx="1330183" cy="1020106"/>
          </a:xfrm>
        </p:grpSpPr>
        <p:pic>
          <p:nvPicPr>
            <p:cNvPr id="1025" name="Picture 2">
              <a:extLst>
                <a:ext uri="{FF2B5EF4-FFF2-40B4-BE49-F238E27FC236}">
                  <a16:creationId xmlns:a16="http://schemas.microsoft.com/office/drawing/2014/main" id="{C0C4DB38-6984-2DBB-F0C1-D0A7F0C8A5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09539" y="3636114"/>
              <a:ext cx="1330183" cy="343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6">
              <a:extLst>
                <a:ext uri="{FF2B5EF4-FFF2-40B4-BE49-F238E27FC236}">
                  <a16:creationId xmlns:a16="http://schemas.microsoft.com/office/drawing/2014/main" id="{549B1480-E484-D310-3A9D-CC013A093F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49180" y="2959462"/>
              <a:ext cx="918019" cy="67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990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2 Pic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CA99E-4AAA-5371-9462-7AD3D7D93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" y="0"/>
            <a:ext cx="12188389" cy="6858000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66700" y="265872"/>
            <a:ext cx="5829300" cy="1671543"/>
          </a:xfrm>
          <a:noFill/>
          <a:ln w="19050">
            <a:solidFill>
              <a:schemeClr val="accent3"/>
            </a:solidFill>
          </a:ln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6288834" y="265872"/>
            <a:ext cx="5705253" cy="2715811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66700" y="2059389"/>
            <a:ext cx="5816600" cy="2715811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CF08C-FC5B-3A2E-6A84-456D6E78258D}"/>
              </a:ext>
            </a:extLst>
          </p:cNvPr>
          <p:cNvSpPr txBox="1"/>
          <p:nvPr userDrawn="1"/>
        </p:nvSpPr>
        <p:spPr>
          <a:xfrm>
            <a:off x="5348356" y="21259"/>
            <a:ext cx="1574514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BB05D-C484-8FC5-D3B8-C777A4E6CFED}"/>
              </a:ext>
            </a:extLst>
          </p:cNvPr>
          <p:cNvSpPr txBox="1"/>
          <p:nvPr userDrawn="1"/>
        </p:nvSpPr>
        <p:spPr>
          <a:xfrm>
            <a:off x="5308742" y="6605681"/>
            <a:ext cx="1574514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9B3664F-D588-987C-317E-948E94C94A2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90487" y="5726663"/>
            <a:ext cx="3403600" cy="1220787"/>
          </a:xfrm>
          <a:noFill/>
        </p:spPr>
        <p:txBody>
          <a:bodyPr anchor="ctr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sz="1200" b="1">
                <a:solidFill>
                  <a:schemeClr val="tx2"/>
                </a:solidFill>
              </a:rPr>
              <a:t>Click to edit Master text styles</a:t>
            </a:r>
          </a:p>
          <a:p>
            <a:pPr lvl="1"/>
            <a:r>
              <a:rPr lang="en-US" sz="1200" b="1">
                <a:solidFill>
                  <a:schemeClr val="tx2"/>
                </a:solidFill>
              </a:rPr>
              <a:t>Second level</a:t>
            </a:r>
          </a:p>
          <a:p>
            <a:pPr lvl="2"/>
            <a:r>
              <a:rPr lang="en-US" sz="1200" b="1">
                <a:solidFill>
                  <a:schemeClr val="tx2"/>
                </a:solidFill>
              </a:rPr>
              <a:t>Third level</a:t>
            </a:r>
          </a:p>
          <a:p>
            <a:pPr lvl="3"/>
            <a:r>
              <a:rPr lang="en-US" sz="1200" b="1">
                <a:solidFill>
                  <a:schemeClr val="tx2"/>
                </a:solidFill>
              </a:rPr>
              <a:t>Fourth level</a:t>
            </a:r>
          </a:p>
          <a:p>
            <a:pPr lvl="4"/>
            <a:r>
              <a:rPr lang="en-US" sz="1200" b="1">
                <a:solidFill>
                  <a:schemeClr val="tx2"/>
                </a:solidFill>
              </a:rPr>
              <a:t>Fifth level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8C884286-1D20-9278-71BF-7DB85F178291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74822" y="3010852"/>
            <a:ext cx="5705253" cy="2715811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A48BD9-BFEA-D429-B851-85DF10C6DD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5565395"/>
            <a:ext cx="1116593" cy="1116593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D2C1B55-9A79-113B-F94F-FA7EA47111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06" y="5604031"/>
            <a:ext cx="3400023" cy="10393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512556F-1816-2AA1-EEB3-BCD22177F074}"/>
              </a:ext>
            </a:extLst>
          </p:cNvPr>
          <p:cNvGrpSpPr/>
          <p:nvPr userDrawn="1"/>
        </p:nvGrpSpPr>
        <p:grpSpPr>
          <a:xfrm>
            <a:off x="1469177" y="5628894"/>
            <a:ext cx="1208726" cy="989593"/>
            <a:chOff x="3109539" y="2959462"/>
            <a:chExt cx="1330183" cy="102010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01427F5-2D29-010D-D641-E295571F27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09539" y="3636114"/>
              <a:ext cx="1330183" cy="343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3C637F13-7731-0295-F9DD-3F54D21D268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49180" y="2959462"/>
              <a:ext cx="918019" cy="67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0845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F2E2B7-DF31-70A6-E4D2-4624E1059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7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1B23B-C834-C81E-D8E7-0BA48DA2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solidFill>
              <a:schemeClr val="accent3"/>
            </a:solidFill>
          </a:ln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F989E-3D4E-5DEB-5949-C26E481EB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0"/>
            <a:ext cx="6584085" cy="5038825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D5C51-ECC5-2E2F-3751-18DE050DF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4560"/>
            <a:ext cx="3932237" cy="3301465"/>
          </a:xfrm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72B2F0-1CFC-6261-58CB-51183A19F792}"/>
              </a:ext>
            </a:extLst>
          </p:cNvPr>
          <p:cNvSpPr txBox="1"/>
          <p:nvPr userDrawn="1"/>
        </p:nvSpPr>
        <p:spPr>
          <a:xfrm rot="18120796">
            <a:off x="8586600" y="1632767"/>
            <a:ext cx="1735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highlight>
                  <a:srgbClr val="4D4D4D"/>
                </a:highlight>
              </a:rPr>
              <a:t>Sample photo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DA6C3-8559-40B9-4797-7B92216D31F0}"/>
              </a:ext>
            </a:extLst>
          </p:cNvPr>
          <p:cNvSpPr txBox="1"/>
          <p:nvPr userDrawn="1"/>
        </p:nvSpPr>
        <p:spPr>
          <a:xfrm>
            <a:off x="5348356" y="21259"/>
            <a:ext cx="1574514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E7DBAE-90EC-6C09-9310-E8D1B4458956}"/>
              </a:ext>
            </a:extLst>
          </p:cNvPr>
          <p:cNvSpPr txBox="1"/>
          <p:nvPr userDrawn="1"/>
        </p:nvSpPr>
        <p:spPr>
          <a:xfrm>
            <a:off x="5308742" y="6605681"/>
            <a:ext cx="1574514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FA50788-D6AE-CC7A-DCB2-7B3FC1A3F7F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3672" y="5541350"/>
            <a:ext cx="3403600" cy="1220787"/>
          </a:xfrm>
          <a:noFill/>
        </p:spPr>
        <p:txBody>
          <a:bodyPr anchor="ctr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sz="1200" b="1">
                <a:solidFill>
                  <a:schemeClr val="tx2"/>
                </a:solidFill>
              </a:rPr>
              <a:t>Click to edit Master text styles</a:t>
            </a:r>
          </a:p>
          <a:p>
            <a:pPr lvl="1"/>
            <a:r>
              <a:rPr lang="en-US" sz="1200" b="1">
                <a:solidFill>
                  <a:schemeClr val="tx2"/>
                </a:solidFill>
              </a:rPr>
              <a:t>Second level</a:t>
            </a:r>
          </a:p>
          <a:p>
            <a:pPr lvl="2"/>
            <a:r>
              <a:rPr lang="en-US" sz="1200" b="1">
                <a:solidFill>
                  <a:schemeClr val="tx2"/>
                </a:solidFill>
              </a:rPr>
              <a:t>Third level</a:t>
            </a:r>
          </a:p>
          <a:p>
            <a:pPr lvl="3"/>
            <a:r>
              <a:rPr lang="en-US" sz="1200" b="1">
                <a:solidFill>
                  <a:schemeClr val="tx2"/>
                </a:solidFill>
              </a:rPr>
              <a:t>Fourth level</a:t>
            </a:r>
          </a:p>
          <a:p>
            <a:pPr lvl="4"/>
            <a:r>
              <a:rPr lang="en-US" sz="1200" b="1">
                <a:solidFill>
                  <a:schemeClr val="tx2"/>
                </a:solidFill>
              </a:rPr>
              <a:t>Fifth level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6443F-9A71-DC07-BD3E-216084E3AC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5565395"/>
            <a:ext cx="1116593" cy="1116593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34D5B9B4-274D-B49B-6045-A004689227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06" y="5604031"/>
            <a:ext cx="3400023" cy="10393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8FAE42D-B936-0D2F-F0D1-77BD8F4BF8CE}"/>
              </a:ext>
            </a:extLst>
          </p:cNvPr>
          <p:cNvGrpSpPr/>
          <p:nvPr userDrawn="1"/>
        </p:nvGrpSpPr>
        <p:grpSpPr>
          <a:xfrm>
            <a:off x="1469177" y="5628894"/>
            <a:ext cx="1208726" cy="989593"/>
            <a:chOff x="3109539" y="2959462"/>
            <a:chExt cx="1330183" cy="1020106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B358249-64EF-47D6-2C56-4DE0244BAA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09539" y="3636114"/>
              <a:ext cx="1330183" cy="343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2AE39987-A49B-73DB-DA8A-8E500D653A1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49180" y="2959462"/>
              <a:ext cx="918019" cy="67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002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no Sub-He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DA99817B-3F5E-877D-A0EC-33A3C4923DD7}"/>
              </a:ext>
            </a:extLst>
          </p:cNvPr>
          <p:cNvSpPr/>
          <p:nvPr userDrawn="1"/>
        </p:nvSpPr>
        <p:spPr>
          <a:xfrm>
            <a:off x="304800" y="923489"/>
            <a:ext cx="5791200" cy="2094445"/>
          </a:xfrm>
          <a:prstGeom prst="rect">
            <a:avLst/>
          </a:prstGeom>
          <a:solidFill>
            <a:srgbClr val="FFCC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2">
            <a:extLst>
              <a:ext uri="{FF2B5EF4-FFF2-40B4-BE49-F238E27FC236}">
                <a16:creationId xmlns:a16="http://schemas.microsoft.com/office/drawing/2014/main" id="{48524233-DCED-EEDC-85BE-DBF4BBEE3326}"/>
              </a:ext>
            </a:extLst>
          </p:cNvPr>
          <p:cNvSpPr txBox="1"/>
          <p:nvPr userDrawn="1"/>
        </p:nvSpPr>
        <p:spPr>
          <a:xfrm>
            <a:off x="303729" y="1119414"/>
            <a:ext cx="5791199" cy="147732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Michele Maxson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Cold Regions Research and Engineering Laboratory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U.S. Army Engineer Research and Development Center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U.S. Army Corps of Engineers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Michele.maxson@usace.army.mil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601-646-4122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1B3C5CB-4771-1D90-FA54-EE1C77060541}"/>
              </a:ext>
            </a:extLst>
          </p:cNvPr>
          <p:cNvSpPr txBox="1"/>
          <p:nvPr userDrawn="1"/>
        </p:nvSpPr>
        <p:spPr>
          <a:xfrm>
            <a:off x="266700" y="152456"/>
            <a:ext cx="565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20906FBA-A6AB-38EC-809C-783741E6C1EE}"/>
              </a:ext>
            </a:extLst>
          </p:cNvPr>
          <p:cNvSpPr txBox="1"/>
          <p:nvPr userDrawn="1"/>
        </p:nvSpPr>
        <p:spPr>
          <a:xfrm>
            <a:off x="5348356" y="21259"/>
            <a:ext cx="1574514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008AE76A-7C49-DA2E-1653-FBA2B2337384}"/>
              </a:ext>
            </a:extLst>
          </p:cNvPr>
          <p:cNvSpPr txBox="1"/>
          <p:nvPr userDrawn="1"/>
        </p:nvSpPr>
        <p:spPr>
          <a:xfrm>
            <a:off x="5308742" y="6605681"/>
            <a:ext cx="1574514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E15B48-C22D-DCB6-E6C1-216924A5CD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5565395"/>
            <a:ext cx="1116593" cy="111659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51C9B42-CEBE-1750-5E60-EA4E2767C2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06" y="5604031"/>
            <a:ext cx="3400023" cy="10393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BB5DBB-9EE5-F0E6-D6E2-1E958726C46E}"/>
              </a:ext>
            </a:extLst>
          </p:cNvPr>
          <p:cNvGrpSpPr/>
          <p:nvPr userDrawn="1"/>
        </p:nvGrpSpPr>
        <p:grpSpPr>
          <a:xfrm>
            <a:off x="1469177" y="5628894"/>
            <a:ext cx="1208726" cy="989593"/>
            <a:chOff x="3109539" y="2959462"/>
            <a:chExt cx="1330183" cy="1020106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A06951E9-2851-53ED-AAD7-BFB743FBE5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09539" y="3636114"/>
              <a:ext cx="1330183" cy="343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87D9F74C-6736-6867-11BE-468DFFD92A4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49180" y="2959462"/>
              <a:ext cx="918019" cy="67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3670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 with Caption">
    <p:bg>
      <p:bgPr>
        <a:gradFill flip="none" rotWithShape="1">
          <a:gsLst>
            <a:gs pos="75000">
              <a:schemeClr val="tx2"/>
            </a:gs>
            <a:gs pos="85000">
              <a:schemeClr val="tx2">
                <a:alpha val="35000"/>
              </a:schemeClr>
            </a:gs>
            <a:gs pos="95000">
              <a:schemeClr val="tx2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266700" y="6191103"/>
            <a:ext cx="11658600" cy="43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0" numCol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rgbClr val="83847A"/>
                </a:solidFill>
              </a:defRPr>
            </a:lvl2pPr>
            <a:lvl3pPr>
              <a:defRPr sz="1125">
                <a:solidFill>
                  <a:srgbClr val="83847A"/>
                </a:solidFill>
              </a:defRPr>
            </a:lvl3pPr>
            <a:lvl4pPr>
              <a:defRPr sz="1125">
                <a:solidFill>
                  <a:srgbClr val="83847A"/>
                </a:solidFill>
              </a:defRPr>
            </a:lvl4pPr>
            <a:lvl5pPr>
              <a:defRPr sz="1125">
                <a:solidFill>
                  <a:srgbClr val="83847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266700" y="1028700"/>
            <a:ext cx="11658600" cy="5086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84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21406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6203894" y="1028700"/>
            <a:ext cx="5721406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0BCDB4-4C07-CBF2-EFC4-7CEF0E09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57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ub-Head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6700" y="1028700"/>
            <a:ext cx="5719572" cy="666241"/>
          </a:xfrm>
        </p:spPr>
        <p:txBody>
          <a:bodyPr bIns="0" anchor="b"/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266700" y="1743075"/>
            <a:ext cx="5721406" cy="48863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9"/>
          </p:nvPr>
        </p:nvSpPr>
        <p:spPr>
          <a:xfrm>
            <a:off x="6203894" y="1743075"/>
            <a:ext cx="5721406" cy="48863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5728" y="1028700"/>
            <a:ext cx="5719572" cy="666241"/>
          </a:xfrm>
        </p:spPr>
        <p:txBody>
          <a:bodyPr bIns="0" anchor="b"/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0F7681-D094-4E6D-0DF0-99CD21DC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741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2 Odd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3779318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4256410" y="1028700"/>
            <a:ext cx="7668889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30DB31-FD65-4D95-4478-6813E7F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468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2 Odd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/>
          </p:nvPr>
        </p:nvSpPr>
        <p:spPr>
          <a:xfrm>
            <a:off x="8145982" y="1028700"/>
            <a:ext cx="3779318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6"/>
          </p:nvPr>
        </p:nvSpPr>
        <p:spPr>
          <a:xfrm>
            <a:off x="266700" y="1028700"/>
            <a:ext cx="7668888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84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Quad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1000" y="3775869"/>
            <a:ext cx="1143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096000" y="1028700"/>
            <a:ext cx="0" cy="5600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2"/>
          </p:nvPr>
        </p:nvSpPr>
        <p:spPr>
          <a:xfrm>
            <a:off x="266700" y="3855720"/>
            <a:ext cx="57531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23"/>
          </p:nvPr>
        </p:nvSpPr>
        <p:spPr>
          <a:xfrm>
            <a:off x="61722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24"/>
          </p:nvPr>
        </p:nvSpPr>
        <p:spPr>
          <a:xfrm>
            <a:off x="6172200" y="3855720"/>
            <a:ext cx="57531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11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8">
          <p15:clr>
            <a:srgbClr val="FBAE40"/>
          </p15:clr>
        </p15:guide>
        <p15:guide id="2" orient="horz" pos="2424">
          <p15:clr>
            <a:srgbClr val="FBAE40"/>
          </p15:clr>
        </p15:guide>
        <p15:guide id="3" pos="3888">
          <p15:clr>
            <a:srgbClr val="FBAE40"/>
          </p15:clr>
        </p15:guide>
        <p15:guide id="4" pos="37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66700" y="1028700"/>
            <a:ext cx="11658600" cy="56007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B1084-AF70-E7DA-2842-9FB9FFF0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68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Tri-Char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266700" y="3855720"/>
            <a:ext cx="116586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23"/>
          </p:nvPr>
        </p:nvSpPr>
        <p:spPr>
          <a:xfrm>
            <a:off x="61722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72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8">
          <p15:clr>
            <a:srgbClr val="FBAE40"/>
          </p15:clr>
        </p15:guide>
        <p15:guide id="2" orient="horz" pos="2424">
          <p15:clr>
            <a:srgbClr val="FBAE40"/>
          </p15:clr>
        </p15:guide>
        <p15:guide id="3" pos="3888">
          <p15:clr>
            <a:srgbClr val="FBAE40"/>
          </p15:clr>
        </p15:guide>
        <p15:guide id="4" pos="37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Tri-Char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6172200" y="3848100"/>
            <a:ext cx="5753100" cy="27813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3848100"/>
            <a:ext cx="5753100" cy="27813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"/>
          <p:cNvSpPr>
            <a:spLocks noGrp="1"/>
          </p:cNvSpPr>
          <p:nvPr>
            <p:ph sz="quarter" idx="22"/>
          </p:nvPr>
        </p:nvSpPr>
        <p:spPr>
          <a:xfrm>
            <a:off x="266700" y="1024178"/>
            <a:ext cx="116586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88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8">
          <p15:clr>
            <a:srgbClr val="FBAE40"/>
          </p15:clr>
        </p15:guide>
        <p15:guide id="2" orient="horz" pos="2424">
          <p15:clr>
            <a:srgbClr val="FBAE40"/>
          </p15:clr>
        </p15:guide>
        <p15:guide id="3" pos="3888">
          <p15:clr>
            <a:srgbClr val="FBAE40"/>
          </p15:clr>
        </p15:guide>
        <p15:guide id="4" pos="37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D23EB7-47BD-A421-AD32-BA7882ED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5241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4665-2E8B-499B-579C-759AC71D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5431D-3029-D74A-896D-26FCEDFD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FE3FC-3F66-35E1-FF05-C7F69CCD7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86635-405A-3103-E485-625719670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9C71F-02F6-D4ED-B1A8-7136714DD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FEAEC-99C8-B7DC-BE2D-6093FCDE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E8A-B888-46CE-9508-24DF2EC4E5B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212DCB-0A34-37B1-1EB7-46B10416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C81F4-DE0F-120A-B870-80A9C334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D950-A599-491E-9CC6-44A553A4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6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266700" y="1028700"/>
            <a:ext cx="11658600" cy="5600700"/>
          </a:xfrm>
        </p:spPr>
        <p:txBody>
          <a:bodyPr numCol="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7BF52-3E27-86B6-23FC-B495D58A63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66700" y="6653150"/>
            <a:ext cx="2454393" cy="1507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C9F60-E948-0B16-240A-DCBC52D4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3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21406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6203894" y="1028700"/>
            <a:ext cx="5721406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0BCDB4-4C07-CBF2-EFC4-7CEF0E09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0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-Head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6700" y="1028700"/>
            <a:ext cx="5719572" cy="666241"/>
          </a:xfrm>
        </p:spPr>
        <p:txBody>
          <a:bodyPr bIns="0" anchor="b"/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266700" y="1743075"/>
            <a:ext cx="5721406" cy="48863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9"/>
          </p:nvPr>
        </p:nvSpPr>
        <p:spPr>
          <a:xfrm>
            <a:off x="6203894" y="1743075"/>
            <a:ext cx="5721406" cy="48863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5728" y="1028700"/>
            <a:ext cx="5719572" cy="666241"/>
          </a:xfrm>
        </p:spPr>
        <p:txBody>
          <a:bodyPr bIns="0" anchor="b"/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0F7681-D094-4E6D-0DF0-99CD21DC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70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2 Odd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/>
          </p:nvPr>
        </p:nvSpPr>
        <p:spPr>
          <a:xfrm>
            <a:off x="8145982" y="1028700"/>
            <a:ext cx="3779318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6"/>
          </p:nvPr>
        </p:nvSpPr>
        <p:spPr>
          <a:xfrm>
            <a:off x="266700" y="1028700"/>
            <a:ext cx="7668888" cy="56007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3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Quad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1000" y="3775869"/>
            <a:ext cx="1143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096000" y="1028700"/>
            <a:ext cx="0" cy="5600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2"/>
          </p:nvPr>
        </p:nvSpPr>
        <p:spPr>
          <a:xfrm>
            <a:off x="266700" y="3855720"/>
            <a:ext cx="57531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23"/>
          </p:nvPr>
        </p:nvSpPr>
        <p:spPr>
          <a:xfrm>
            <a:off x="61722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24"/>
          </p:nvPr>
        </p:nvSpPr>
        <p:spPr>
          <a:xfrm>
            <a:off x="6172200" y="3855720"/>
            <a:ext cx="57531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8">
          <p15:clr>
            <a:srgbClr val="FBAE40"/>
          </p15:clr>
        </p15:guide>
        <p15:guide id="2" orient="horz" pos="2424">
          <p15:clr>
            <a:srgbClr val="FBAE40"/>
          </p15:clr>
        </p15:guide>
        <p15:guide id="3" pos="3888">
          <p15:clr>
            <a:srgbClr val="FBAE40"/>
          </p15:clr>
        </p15:guide>
        <p15:guide id="4" pos="37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ri-Char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266700" y="3855720"/>
            <a:ext cx="11658600" cy="277368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23"/>
          </p:nvPr>
        </p:nvSpPr>
        <p:spPr>
          <a:xfrm>
            <a:off x="61722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5"/>
          </p:nvPr>
        </p:nvSpPr>
        <p:spPr>
          <a:xfrm>
            <a:off x="266700" y="1028700"/>
            <a:ext cx="57531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20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8">
          <p15:clr>
            <a:srgbClr val="FBAE40"/>
          </p15:clr>
        </p15:guide>
        <p15:guide id="2" orient="horz" pos="2424">
          <p15:clr>
            <a:srgbClr val="FBAE40"/>
          </p15:clr>
        </p15:guide>
        <p15:guide id="3" pos="3888">
          <p15:clr>
            <a:srgbClr val="FBAE40"/>
          </p15:clr>
        </p15:guide>
        <p15:guide id="4" pos="3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ri-Char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6172200" y="3848100"/>
            <a:ext cx="5753100" cy="27813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6700" y="3848100"/>
            <a:ext cx="5753100" cy="27813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"/>
          <p:cNvSpPr>
            <a:spLocks noGrp="1"/>
          </p:cNvSpPr>
          <p:nvPr>
            <p:ph sz="quarter" idx="22"/>
          </p:nvPr>
        </p:nvSpPr>
        <p:spPr>
          <a:xfrm>
            <a:off x="266700" y="1024178"/>
            <a:ext cx="11658600" cy="2667000"/>
          </a:xfrm>
        </p:spPr>
        <p:txBody>
          <a:bodyPr/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91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8">
          <p15:clr>
            <a:srgbClr val="FBAE40"/>
          </p15:clr>
        </p15:guide>
        <p15:guide id="2" orient="horz" pos="2424">
          <p15:clr>
            <a:srgbClr val="FBAE40"/>
          </p15:clr>
        </p15:guide>
        <p15:guide id="3" pos="3888">
          <p15:clr>
            <a:srgbClr val="FBAE40"/>
          </p15:clr>
        </p15:guide>
        <p15:guide id="4" pos="37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chemeClr val="tx2"/>
            </a:gs>
            <a:gs pos="90000">
              <a:schemeClr val="tx2"/>
            </a:gs>
            <a:gs pos="98000">
              <a:schemeClr val="tx2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5929BCB-46A0-A5B8-189B-126209C896C9}"/>
              </a:ext>
            </a:extLst>
          </p:cNvPr>
          <p:cNvSpPr txBox="1"/>
          <p:nvPr userDrawn="1"/>
        </p:nvSpPr>
        <p:spPr>
          <a:xfrm>
            <a:off x="5348356" y="21259"/>
            <a:ext cx="1574514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948366" y="128981"/>
            <a:ext cx="10386814" cy="8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028700"/>
            <a:ext cx="11658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8E9D0075-D2A3-A5CC-4256-B31D3D5E4F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75588" y="6629400"/>
            <a:ext cx="54864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100" b="0" baseline="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100" b="0" baseline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D70BD-4A5C-9059-C8D2-F229772C8882}"/>
              </a:ext>
            </a:extLst>
          </p:cNvPr>
          <p:cNvSpPr txBox="1"/>
          <p:nvPr userDrawn="1"/>
        </p:nvSpPr>
        <p:spPr>
          <a:xfrm>
            <a:off x="5354516" y="6629400"/>
            <a:ext cx="1574514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DF66817-E2D6-FADF-62CA-A2BD4DAA102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03" y="128981"/>
            <a:ext cx="756609" cy="7566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9566C1E-5F78-0DA7-BB9B-E9595A363B9E}"/>
              </a:ext>
            </a:extLst>
          </p:cNvPr>
          <p:cNvGrpSpPr/>
          <p:nvPr userDrawn="1"/>
        </p:nvGrpSpPr>
        <p:grpSpPr>
          <a:xfrm>
            <a:off x="0" y="-62511"/>
            <a:ext cx="933823" cy="1024412"/>
            <a:chOff x="3355445" y="1105011"/>
            <a:chExt cx="2749022" cy="3131119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EC963079-40D8-19E5-9079-45F93AD462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446" y="1105011"/>
              <a:ext cx="2749021" cy="2747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360C2141-63FD-2AA1-DFD3-40C56821791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55445" y="3651382"/>
              <a:ext cx="2749021" cy="58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>
            <a:extLst>
              <a:ext uri="{FF2B5EF4-FFF2-40B4-BE49-F238E27FC236}">
                <a16:creationId xmlns:a16="http://schemas.microsoft.com/office/drawing/2014/main" id="{B9BF1C6C-FEA5-46F5-40A1-817FCAB5F9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026101"/>
            <a:ext cx="2273300" cy="81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5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1" r:id="rId4"/>
    <p:sldLayoutId id="2147484132" r:id="rId5"/>
    <p:sldLayoutId id="2147484134" r:id="rId6"/>
    <p:sldLayoutId id="2147484135" r:id="rId7"/>
    <p:sldLayoutId id="2147484137" r:id="rId8"/>
    <p:sldLayoutId id="2147484138" r:id="rId9"/>
    <p:sldLayoutId id="2147484168" r:id="rId10"/>
    <p:sldLayoutId id="2147484144" r:id="rId11"/>
    <p:sldLayoutId id="2147484148" r:id="rId12"/>
    <p:sldLayoutId id="2147484166" r:id="rId13"/>
    <p:sldLayoutId id="2147483970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8" r:id="rId20"/>
    <p:sldLayoutId id="2147483979" r:id="rId21"/>
    <p:sldLayoutId id="2147483980" r:id="rId22"/>
    <p:sldLayoutId id="2147484169" r:id="rId2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all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27013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461963" indent="-23495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687388" indent="-225425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914400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12">
          <p15:clr>
            <a:srgbClr val="5ACBF0"/>
          </p15:clr>
        </p15:guide>
        <p15:guide id="2" pos="12971">
          <p15:clr>
            <a:srgbClr val="5ACBF0"/>
          </p15:clr>
        </p15:guide>
        <p15:guide id="3" pos="168">
          <p15:clr>
            <a:srgbClr val="5ACBF0"/>
          </p15:clr>
        </p15:guide>
        <p15:guide id="4" orient="horz" pos="624">
          <p15:clr>
            <a:srgbClr val="F26B43"/>
          </p15:clr>
        </p15:guide>
        <p15:guide id="5" orient="horz" pos="583">
          <p15:clr>
            <a:srgbClr val="F26B43"/>
          </p15:clr>
        </p15:guide>
        <p15:guide id="6" orient="horz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Fridon.Shubitidze@dartmouth.ed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emf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C9B1A3-1A0A-A524-C84B-165B9A9D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Prototype Time Domain Transmitter for Sensing Carbon fiber, salt water, and landmines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06FA88-CC6C-D41E-3C14-90FD53F1F9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Michele Maxson </a:t>
            </a:r>
          </a:p>
          <a:p>
            <a:r>
              <a:rPr lang="en-US" dirty="0"/>
              <a:t>Mikheil Prishvin</a:t>
            </a:r>
          </a:p>
          <a:p>
            <a:r>
              <a:rPr lang="en-US" dirty="0"/>
              <a:t>David Lozano</a:t>
            </a:r>
          </a:p>
          <a:p>
            <a:r>
              <a:rPr lang="en-US" dirty="0"/>
              <a:t>Max Orman-Kollmar</a:t>
            </a:r>
          </a:p>
          <a:p>
            <a:r>
              <a:rPr lang="en-US" dirty="0"/>
              <a:t>Fridon Shubitidze</a:t>
            </a:r>
          </a:p>
        </p:txBody>
      </p:sp>
      <p:pic>
        <p:nvPicPr>
          <p:cNvPr id="2052" name="Picture 4" descr="X-Ray Imaging of the VS-50 Antipersonnel Landmine">
            <a:extLst>
              <a:ext uri="{FF2B5EF4-FFF2-40B4-BE49-F238E27FC236}">
                <a16:creationId xmlns:a16="http://schemas.microsoft.com/office/drawing/2014/main" id="{D27BB3D7-E1A0-CF2B-B1E3-3DBDB1E8CF4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182C34-9156-45C5-A454-C6BAB958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51" r="23835"/>
          <a:stretch/>
        </p:blipFill>
        <p:spPr>
          <a:xfrm>
            <a:off x="7435850" y="3153292"/>
            <a:ext cx="3440505" cy="3243816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0786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EFEC37-7278-B8B3-625C-0E25F93042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Problems and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Current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Background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Early time EMI</a:t>
            </a:r>
            <a:r>
              <a:rPr lang="en-US" sz="4400" dirty="0">
                <a:solidFill>
                  <a:schemeClr val="tx1"/>
                </a:solidFill>
              </a:rPr>
              <a:t> –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Preliminary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Conclusions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54E401-2176-F6AC-738E-81B37DE6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</p:spTree>
    <p:extLst>
      <p:ext uri="{BB962C8B-B14F-4D97-AF65-F5344CB8AC3E}">
        <p14:creationId xmlns:p14="http://schemas.microsoft.com/office/powerpoint/2010/main" val="351068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269EDF-9E79-C6A1-041C-0F7BA960AEB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Power Control does not have pulse width modulation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Integrated Half-Bridges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Shutoff Time: Faster –approximately 2mS (Smaller Inductances)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Power Dissipation: Coil-Based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B7909F-0544-D9CE-78AE-252A2BA8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TDLITE design</a:t>
            </a:r>
          </a:p>
        </p:txBody>
      </p:sp>
      <p:pic>
        <p:nvPicPr>
          <p:cNvPr id="6" name="Content Placeholder 5" descr="A circuit board with wires&#10;&#10;AI-generated content may be incorrect.">
            <a:extLst>
              <a:ext uri="{FF2B5EF4-FFF2-40B4-BE49-F238E27FC236}">
                <a16:creationId xmlns:a16="http://schemas.microsoft.com/office/drawing/2014/main" id="{23483F0D-950E-6D1E-265F-8D362E6251C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8462" y="968375"/>
            <a:ext cx="3217825" cy="5721350"/>
          </a:xfrm>
        </p:spPr>
      </p:pic>
    </p:spTree>
    <p:extLst>
      <p:ext uri="{BB962C8B-B14F-4D97-AF65-F5344CB8AC3E}">
        <p14:creationId xmlns:p14="http://schemas.microsoft.com/office/powerpoint/2010/main" val="293862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EFEC37-7278-B8B3-625C-0E25F93042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Problems and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Current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Background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DEDEDE"/>
                </a:solidFill>
              </a:rPr>
              <a:t>Early time EMI –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Preliminary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Conclusions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54E401-2176-F6AC-738E-81B37DE6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</p:spTree>
    <p:extLst>
      <p:ext uri="{BB962C8B-B14F-4D97-AF65-F5344CB8AC3E}">
        <p14:creationId xmlns:p14="http://schemas.microsoft.com/office/powerpoint/2010/main" val="250971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97853FA-C347-C0A8-87F4-B8A1C40C9A6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913778" y="1028700"/>
            <a:ext cx="10364444" cy="5600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746070-DDB8-0F2E-C759-0B928732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metal shotput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08ACF-DDA3-18F3-79F7-D2CBCB8A66A2}"/>
              </a:ext>
            </a:extLst>
          </p:cNvPr>
          <p:cNvSpPr txBox="1"/>
          <p:nvPr/>
        </p:nvSpPr>
        <p:spPr>
          <a:xfrm>
            <a:off x="6440557" y="4977516"/>
            <a:ext cx="195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ULEMA operating range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009DF-78D3-9B5F-79F6-E67E6CFEE361}"/>
              </a:ext>
            </a:extLst>
          </p:cNvPr>
          <p:cNvSpPr txBox="1"/>
          <p:nvPr/>
        </p:nvSpPr>
        <p:spPr>
          <a:xfrm>
            <a:off x="4748254" y="3971963"/>
            <a:ext cx="1692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time</a:t>
            </a:r>
          </a:p>
          <a:p>
            <a:r>
              <a:rPr lang="en-US" dirty="0"/>
              <a:t>EMI</a:t>
            </a:r>
          </a:p>
          <a:p>
            <a:r>
              <a:rPr lang="en-US" dirty="0"/>
              <a:t>operating range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68D32-738C-E6BE-197A-60F99BC488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224050" y="3843875"/>
            <a:ext cx="2087812" cy="188303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F06F15-3620-4E4E-82F9-DA07E26982E5}"/>
              </a:ext>
            </a:extLst>
          </p:cNvPr>
          <p:cNvCxnSpPr/>
          <p:nvPr/>
        </p:nvCxnSpPr>
        <p:spPr>
          <a:xfrm flipH="1">
            <a:off x="4096719" y="2868930"/>
            <a:ext cx="2257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6F15B016-EF37-49A0-9F6C-6C5F44159204}"/>
              </a:ext>
            </a:extLst>
          </p:cNvPr>
          <p:cNvSpPr/>
          <p:nvPr/>
        </p:nvSpPr>
        <p:spPr>
          <a:xfrm>
            <a:off x="4183380" y="2240280"/>
            <a:ext cx="326693" cy="62864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5D12B-10FC-45A7-B1D5-B04216CBB0E1}"/>
              </a:ext>
            </a:extLst>
          </p:cNvPr>
          <p:cNvSpPr txBox="1"/>
          <p:nvPr/>
        </p:nvSpPr>
        <p:spPr>
          <a:xfrm rot="16367208">
            <a:off x="3639518" y="22186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~x21</a:t>
            </a:r>
          </a:p>
        </p:txBody>
      </p:sp>
    </p:spTree>
    <p:extLst>
      <p:ext uri="{BB962C8B-B14F-4D97-AF65-F5344CB8AC3E}">
        <p14:creationId xmlns:p14="http://schemas.microsoft.com/office/powerpoint/2010/main" val="271106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4B028ED-3E32-20F6-CE6A-0539EFF500A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13778" y="1028700"/>
            <a:ext cx="10364444" cy="5600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746070-DDB8-0F2E-C759-0B928732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Carbon fiber Sphere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5EA7F-5516-19C0-B0E0-9DF37462DA87}"/>
              </a:ext>
            </a:extLst>
          </p:cNvPr>
          <p:cNvSpPr txBox="1"/>
          <p:nvPr/>
        </p:nvSpPr>
        <p:spPr>
          <a:xfrm>
            <a:off x="6440557" y="4977516"/>
            <a:ext cx="195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ULEMA operating range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1CDA0-810E-27BC-6FA2-81573471E771}"/>
              </a:ext>
            </a:extLst>
          </p:cNvPr>
          <p:cNvSpPr txBox="1"/>
          <p:nvPr/>
        </p:nvSpPr>
        <p:spPr>
          <a:xfrm>
            <a:off x="4748254" y="3971963"/>
            <a:ext cx="1692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time</a:t>
            </a:r>
          </a:p>
          <a:p>
            <a:r>
              <a:rPr lang="en-US" dirty="0"/>
              <a:t>EMI</a:t>
            </a:r>
          </a:p>
          <a:p>
            <a:r>
              <a:rPr lang="en-US" dirty="0"/>
              <a:t>operating range</a:t>
            </a:r>
          </a:p>
        </p:txBody>
      </p:sp>
      <p:pic>
        <p:nvPicPr>
          <p:cNvPr id="6" name="Picture 5" descr="A picture containing text&#10;&#10;AI-generated content may be incorrect.">
            <a:extLst>
              <a:ext uri="{FF2B5EF4-FFF2-40B4-BE49-F238E27FC236}">
                <a16:creationId xmlns:a16="http://schemas.microsoft.com/office/drawing/2014/main" id="{6318171C-EA01-A0E6-F2FE-A3A9433A45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291729" y="3752650"/>
            <a:ext cx="2059177" cy="188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1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DD80AD9-16B7-3FAC-4DC0-94BAD204EA9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13778" y="1028700"/>
            <a:ext cx="10364444" cy="56007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746070-DDB8-0F2E-C759-0B928732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Carbon fiber plate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5EA7F-5516-19C0-B0E0-9DF37462DA87}"/>
              </a:ext>
            </a:extLst>
          </p:cNvPr>
          <p:cNvSpPr txBox="1"/>
          <p:nvPr/>
        </p:nvSpPr>
        <p:spPr>
          <a:xfrm>
            <a:off x="6440557" y="4977516"/>
            <a:ext cx="195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ULEMA operating range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55B123-DBCC-2E74-3367-25590E7B413F}"/>
              </a:ext>
            </a:extLst>
          </p:cNvPr>
          <p:cNvSpPr txBox="1"/>
          <p:nvPr/>
        </p:nvSpPr>
        <p:spPr>
          <a:xfrm>
            <a:off x="4748254" y="3971963"/>
            <a:ext cx="1692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time</a:t>
            </a:r>
          </a:p>
          <a:p>
            <a:r>
              <a:rPr lang="en-US" dirty="0"/>
              <a:t>EMI</a:t>
            </a:r>
          </a:p>
          <a:p>
            <a:r>
              <a:rPr lang="en-US" dirty="0"/>
              <a:t>operating range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19F5F3C-E248-0EEC-AF57-BFF5C909E0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 black rectangular object on a wooden surface&#10;&#10;AI-generated content may be incorrect.">
            <a:extLst>
              <a:ext uri="{FF2B5EF4-FFF2-40B4-BE49-F238E27FC236}">
                <a16:creationId xmlns:a16="http://schemas.microsoft.com/office/drawing/2014/main" id="{98E55FF8-F67F-6804-E2FC-6BE1FD867D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743719" y="3403838"/>
            <a:ext cx="2998019" cy="16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4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90B0EF-03F8-8CCF-BEA4-50C19C75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salt water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33750AA-84F9-06A2-85A2-3E01C404AE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13778" y="1028700"/>
            <a:ext cx="10364444" cy="5600700"/>
          </a:xfrm>
        </p:spPr>
      </p:pic>
    </p:spTree>
    <p:extLst>
      <p:ext uri="{BB962C8B-B14F-4D97-AF65-F5344CB8AC3E}">
        <p14:creationId xmlns:p14="http://schemas.microsoft.com/office/powerpoint/2010/main" val="51148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11E40A-B165-2F20-997D-223C61D779B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13778" y="1028700"/>
            <a:ext cx="10364444" cy="56007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746070-DDB8-0F2E-C759-0B928732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VS50 Anti-personnel mine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5EA7F-5516-19C0-B0E0-9DF37462DA87}"/>
              </a:ext>
            </a:extLst>
          </p:cNvPr>
          <p:cNvSpPr txBox="1"/>
          <p:nvPr/>
        </p:nvSpPr>
        <p:spPr>
          <a:xfrm>
            <a:off x="6440557" y="4977516"/>
            <a:ext cx="195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ULEMA operating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BBD8F-2A07-7D88-E949-8C20A2498594}"/>
              </a:ext>
            </a:extLst>
          </p:cNvPr>
          <p:cNvSpPr txBox="1"/>
          <p:nvPr/>
        </p:nvSpPr>
        <p:spPr>
          <a:xfrm>
            <a:off x="4748254" y="3971963"/>
            <a:ext cx="1692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time</a:t>
            </a:r>
          </a:p>
          <a:p>
            <a:r>
              <a:rPr lang="en-US" dirty="0"/>
              <a:t>EMI</a:t>
            </a:r>
          </a:p>
          <a:p>
            <a:r>
              <a:rPr lang="en-US" dirty="0"/>
              <a:t>operating range</a:t>
            </a:r>
          </a:p>
        </p:txBody>
      </p:sp>
      <p:pic>
        <p:nvPicPr>
          <p:cNvPr id="4" name="Picture 3" descr="A picture containing text, gear&#10;&#10;AI-generated content may be incorrect.">
            <a:extLst>
              <a:ext uri="{FF2B5EF4-FFF2-40B4-BE49-F238E27FC236}">
                <a16:creationId xmlns:a16="http://schemas.microsoft.com/office/drawing/2014/main" id="{32EB5436-D44A-3FB6-9004-006EAA4DE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48081" y="3594567"/>
            <a:ext cx="1857338" cy="17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46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EFEC37-7278-B8B3-625C-0E25F93042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Problems and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Current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Background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DEDEDE"/>
                </a:solidFill>
              </a:rPr>
              <a:t>Early time EMI –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Preliminary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54E401-2176-F6AC-738E-81B37DE6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</p:spTree>
    <p:extLst>
      <p:ext uri="{BB962C8B-B14F-4D97-AF65-F5344CB8AC3E}">
        <p14:creationId xmlns:p14="http://schemas.microsoft.com/office/powerpoint/2010/main" val="220134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B7A633-8D78-A821-9B6B-D108529508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Early time EMI system provides a faster shut off time than other time domain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Early time EMI transmitter coil has been optimized to produce a large magnetic field and to collapse the primary magnetic field “bubble” quickly.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Fast shut off times allow for detection of targets with lower conductivity values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Fast shut off times allows for deeper target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Need </a:t>
            </a:r>
            <a:r>
              <a:rPr lang="en-US" dirty="0"/>
              <a:t>to redesign the receiver coils to maximize the received field captured at early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Amplifiers need to be optimized for the recovery time at early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create multiple receiver coils to capture the signal in both “early” time and “normal”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52DBEC-AF38-4C5D-BA97-D3346E2E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5194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EFEC37-7278-B8B3-625C-0E25F93042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Problems and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Current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Background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DEDEDE"/>
                </a:solidFill>
              </a:rPr>
              <a:t>Early time EMI –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Preliminary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Conclusions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54E401-2176-F6AC-738E-81B37DE6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</p:spTree>
    <p:extLst>
      <p:ext uri="{BB962C8B-B14F-4D97-AF65-F5344CB8AC3E}">
        <p14:creationId xmlns:p14="http://schemas.microsoft.com/office/powerpoint/2010/main" val="386697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78EA96-AD9D-307F-8E19-B041AA0BD427}"/>
              </a:ext>
            </a:extLst>
          </p:cNvPr>
          <p:cNvSpPr txBox="1"/>
          <p:nvPr/>
        </p:nvSpPr>
        <p:spPr>
          <a:xfrm>
            <a:off x="266700" y="3352144"/>
            <a:ext cx="62105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thanks to: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+mn-lt"/>
              </a:rPr>
              <a:t>Dr. Fridon Shubitidze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+mn-lt"/>
              </a:rPr>
              <a:t>Professor of Engineering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+mn-lt"/>
              </a:rPr>
              <a:t>Dartmouth College 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+mn-lt"/>
              </a:rPr>
              <a:t>Thayer School of Engineering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Fridon.Shubitidze@dartmouth.edu</a:t>
            </a:r>
            <a:endParaRPr lang="en-US" sz="1400" b="1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+mn-lt"/>
              </a:rPr>
              <a:t>603-646-3671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5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A4162C-B595-DD2C-85CD-729F9DD1E3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6700" y="1028700"/>
            <a:ext cx="5930214" cy="5600700"/>
          </a:xfrm>
        </p:spPr>
        <p:txBody>
          <a:bodyPr numCol="1"/>
          <a:lstStyle/>
          <a:p>
            <a:r>
              <a:rPr lang="en-US" dirty="0"/>
              <a:t>1) LOW CONDUCTIVE MATERIALS</a:t>
            </a:r>
          </a:p>
          <a:p>
            <a:pPr marL="346075"/>
            <a:r>
              <a:rPr lang="en-US" sz="2000" dirty="0"/>
              <a:t>Landmines and Improvised Explosive Devices (IEDs) are usually constructed of plastic, wood, and rubber and contain very small amounts of metal</a:t>
            </a:r>
          </a:p>
          <a:p>
            <a:endParaRPr lang="en-US" sz="2000" dirty="0"/>
          </a:p>
          <a:p>
            <a:r>
              <a:rPr lang="en-US" dirty="0"/>
              <a:t>2) DEEP TARGET DETECTION AND CLASSIFICATION</a:t>
            </a:r>
          </a:p>
          <a:p>
            <a:pPr marL="346075"/>
            <a:r>
              <a:rPr lang="en-US" dirty="0"/>
              <a:t>Rule of thumb is that a target can be detected and classified by an AGC sensor at 11x it’s diameter.</a:t>
            </a:r>
          </a:p>
          <a:p>
            <a:r>
              <a:rPr lang="en-US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B6D6B9-E124-5ADA-3DDA-9684A664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and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C1917-BB6F-A277-56A6-80BCDA3CF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74" y="1293812"/>
            <a:ext cx="1937843" cy="1937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4BF0A2-4C11-950A-3121-6615D6661E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296" y="860065"/>
            <a:ext cx="2038872" cy="3111963"/>
          </a:xfrm>
          <a:prstGeom prst="rect">
            <a:avLst/>
          </a:prstGeom>
        </p:spPr>
      </p:pic>
      <p:pic>
        <p:nvPicPr>
          <p:cNvPr id="1026" name="Picture 2" descr="This photo taken from a Kyodo News helicopter shows part of a damaged taxiway at Miyazaki...">
            <a:extLst>
              <a:ext uri="{FF2B5EF4-FFF2-40B4-BE49-F238E27FC236}">
                <a16:creationId xmlns:a16="http://schemas.microsoft.com/office/drawing/2014/main" id="{83C45DF5-CB53-E97D-36ED-B849FBEE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16" y="4016955"/>
            <a:ext cx="4072066" cy="22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87E7FD-C929-3FDA-6BBA-AD8E90E1B3DF}"/>
              </a:ext>
            </a:extLst>
          </p:cNvPr>
          <p:cNvSpPr txBox="1"/>
          <p:nvPr/>
        </p:nvSpPr>
        <p:spPr>
          <a:xfrm>
            <a:off x="6555259" y="3997411"/>
            <a:ext cx="40530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Segoe UI" panose="020B0502040204020203" pitchFamily="34" charset="0"/>
              </a:rPr>
              <a:t>P</a:t>
            </a:r>
            <a:r>
              <a:rPr lang="en-US" sz="1100" b="0" i="0" dirty="0">
                <a:solidFill>
                  <a:schemeClr val="tx2"/>
                </a:solidFill>
                <a:effectLst/>
                <a:latin typeface="Segoe UI" panose="020B0502040204020203" pitchFamily="34" charset="0"/>
              </a:rPr>
              <a:t>art of a damaged taxiway at Miyazaki Airport in southwestern Japan, Wednesday, Oct. 2, 2024, after an explosion was reported.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6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EFEC37-7278-B8B3-625C-0E25F93042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Problems and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Current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Background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chemeClr val="bg2"/>
                </a:solidFill>
              </a:rPr>
              <a:t>TDLite</a:t>
            </a:r>
            <a:r>
              <a:rPr lang="en-US" sz="4400" dirty="0">
                <a:solidFill>
                  <a:schemeClr val="bg2"/>
                </a:solidFill>
              </a:rPr>
              <a:t> –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Preliminary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Conclusions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54E401-2176-F6AC-738E-81B37DE6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</p:spTree>
    <p:extLst>
      <p:ext uri="{BB962C8B-B14F-4D97-AF65-F5344CB8AC3E}">
        <p14:creationId xmlns:p14="http://schemas.microsoft.com/office/powerpoint/2010/main" val="415718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580245-096B-0397-2003-136EC3F451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6700" y="1028700"/>
            <a:ext cx="6171170" cy="5600700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Advanced EMI Sensors (&lt;100 kHz)</a:t>
            </a:r>
          </a:p>
          <a:p>
            <a:pPr marL="0" lvl="1" indent="0">
              <a:buNone/>
            </a:pPr>
            <a:r>
              <a:rPr lang="en-US" sz="2400" dirty="0"/>
              <a:t>	Provide detection and classification for metallic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Magnetometers</a:t>
            </a:r>
          </a:p>
          <a:p>
            <a:pPr marL="0" lvl="1" indent="0">
              <a:buNone/>
            </a:pPr>
            <a:r>
              <a:rPr lang="en-US" sz="2400" dirty="0"/>
              <a:t>	Only detects ferrous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Ground Penetrating Radar (50 MHz-3GHz)</a:t>
            </a:r>
          </a:p>
          <a:p>
            <a:pPr marL="0" lvl="1" indent="0">
              <a:buNone/>
            </a:pPr>
            <a:r>
              <a:rPr lang="en-US" sz="2400" dirty="0"/>
              <a:t>	Detects metals as well as dielectrics</a:t>
            </a:r>
          </a:p>
          <a:p>
            <a:pPr marL="0" lvl="1" indent="0">
              <a:buNone/>
            </a:pPr>
            <a:r>
              <a:rPr lang="en-US" sz="2400" dirty="0"/>
              <a:t>	High false alarm rate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4BA1C5-8C03-E214-7368-045B47BF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technologies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EDEFC6-C063-C594-D9C2-F1A08C75F046}"/>
              </a:ext>
            </a:extLst>
          </p:cNvPr>
          <p:cNvGrpSpPr/>
          <p:nvPr/>
        </p:nvGrpSpPr>
        <p:grpSpPr>
          <a:xfrm>
            <a:off x="8622487" y="933997"/>
            <a:ext cx="3009900" cy="2187428"/>
            <a:chOff x="347132" y="4182534"/>
            <a:chExt cx="2870200" cy="212891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D69686F-D1B0-4091-5E97-E454199A5C0E}"/>
                </a:ext>
              </a:extLst>
            </p:cNvPr>
            <p:cNvGrpSpPr/>
            <p:nvPr/>
          </p:nvGrpSpPr>
          <p:grpSpPr>
            <a:xfrm>
              <a:off x="355599" y="4389967"/>
              <a:ext cx="2861733" cy="1921478"/>
              <a:chOff x="1888066" y="3890433"/>
              <a:chExt cx="2861733" cy="1921478"/>
            </a:xfrm>
          </p:grpSpPr>
          <p:pic>
            <p:nvPicPr>
              <p:cNvPr id="7" name="Picture 2" descr="Demining Operations in Mali assisted by United Nations Mine Action Service">
                <a:extLst>
                  <a:ext uri="{FF2B5EF4-FFF2-40B4-BE49-F238E27FC236}">
                    <a16:creationId xmlns:a16="http://schemas.microsoft.com/office/drawing/2014/main" id="{D408F135-A2E6-BA32-E218-CA495F650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0183" y="3890433"/>
                <a:ext cx="28575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CEDDB0-160B-7084-1B35-E1E1A4F015ED}"/>
                  </a:ext>
                </a:extLst>
              </p:cNvPr>
              <p:cNvSpPr txBox="1"/>
              <p:nvPr/>
            </p:nvSpPr>
            <p:spPr>
              <a:xfrm>
                <a:off x="1888066" y="5596467"/>
                <a:ext cx="2861733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tx2"/>
                    </a:solidFill>
                  </a:rPr>
                  <a:t>Photo courtesy of United Nations Mine Action Service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84912E-F2DF-DA51-2AE9-40D8F078FD72}"/>
                </a:ext>
              </a:extLst>
            </p:cNvPr>
            <p:cNvSpPr txBox="1"/>
            <p:nvPr/>
          </p:nvSpPr>
          <p:spPr>
            <a:xfrm>
              <a:off x="347132" y="4182534"/>
              <a:ext cx="28448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err="1"/>
                <a:t>Schonstedt</a:t>
              </a:r>
              <a:endParaRPr lang="en-US" sz="800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217346-AC59-22B1-D889-4B36A7563188}"/>
              </a:ext>
            </a:extLst>
          </p:cNvPr>
          <p:cNvGrpSpPr/>
          <p:nvPr/>
        </p:nvGrpSpPr>
        <p:grpSpPr>
          <a:xfrm>
            <a:off x="9639867" y="3243841"/>
            <a:ext cx="1959217" cy="3172543"/>
            <a:chOff x="4859906" y="1096106"/>
            <a:chExt cx="2256531" cy="3661541"/>
          </a:xfrm>
        </p:grpSpPr>
        <p:pic>
          <p:nvPicPr>
            <p:cNvPr id="10" name="Picture 9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A05357D0-3DB6-441E-EDFE-8695EC623F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157401" y="1798611"/>
              <a:ext cx="3661541" cy="225653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D33756-EE10-749B-6DD4-3CAEE0BDD1B8}"/>
                </a:ext>
              </a:extLst>
            </p:cNvPr>
            <p:cNvSpPr txBox="1"/>
            <p:nvPr/>
          </p:nvSpPr>
          <p:spPr>
            <a:xfrm>
              <a:off x="4864671" y="1096106"/>
              <a:ext cx="1864892" cy="248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ULEMA 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F33D37-4C78-4A20-91B6-94ADAC8CDAA2}"/>
              </a:ext>
            </a:extLst>
          </p:cNvPr>
          <p:cNvGrpSpPr/>
          <p:nvPr/>
        </p:nvGrpSpPr>
        <p:grpSpPr>
          <a:xfrm>
            <a:off x="6761180" y="1324556"/>
            <a:ext cx="1507290" cy="2187666"/>
            <a:chOff x="4903047" y="1027276"/>
            <a:chExt cx="1848275" cy="2112544"/>
          </a:xfrm>
        </p:grpSpPr>
        <p:pic>
          <p:nvPicPr>
            <p:cNvPr id="13" name="Picture 4" descr="CEIA CMD - Compact Metal Detector">
              <a:extLst>
                <a:ext uri="{FF2B5EF4-FFF2-40B4-BE49-F238E27FC236}">
                  <a16:creationId xmlns:a16="http://schemas.microsoft.com/office/drawing/2014/main" id="{21DEF919-884A-020F-D875-D6A7885E5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048" y="1027506"/>
              <a:ext cx="1848274" cy="211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D0A503-2CF8-1F4A-2F2B-F7B59D53A845}"/>
                </a:ext>
              </a:extLst>
            </p:cNvPr>
            <p:cNvSpPr txBox="1"/>
            <p:nvPr/>
          </p:nvSpPr>
          <p:spPr>
            <a:xfrm>
              <a:off x="4903047" y="1027276"/>
              <a:ext cx="18482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CEIA CMD3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64B968-3736-ED68-8315-C73FDE2A25E7}"/>
              </a:ext>
            </a:extLst>
          </p:cNvPr>
          <p:cNvGrpSpPr/>
          <p:nvPr/>
        </p:nvGrpSpPr>
        <p:grpSpPr>
          <a:xfrm>
            <a:off x="6185654" y="4247368"/>
            <a:ext cx="3009901" cy="1528034"/>
            <a:chOff x="2720056" y="6173549"/>
            <a:chExt cx="3009901" cy="1528034"/>
          </a:xfrm>
        </p:grpSpPr>
        <p:pic>
          <p:nvPicPr>
            <p:cNvPr id="16" name="Picture 2" descr="MDS-10 Dual Sensor Landmine Detector by ...">
              <a:extLst>
                <a:ext uri="{FF2B5EF4-FFF2-40B4-BE49-F238E27FC236}">
                  <a16:creationId xmlns:a16="http://schemas.microsoft.com/office/drawing/2014/main" id="{8B470150-8034-62A7-7EDC-9255F0303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057" y="6177583"/>
              <a:ext cx="30099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B7D149-A293-FB74-D41E-83349EBD3BED}"/>
                </a:ext>
              </a:extLst>
            </p:cNvPr>
            <p:cNvSpPr txBox="1"/>
            <p:nvPr/>
          </p:nvSpPr>
          <p:spPr>
            <a:xfrm>
              <a:off x="2720056" y="6173549"/>
              <a:ext cx="30099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err="1"/>
                <a:t>MineLab</a:t>
              </a:r>
              <a:r>
                <a:rPr lang="en-US" sz="800" b="1" dirty="0"/>
                <a:t> MDS10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62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EFEC37-7278-B8B3-625C-0E25F93042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Problems and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Current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Background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DEDEDE"/>
                </a:solidFill>
              </a:rPr>
              <a:t>Early time EMI –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DEDEDE"/>
                </a:solidFill>
              </a:rPr>
              <a:t>Preliminary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/>
                </a:solidFill>
              </a:rPr>
              <a:t>Conclusions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54E401-2176-F6AC-738E-81B37DE6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</p:spTree>
    <p:extLst>
      <p:ext uri="{BB962C8B-B14F-4D97-AF65-F5344CB8AC3E}">
        <p14:creationId xmlns:p14="http://schemas.microsoft.com/office/powerpoint/2010/main" val="112516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907-1757-3AAC-E80C-6691CD0E412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EM interacts with metallic target and induces volume/surface currents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ea typeface="MS PGothic" panose="020B0600070205080204" pitchFamily="34" charset="-128"/>
              </a:rPr>
              <a:t>Soils are “invisible”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Traditional EMI Frequency range: </a:t>
            </a: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10’s Hz up to 10’s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KHz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Can detect and classify targets based on size and 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Works for targets in soil, water, etc.</a:t>
            </a:r>
          </a:p>
          <a:p>
            <a:endParaRPr lang="en-US" altLang="en-US" sz="28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4B7B35-9D23-3886-CDEB-7956A4B2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physics</a:t>
            </a:r>
          </a:p>
        </p:txBody>
      </p:sp>
      <p:pic>
        <p:nvPicPr>
          <p:cNvPr id="6" name="Picture 21" descr="Q:\emsg\lithos\HFEMI\papers\SIGMAN_SPIE\ARTWORK\emi_dipole_picture.png">
            <a:extLst>
              <a:ext uri="{FF2B5EF4-FFF2-40B4-BE49-F238E27FC236}">
                <a16:creationId xmlns:a16="http://schemas.microsoft.com/office/drawing/2014/main" id="{EB2F0063-953A-C345-3261-B0C251F7DC4A}"/>
              </a:ext>
            </a:extLst>
          </p:cNvPr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62" y="2062640"/>
            <a:ext cx="4462404" cy="348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83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381DB6D-AA7A-4FBD-F54B-AD357377234E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rcRect l="20675" t="6018" r="24899"/>
          <a:stretch/>
        </p:blipFill>
        <p:spPr>
          <a:xfrm>
            <a:off x="5950636" y="1312762"/>
            <a:ext cx="5721350" cy="5338669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B707F55-ED58-EF0D-1FAB-AB6EB98A384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rcRect l="19308" t="5362" r="25659"/>
          <a:stretch/>
        </p:blipFill>
        <p:spPr>
          <a:xfrm>
            <a:off x="39441" y="1312762"/>
            <a:ext cx="5721350" cy="53166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2F172B-85C6-3387-9750-EF8CAE32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Physics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B1DABC-8094-9D0B-E57F-0DE38CA00809}"/>
                  </a:ext>
                </a:extLst>
              </p:cNvPr>
              <p:cNvSpPr txBox="1"/>
              <p:nvPr/>
            </p:nvSpPr>
            <p:spPr>
              <a:xfrm rot="17401345">
                <a:off x="4291174" y="3111499"/>
                <a:ext cx="8695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B1DABC-8094-9D0B-E57F-0DE38CA00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01345">
                <a:off x="4291174" y="3111499"/>
                <a:ext cx="869597" cy="276999"/>
              </a:xfrm>
              <a:prstGeom prst="rect">
                <a:avLst/>
              </a:prstGeom>
              <a:blipFill>
                <a:blip r:embed="rId5"/>
                <a:stretch>
                  <a:fillRect t="-2000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F7C320-5645-EB35-A611-4CC9ED76490D}"/>
                  </a:ext>
                </a:extLst>
              </p:cNvPr>
              <p:cNvSpPr txBox="1"/>
              <p:nvPr/>
            </p:nvSpPr>
            <p:spPr>
              <a:xfrm rot="1060988">
                <a:off x="7115423" y="2020251"/>
                <a:ext cx="8695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F7C320-5645-EB35-A611-4CC9ED764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60988">
                <a:off x="7115423" y="2020251"/>
                <a:ext cx="869597" cy="276999"/>
              </a:xfrm>
              <a:prstGeom prst="rect">
                <a:avLst/>
              </a:prstGeom>
              <a:blipFill>
                <a:blip r:embed="rId6"/>
                <a:stretch>
                  <a:fillRect l="-1987" r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F6E5B2-4765-CDA3-8F72-B3CA0C3E64DE}"/>
                  </a:ext>
                </a:extLst>
              </p:cNvPr>
              <p:cNvSpPr txBox="1"/>
              <p:nvPr/>
            </p:nvSpPr>
            <p:spPr>
              <a:xfrm rot="17607527">
                <a:off x="3194632" y="3085827"/>
                <a:ext cx="869597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F6E5B2-4765-CDA3-8F72-B3CA0C3E6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607527">
                <a:off x="3194632" y="3085827"/>
                <a:ext cx="869597" cy="280077"/>
              </a:xfrm>
              <a:prstGeom prst="rect">
                <a:avLst/>
              </a:prstGeom>
              <a:blipFill>
                <a:blip r:embed="rId7"/>
                <a:stretch>
                  <a:fillRect t="-2000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EC314B-7C46-9FB1-6687-EA5FA355AD50}"/>
                  </a:ext>
                </a:extLst>
              </p:cNvPr>
              <p:cNvSpPr txBox="1"/>
              <p:nvPr/>
            </p:nvSpPr>
            <p:spPr>
              <a:xfrm rot="17427288">
                <a:off x="2165185" y="3078464"/>
                <a:ext cx="8695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EC314B-7C46-9FB1-6687-EA5FA355A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27288">
                <a:off x="2165185" y="3078464"/>
                <a:ext cx="869597" cy="276999"/>
              </a:xfrm>
              <a:prstGeom prst="rect">
                <a:avLst/>
              </a:prstGeom>
              <a:blipFill>
                <a:blip r:embed="rId8"/>
                <a:stretch>
                  <a:fillRect t="-1325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723C53-9F05-2F02-D4ED-ABA1D09B3522}"/>
                  </a:ext>
                </a:extLst>
              </p:cNvPr>
              <p:cNvSpPr txBox="1"/>
              <p:nvPr/>
            </p:nvSpPr>
            <p:spPr>
              <a:xfrm rot="845111">
                <a:off x="8550031" y="1613421"/>
                <a:ext cx="8312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723C53-9F05-2F02-D4ED-ABA1D09B3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45111">
                <a:off x="8550031" y="1613421"/>
                <a:ext cx="831209" cy="276999"/>
              </a:xfrm>
              <a:prstGeom prst="rect">
                <a:avLst/>
              </a:prstGeom>
              <a:blipFill>
                <a:blip r:embed="rId9"/>
                <a:stretch>
                  <a:fillRect l="-4861" r="-347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93510B-0959-9D4D-CFC9-E0D0D7852E41}"/>
                  </a:ext>
                </a:extLst>
              </p:cNvPr>
              <p:cNvSpPr txBox="1"/>
              <p:nvPr/>
            </p:nvSpPr>
            <p:spPr>
              <a:xfrm rot="858133">
                <a:off x="7670721" y="1740201"/>
                <a:ext cx="862820" cy="2800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93510B-0959-9D4D-CFC9-E0D0D7852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58133">
                <a:off x="7670721" y="1740201"/>
                <a:ext cx="862820" cy="280077"/>
              </a:xfrm>
              <a:prstGeom prst="rect">
                <a:avLst/>
              </a:prstGeom>
              <a:blipFill>
                <a:blip r:embed="rId10"/>
                <a:stretch>
                  <a:fillRect l="-2667" r="-2000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D89639B-05AD-6700-1163-EF3E8E238058}"/>
              </a:ext>
            </a:extLst>
          </p:cNvPr>
          <p:cNvSpPr txBox="1"/>
          <p:nvPr/>
        </p:nvSpPr>
        <p:spPr>
          <a:xfrm>
            <a:off x="8755933" y="4569313"/>
            <a:ext cx="144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range of most time domain sensors</a:t>
            </a:r>
          </a:p>
        </p:txBody>
      </p:sp>
    </p:spTree>
    <p:extLst>
      <p:ext uri="{BB962C8B-B14F-4D97-AF65-F5344CB8AC3E}">
        <p14:creationId xmlns:p14="http://schemas.microsoft.com/office/powerpoint/2010/main" val="302480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C3A2C-3390-B96B-625E-0A5B01A7BFC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11 x diameter “rule of thumb” first referenced in 2006 (</a:t>
            </a:r>
            <a:r>
              <a:rPr lang="en-US" sz="2000" i="1" dirty="0"/>
              <a:t>Survey of Munitions Response Technologies (UXO-4, 2006)) </a:t>
            </a:r>
            <a:r>
              <a:rPr lang="en-US" sz="2000" dirty="0"/>
              <a:t>by the Interstate Technology and Regulatory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Based off EMI technologies to DETECT MOST SEEDED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EMI platforms were EM-61 and GEM-3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Failed for “small: ordnance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	20mm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Passed for “medium” and “large” ordnance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	60mm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	155mm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1CCBA-73D4-099C-3F01-25502032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Physics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D4A025-8904-4198-92EC-E78F36CE83A2}"/>
              </a:ext>
            </a:extLst>
          </p:cNvPr>
          <p:cNvSpPr txBox="1"/>
          <p:nvPr/>
        </p:nvSpPr>
        <p:spPr>
          <a:xfrm>
            <a:off x="6454487" y="1114355"/>
            <a:ext cx="51651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i="0" u="none" strike="noStrike" baseline="0" dirty="0">
                <a:latin typeface="MicrosoftSansSerif"/>
              </a:rPr>
              <a:t>Figure 4-3. </a:t>
            </a:r>
            <a:r>
              <a:rPr lang="en-US" sz="1100" b="0" i="0" u="none" strike="noStrike" baseline="0" dirty="0">
                <a:latin typeface="MicrosoftSansSerif"/>
              </a:rPr>
              <a:t>Predicted peak of the EM61-MK2 array anomaly amplitude in Gate 1 for a 4.2-inch mortar in its most favorable and least favorable orientations as a function of depth and measured values from a test pit adjacent and the GPO. Also shown are the system noise at the GPO and the detection threshold used for the EM61-MK2 array surveys.</a:t>
            </a:r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B0B4E-9041-A56A-4691-EE92C72628E4}"/>
              </a:ext>
            </a:extLst>
          </p:cNvPr>
          <p:cNvSpPr txBox="1"/>
          <p:nvPr/>
        </p:nvSpPr>
        <p:spPr>
          <a:xfrm>
            <a:off x="6357178" y="6086493"/>
            <a:ext cx="52624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Nelson, Herb, Katherine Kaye, and Anne Andrews. "ESTCP Pilot Program Classification Approaches in Munitions Response."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ESTCP Web Site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(2008).</a:t>
            </a:r>
            <a:endParaRPr lang="en-US" sz="1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AB5F93-B291-9E03-211C-6392AE579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044" y="2199425"/>
            <a:ext cx="5779051" cy="37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32176"/>
      </p:ext>
    </p:extLst>
  </p:cSld>
  <p:clrMapOvr>
    <a:masterClrMapping/>
  </p:clrMapOvr>
</p:sld>
</file>

<file path=ppt/theme/theme1.xml><?xml version="1.0" encoding="utf-8"?>
<a:theme xmlns:a="http://schemas.openxmlformats.org/drawingml/2006/main" name="1_Upper left castle template CUI">
  <a:themeElements>
    <a:clrScheme name="USACE - Army 2023">
      <a:dk1>
        <a:srgbClr val="221F20"/>
      </a:dk1>
      <a:lt1>
        <a:srgbClr val="565557"/>
      </a:lt1>
      <a:dk2>
        <a:srgbClr val="FFFFFF"/>
      </a:dk2>
      <a:lt2>
        <a:srgbClr val="D5D5D7"/>
      </a:lt2>
      <a:accent1>
        <a:srgbClr val="727365"/>
      </a:accent1>
      <a:accent2>
        <a:srgbClr val="2F372F"/>
      </a:accent2>
      <a:accent3>
        <a:srgbClr val="FFCC01"/>
      </a:accent3>
      <a:accent4>
        <a:srgbClr val="BFB8A6"/>
      </a:accent4>
      <a:accent5>
        <a:srgbClr val="00308F"/>
      </a:accent5>
      <a:accent6>
        <a:srgbClr val="CF0000"/>
      </a:accent6>
      <a:hlink>
        <a:srgbClr val="3E6682"/>
      </a:hlink>
      <a:folHlink>
        <a:srgbClr val="7030A0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SACE_Dartmouth-Branded CUI  Slides.potx" id="{86A1FDA2-D836-4420-A497-DB559511A68E}" vid="{50522006-1A66-4F84-965D-9EF169B487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5D28C5B06AF478B2531C17E85C6A0" ma:contentTypeVersion="2" ma:contentTypeDescription="Create a new document." ma:contentTypeScope="" ma:versionID="a607b088d1f823daad15e4fd0f18d4f2">
  <xsd:schema xmlns:xsd="http://www.w3.org/2001/XMLSchema" xmlns:xs="http://www.w3.org/2001/XMLSchema" xmlns:p="http://schemas.microsoft.com/office/2006/metadata/properties" xmlns:ns2="1c1d9cf8-8fbb-4cb0-bc90-ffce08f888e0" targetNamespace="http://schemas.microsoft.com/office/2006/metadata/properties" ma:root="true" ma:fieldsID="0e0cbf54ee846107550037296ab1abce" ns2:_="">
    <xsd:import namespace="1c1d9cf8-8fbb-4cb0-bc90-ffce08f888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d9cf8-8fbb-4cb0-bc90-ffce08f88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8C2CD5-50C2-4A7C-996A-3D6312B83669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1c1d9cf8-8fbb-4cb0-bc90-ffce08f888e0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CAE72E-856B-4DF4-A9F6-93C41667E9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B4222E-8A83-46AC-9795-A2179EAE5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1d9cf8-8fbb-4cb0-bc90-ffce08f888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USACE_Dartmouth-Branded CUI  Slides</Template>
  <TotalTime>3716</TotalTime>
  <Words>876</Words>
  <Application>Microsoft Office PowerPoint</Application>
  <PresentationFormat>Widescreen</PresentationFormat>
  <Paragraphs>166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ＭＳ Ｐゴシック</vt:lpstr>
      <vt:lpstr>Arial</vt:lpstr>
      <vt:lpstr>Arial Black</vt:lpstr>
      <vt:lpstr>Calibri</vt:lpstr>
      <vt:lpstr>Cambria Math</vt:lpstr>
      <vt:lpstr>Franklin Gothic Heavy</vt:lpstr>
      <vt:lpstr>MicrosoftSansSerif</vt:lpstr>
      <vt:lpstr>Segoe UI</vt:lpstr>
      <vt:lpstr>1_Upper left castle template CUI</vt:lpstr>
      <vt:lpstr>Prototype Time Domain Transmitter for Sensing Carbon fiber, salt water, and landmines</vt:lpstr>
      <vt:lpstr>Outline </vt:lpstr>
      <vt:lpstr>Problems and challenges</vt:lpstr>
      <vt:lpstr>Outline </vt:lpstr>
      <vt:lpstr>Current technologies</vt:lpstr>
      <vt:lpstr>Outline </vt:lpstr>
      <vt:lpstr>Background physics</vt:lpstr>
      <vt:lpstr>Background Physics</vt:lpstr>
      <vt:lpstr>Background Physics</vt:lpstr>
      <vt:lpstr>Outline </vt:lpstr>
      <vt:lpstr>TDLITE design</vt:lpstr>
      <vt:lpstr>Outline </vt:lpstr>
      <vt:lpstr>Comparison to metal shotput</vt:lpstr>
      <vt:lpstr>Comparison to Carbon fiber Sphere</vt:lpstr>
      <vt:lpstr>Comparison to Carbon fiber plate</vt:lpstr>
      <vt:lpstr>Comparison to salt water</vt:lpstr>
      <vt:lpstr>VS50 Anti-personnel mine</vt:lpstr>
      <vt:lpstr>Outline 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Prototype Time Domain Transmitter for Sensing Carbon fiber, salt water, and landmines</dc:title>
  <dc:creator>Maxson, Michele L CIV USARMY CEERD-CRREL (USA)</dc:creator>
  <cp:lastModifiedBy>Fridon Shubitidze</cp:lastModifiedBy>
  <cp:revision>26</cp:revision>
  <dcterms:created xsi:type="dcterms:W3CDTF">2025-03-31T13:54:07Z</dcterms:created>
  <dcterms:modified xsi:type="dcterms:W3CDTF">2025-04-15T11:53:41Z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0x010100F745D28C5B06AF478B2531C17E85C6A0</vt:lpwstr>
  </property>
</Properties>
</file>