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62" r:id="rId6"/>
    <p:sldId id="347" r:id="rId7"/>
    <p:sldId id="314" r:id="rId8"/>
    <p:sldId id="318" r:id="rId9"/>
    <p:sldId id="335" r:id="rId10"/>
    <p:sldId id="336" r:id="rId11"/>
    <p:sldId id="331" r:id="rId12"/>
    <p:sldId id="320" r:id="rId13"/>
    <p:sldId id="346" r:id="rId14"/>
    <p:sldId id="299" r:id="rId15"/>
    <p:sldId id="323" r:id="rId16"/>
    <p:sldId id="332" r:id="rId17"/>
    <p:sldId id="325" r:id="rId18"/>
    <p:sldId id="322" r:id="rId19"/>
    <p:sldId id="340" r:id="rId20"/>
    <p:sldId id="300" r:id="rId21"/>
    <p:sldId id="338" r:id="rId22"/>
    <p:sldId id="337" r:id="rId23"/>
    <p:sldId id="345" r:id="rId24"/>
    <p:sldId id="327" r:id="rId25"/>
    <p:sldId id="290" r:id="rId26"/>
    <p:sldId id="343" r:id="rId27"/>
    <p:sldId id="267" r:id="rId28"/>
    <p:sldId id="265" r:id="rId29"/>
  </p:sldIdLst>
  <p:sldSz cx="12192000" cy="6858000"/>
  <p:notesSz cx="6858000" cy="9144000"/>
  <p:embeddedFontLst>
    <p:embeddedFont>
      <p:font typeface="Geograph" panose="020B060402020202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DCC942-B301-A330-DA36-42814F016902}" name="Yarmush, Kyle" initials="KY" userId="S::Kyle.Yarmush@WestonSolutions.com::7654dc3d-52b5-48ea-a8a5-a7dad4ac94cd" providerId="AD"/>
  <p188:author id="{F5759BFD-D0E8-1699-AD54-C31D8C4F2E58}" name="Marcoux, Garrick" initials="MG" userId="S::Garrick.Marcoux@WestonSolutions.com::dc4ee122-6227-41c9-94aa-7b966a09fa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66FF"/>
    <a:srgbClr val="0099FF"/>
    <a:srgbClr val="0095FA"/>
    <a:srgbClr val="00FFFF"/>
    <a:srgbClr val="0033CC"/>
    <a:srgbClr val="00FF00"/>
    <a:srgbClr val="E25A4B"/>
    <a:srgbClr val="FF9900"/>
    <a:srgbClr val="005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50"/>
    <p:restoredTop sz="96327"/>
  </p:normalViewPr>
  <p:slideViewPr>
    <p:cSldViewPr snapToGrid="0" snapToObjects="1">
      <p:cViewPr varScale="1">
        <p:scale>
          <a:sx n="79" d="100"/>
          <a:sy n="79" d="100"/>
        </p:scale>
        <p:origin x="1258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51C5B-7048-4AF5-9ED6-B8160E4A8DE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9564F-2715-444D-8B7D-D9AB7665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8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Also referred to as the Massachusetts Military Reservation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05D30-22FA-4176-AE0E-AA4443053C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04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F874-CC59-2E32-11D8-FCF8590A1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19BA4-2B8E-617A-364F-D99C883DA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7425A1-F0E0-C020-B57F-C4D650287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6B26F-56B5-8652-3CFA-7A3B9610D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51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DF981-1F4E-0707-F556-723C7D3C7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87FDA-28DE-A376-9556-02D07C4ED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6505C-F650-DF0F-ACEE-8400600FF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47EF6-8E30-0080-639F-9FEB45596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93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9A2A2-F77D-FE7A-E747-68170A2DB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3FB217-C142-79A1-DA93-3CBDC3F63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DF6E0-794D-BD53-54F1-BE3A83105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25E9D-29BD-FACA-7B6F-3BFBDFD15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06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DAEFA-AAA7-AB7D-EFB6-BB8D80A43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C813F-3F6D-3847-C4B4-E5F4F0F99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37BC7-7E39-E028-0988-692D972FB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82687-4400-EA40-06D5-983C67A76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91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C0337-69DE-0672-F63E-3C020EAF4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F6F79-41B4-9FD8-D3FF-D0C65B7D0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BD274E-0334-81F7-D877-AC1E30154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5D81D-9852-C565-433A-1FA72C577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41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AD96-AC66-A203-EA7F-5554A15F5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2B42D9-59DA-0782-4B1C-A2697B2FE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F5B79-88A2-D72D-84D3-06CFC7A68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31EF6-281E-C16C-ECF0-E43205970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91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D0FF1-C738-F88E-8A5D-662D010DE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1D52F-7F20-A646-26BA-B0FAD8B98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D85FE-26F2-EE82-0D72-61CEAA151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89772-0670-231E-B48B-CECE0BE5C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95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9564F-2715-444D-8B7D-D9AB7665EE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41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F49C2-7572-846F-4046-3C5A727FB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AC11FF-BEA5-7000-3E4B-CB48BBC7E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F49C9E-780B-72EF-2546-D3CF50ED7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29059-9F31-F680-3949-A05C48813F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9564F-2715-444D-8B7D-D9AB7665EE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8AA2E-98CE-EC42-6D9E-8862EB3E6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6F07E5-4382-30EE-BA16-6A07900B7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37FB1-7905-13F6-9B16-0CAAB63C3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Also referred to as the Massachusetts Military Reservation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619F3-3FAC-7F08-C990-4A57C28B6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05D30-22FA-4176-AE0E-AA4443053C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7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6F23C-EC8C-0905-9FF0-F437E61A8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2E40DB-01FE-E27A-F19E-1D9889DB2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CAB288-4CD4-845F-24D6-B7CDDCF6D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D71F1-0549-96F9-36CB-8E8C2917B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1EF95-41CD-394B-A5C2-FBCBFA543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B0949-BEC6-4ED6-F844-576E8AED9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4EB19C-A702-9732-AE46-50C41011C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BA31-6C0D-DCB3-1AF0-FC69308AC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82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0762A-652B-0CA6-9178-70C42205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94547D-872F-4C81-77F6-84838EB64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4EBE86-A884-39E4-8F4F-99E9BB7FF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B1620-4F68-6D5C-01C5-86834F643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3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44C1-89E0-B6F6-89DA-F40CF7014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1AFFE-456A-FD3D-DD63-B09791C7D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C40764-467A-034A-EF71-0FB64AD91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C94DC-751B-5DEA-BFF9-B5AEB1207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76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6BA30-6626-4744-185F-93D5778CD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206790-AEE2-B209-A0BB-A32CCCBBB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F4447-E508-D7B1-CC33-19B995EEA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8FE47-9F65-21D8-0B67-7603EF272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702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410E-2AB2-A6E9-C592-2AA225AD2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98216-91EC-31B8-61F6-612F133C0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AFDB4-741C-F662-C3FA-2521ADAC6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ACA41-A756-B155-4C60-FBB015917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30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2E948-8F86-3218-B53A-AD974CCE2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EB151-93C6-ACF8-B935-7C4BDDAB4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7722C1-7FC9-B5D5-CF1C-3AF202B07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4585D-30D2-5624-F51F-0000A61E1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8013C-BFCA-4794-960F-FA0156D202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9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78F566C0-369F-E167-0DAB-9DF1B2EBA1B9}"/>
              </a:ext>
            </a:extLst>
          </p:cNvPr>
          <p:cNvSpPr/>
          <p:nvPr userDrawn="1"/>
        </p:nvSpPr>
        <p:spPr>
          <a:xfrm>
            <a:off x="-30451" y="-10391"/>
            <a:ext cx="12252903" cy="1961544"/>
          </a:xfrm>
          <a:custGeom>
            <a:avLst/>
            <a:gdLst>
              <a:gd name="connsiteX0" fmla="*/ 0 w 12192000"/>
              <a:gd name="connsiteY0" fmla="*/ 0 h 1350302"/>
              <a:gd name="connsiteX1" fmla="*/ 12192000 w 12192000"/>
              <a:gd name="connsiteY1" fmla="*/ 0 h 1350302"/>
              <a:gd name="connsiteX2" fmla="*/ 12192000 w 12192000"/>
              <a:gd name="connsiteY2" fmla="*/ 382132 h 1350302"/>
              <a:gd name="connsiteX3" fmla="*/ 12192000 w 12192000"/>
              <a:gd name="connsiteY3" fmla="*/ 433279 h 1350302"/>
              <a:gd name="connsiteX4" fmla="*/ 12192000 w 12192000"/>
              <a:gd name="connsiteY4" fmla="*/ 842153 h 1350302"/>
              <a:gd name="connsiteX5" fmla="*/ 12017079 w 12192000"/>
              <a:gd name="connsiteY5" fmla="*/ 897327 h 1350302"/>
              <a:gd name="connsiteX6" fmla="*/ 6097571 w 12192000"/>
              <a:gd name="connsiteY6" fmla="*/ 1350302 h 1350302"/>
              <a:gd name="connsiteX7" fmla="*/ 178063 w 12192000"/>
              <a:gd name="connsiteY7" fmla="*/ 897327 h 1350302"/>
              <a:gd name="connsiteX8" fmla="*/ 0 w 12192000"/>
              <a:gd name="connsiteY8" fmla="*/ 841162 h 1350302"/>
              <a:gd name="connsiteX9" fmla="*/ 0 w 12192000"/>
              <a:gd name="connsiteY9" fmla="*/ 433279 h 1350302"/>
              <a:gd name="connsiteX10" fmla="*/ 0 w 12192000"/>
              <a:gd name="connsiteY10" fmla="*/ 382132 h 1350302"/>
              <a:gd name="connsiteX11" fmla="*/ 0 w 12192000"/>
              <a:gd name="connsiteY11" fmla="*/ 0 h 1350302"/>
              <a:gd name="connsiteX0" fmla="*/ 0 w 12192000"/>
              <a:gd name="connsiteY0" fmla="*/ 214835 h 1565137"/>
              <a:gd name="connsiteX1" fmla="*/ 12184591 w 12192000"/>
              <a:gd name="connsiteY1" fmla="*/ 0 h 1565137"/>
              <a:gd name="connsiteX2" fmla="*/ 12192000 w 12192000"/>
              <a:gd name="connsiteY2" fmla="*/ 596967 h 1565137"/>
              <a:gd name="connsiteX3" fmla="*/ 12192000 w 12192000"/>
              <a:gd name="connsiteY3" fmla="*/ 648114 h 1565137"/>
              <a:gd name="connsiteX4" fmla="*/ 12192000 w 12192000"/>
              <a:gd name="connsiteY4" fmla="*/ 1056988 h 1565137"/>
              <a:gd name="connsiteX5" fmla="*/ 12017079 w 12192000"/>
              <a:gd name="connsiteY5" fmla="*/ 1112162 h 1565137"/>
              <a:gd name="connsiteX6" fmla="*/ 6097571 w 12192000"/>
              <a:gd name="connsiteY6" fmla="*/ 1565137 h 1565137"/>
              <a:gd name="connsiteX7" fmla="*/ 178063 w 12192000"/>
              <a:gd name="connsiteY7" fmla="*/ 1112162 h 1565137"/>
              <a:gd name="connsiteX8" fmla="*/ 0 w 12192000"/>
              <a:gd name="connsiteY8" fmla="*/ 1055997 h 1565137"/>
              <a:gd name="connsiteX9" fmla="*/ 0 w 12192000"/>
              <a:gd name="connsiteY9" fmla="*/ 648114 h 1565137"/>
              <a:gd name="connsiteX10" fmla="*/ 0 w 12192000"/>
              <a:gd name="connsiteY10" fmla="*/ 596967 h 1565137"/>
              <a:gd name="connsiteX11" fmla="*/ 0 w 12192000"/>
              <a:gd name="connsiteY11" fmla="*/ 214835 h 1565137"/>
              <a:gd name="connsiteX0" fmla="*/ 0 w 12199407"/>
              <a:gd name="connsiteY0" fmla="*/ 7409 h 1565137"/>
              <a:gd name="connsiteX1" fmla="*/ 12191998 w 12199407"/>
              <a:gd name="connsiteY1" fmla="*/ 0 h 1565137"/>
              <a:gd name="connsiteX2" fmla="*/ 12199407 w 12199407"/>
              <a:gd name="connsiteY2" fmla="*/ 596967 h 1565137"/>
              <a:gd name="connsiteX3" fmla="*/ 12199407 w 12199407"/>
              <a:gd name="connsiteY3" fmla="*/ 648114 h 1565137"/>
              <a:gd name="connsiteX4" fmla="*/ 12199407 w 12199407"/>
              <a:gd name="connsiteY4" fmla="*/ 1056988 h 1565137"/>
              <a:gd name="connsiteX5" fmla="*/ 12024486 w 12199407"/>
              <a:gd name="connsiteY5" fmla="*/ 1112162 h 1565137"/>
              <a:gd name="connsiteX6" fmla="*/ 6104978 w 12199407"/>
              <a:gd name="connsiteY6" fmla="*/ 1565137 h 1565137"/>
              <a:gd name="connsiteX7" fmla="*/ 185470 w 12199407"/>
              <a:gd name="connsiteY7" fmla="*/ 1112162 h 1565137"/>
              <a:gd name="connsiteX8" fmla="*/ 7407 w 12199407"/>
              <a:gd name="connsiteY8" fmla="*/ 1055997 h 1565137"/>
              <a:gd name="connsiteX9" fmla="*/ 7407 w 12199407"/>
              <a:gd name="connsiteY9" fmla="*/ 648114 h 1565137"/>
              <a:gd name="connsiteX10" fmla="*/ 7407 w 12199407"/>
              <a:gd name="connsiteY10" fmla="*/ 596967 h 1565137"/>
              <a:gd name="connsiteX11" fmla="*/ 0 w 12199407"/>
              <a:gd name="connsiteY11" fmla="*/ 7409 h 1565137"/>
              <a:gd name="connsiteX0" fmla="*/ 0 w 12227990"/>
              <a:gd name="connsiteY0" fmla="*/ 93156 h 1565137"/>
              <a:gd name="connsiteX1" fmla="*/ 12220581 w 12227990"/>
              <a:gd name="connsiteY1" fmla="*/ 0 h 1565137"/>
              <a:gd name="connsiteX2" fmla="*/ 12227990 w 12227990"/>
              <a:gd name="connsiteY2" fmla="*/ 596967 h 1565137"/>
              <a:gd name="connsiteX3" fmla="*/ 12227990 w 12227990"/>
              <a:gd name="connsiteY3" fmla="*/ 648114 h 1565137"/>
              <a:gd name="connsiteX4" fmla="*/ 12227990 w 12227990"/>
              <a:gd name="connsiteY4" fmla="*/ 1056988 h 1565137"/>
              <a:gd name="connsiteX5" fmla="*/ 12053069 w 12227990"/>
              <a:gd name="connsiteY5" fmla="*/ 1112162 h 1565137"/>
              <a:gd name="connsiteX6" fmla="*/ 6133561 w 12227990"/>
              <a:gd name="connsiteY6" fmla="*/ 1565137 h 1565137"/>
              <a:gd name="connsiteX7" fmla="*/ 214053 w 12227990"/>
              <a:gd name="connsiteY7" fmla="*/ 1112162 h 1565137"/>
              <a:gd name="connsiteX8" fmla="*/ 35990 w 12227990"/>
              <a:gd name="connsiteY8" fmla="*/ 1055997 h 1565137"/>
              <a:gd name="connsiteX9" fmla="*/ 35990 w 12227990"/>
              <a:gd name="connsiteY9" fmla="*/ 648114 h 1565137"/>
              <a:gd name="connsiteX10" fmla="*/ 35990 w 12227990"/>
              <a:gd name="connsiteY10" fmla="*/ 596967 h 1565137"/>
              <a:gd name="connsiteX11" fmla="*/ 0 w 12227990"/>
              <a:gd name="connsiteY11" fmla="*/ 93156 h 1565137"/>
              <a:gd name="connsiteX0" fmla="*/ 0 w 12235213"/>
              <a:gd name="connsiteY0" fmla="*/ 21701 h 1493682"/>
              <a:gd name="connsiteX1" fmla="*/ 12234872 w 12235213"/>
              <a:gd name="connsiteY1" fmla="*/ 0 h 1493682"/>
              <a:gd name="connsiteX2" fmla="*/ 12227990 w 12235213"/>
              <a:gd name="connsiteY2" fmla="*/ 525512 h 1493682"/>
              <a:gd name="connsiteX3" fmla="*/ 12227990 w 12235213"/>
              <a:gd name="connsiteY3" fmla="*/ 576659 h 1493682"/>
              <a:gd name="connsiteX4" fmla="*/ 12227990 w 12235213"/>
              <a:gd name="connsiteY4" fmla="*/ 985533 h 1493682"/>
              <a:gd name="connsiteX5" fmla="*/ 12053069 w 12235213"/>
              <a:gd name="connsiteY5" fmla="*/ 1040707 h 1493682"/>
              <a:gd name="connsiteX6" fmla="*/ 6133561 w 12235213"/>
              <a:gd name="connsiteY6" fmla="*/ 1493682 h 1493682"/>
              <a:gd name="connsiteX7" fmla="*/ 214053 w 12235213"/>
              <a:gd name="connsiteY7" fmla="*/ 1040707 h 1493682"/>
              <a:gd name="connsiteX8" fmla="*/ 35990 w 12235213"/>
              <a:gd name="connsiteY8" fmla="*/ 984542 h 1493682"/>
              <a:gd name="connsiteX9" fmla="*/ 35990 w 12235213"/>
              <a:gd name="connsiteY9" fmla="*/ 576659 h 1493682"/>
              <a:gd name="connsiteX10" fmla="*/ 35990 w 12235213"/>
              <a:gd name="connsiteY10" fmla="*/ 525512 h 1493682"/>
              <a:gd name="connsiteX11" fmla="*/ 0 w 12235213"/>
              <a:gd name="connsiteY11" fmla="*/ 21701 h 1493682"/>
              <a:gd name="connsiteX0" fmla="*/ 0 w 12227990"/>
              <a:gd name="connsiteY0" fmla="*/ 0 h 1471981"/>
              <a:gd name="connsiteX1" fmla="*/ 12220580 w 12227990"/>
              <a:gd name="connsiteY1" fmla="*/ 64046 h 1471981"/>
              <a:gd name="connsiteX2" fmla="*/ 12227990 w 12227990"/>
              <a:gd name="connsiteY2" fmla="*/ 503811 h 1471981"/>
              <a:gd name="connsiteX3" fmla="*/ 12227990 w 12227990"/>
              <a:gd name="connsiteY3" fmla="*/ 554958 h 1471981"/>
              <a:gd name="connsiteX4" fmla="*/ 12227990 w 12227990"/>
              <a:gd name="connsiteY4" fmla="*/ 963832 h 1471981"/>
              <a:gd name="connsiteX5" fmla="*/ 12053069 w 12227990"/>
              <a:gd name="connsiteY5" fmla="*/ 1019006 h 1471981"/>
              <a:gd name="connsiteX6" fmla="*/ 6133561 w 12227990"/>
              <a:gd name="connsiteY6" fmla="*/ 1471981 h 1471981"/>
              <a:gd name="connsiteX7" fmla="*/ 214053 w 12227990"/>
              <a:gd name="connsiteY7" fmla="*/ 1019006 h 1471981"/>
              <a:gd name="connsiteX8" fmla="*/ 35990 w 12227990"/>
              <a:gd name="connsiteY8" fmla="*/ 962841 h 1471981"/>
              <a:gd name="connsiteX9" fmla="*/ 35990 w 12227990"/>
              <a:gd name="connsiteY9" fmla="*/ 554958 h 1471981"/>
              <a:gd name="connsiteX10" fmla="*/ 35990 w 12227990"/>
              <a:gd name="connsiteY10" fmla="*/ 503811 h 1471981"/>
              <a:gd name="connsiteX11" fmla="*/ 0 w 12227990"/>
              <a:gd name="connsiteY11" fmla="*/ 0 h 1471981"/>
              <a:gd name="connsiteX0" fmla="*/ 0 w 12227990"/>
              <a:gd name="connsiteY0" fmla="*/ 50283 h 1407935"/>
              <a:gd name="connsiteX1" fmla="*/ 12220580 w 12227990"/>
              <a:gd name="connsiteY1" fmla="*/ 0 h 1407935"/>
              <a:gd name="connsiteX2" fmla="*/ 12227990 w 12227990"/>
              <a:gd name="connsiteY2" fmla="*/ 439765 h 1407935"/>
              <a:gd name="connsiteX3" fmla="*/ 12227990 w 12227990"/>
              <a:gd name="connsiteY3" fmla="*/ 490912 h 1407935"/>
              <a:gd name="connsiteX4" fmla="*/ 12227990 w 12227990"/>
              <a:gd name="connsiteY4" fmla="*/ 899786 h 1407935"/>
              <a:gd name="connsiteX5" fmla="*/ 12053069 w 12227990"/>
              <a:gd name="connsiteY5" fmla="*/ 954960 h 1407935"/>
              <a:gd name="connsiteX6" fmla="*/ 6133561 w 12227990"/>
              <a:gd name="connsiteY6" fmla="*/ 1407935 h 1407935"/>
              <a:gd name="connsiteX7" fmla="*/ 214053 w 12227990"/>
              <a:gd name="connsiteY7" fmla="*/ 954960 h 1407935"/>
              <a:gd name="connsiteX8" fmla="*/ 35990 w 12227990"/>
              <a:gd name="connsiteY8" fmla="*/ 898795 h 1407935"/>
              <a:gd name="connsiteX9" fmla="*/ 35990 w 12227990"/>
              <a:gd name="connsiteY9" fmla="*/ 490912 h 1407935"/>
              <a:gd name="connsiteX10" fmla="*/ 35990 w 12227990"/>
              <a:gd name="connsiteY10" fmla="*/ 439765 h 1407935"/>
              <a:gd name="connsiteX11" fmla="*/ 0 w 12227990"/>
              <a:gd name="connsiteY11" fmla="*/ 50283 h 1407935"/>
              <a:gd name="connsiteX0" fmla="*/ 0 w 12213698"/>
              <a:gd name="connsiteY0" fmla="*/ 0 h 1414817"/>
              <a:gd name="connsiteX1" fmla="*/ 12206288 w 12213698"/>
              <a:gd name="connsiteY1" fmla="*/ 6882 h 1414817"/>
              <a:gd name="connsiteX2" fmla="*/ 12213698 w 12213698"/>
              <a:gd name="connsiteY2" fmla="*/ 446647 h 1414817"/>
              <a:gd name="connsiteX3" fmla="*/ 12213698 w 12213698"/>
              <a:gd name="connsiteY3" fmla="*/ 497794 h 1414817"/>
              <a:gd name="connsiteX4" fmla="*/ 12213698 w 12213698"/>
              <a:gd name="connsiteY4" fmla="*/ 906668 h 1414817"/>
              <a:gd name="connsiteX5" fmla="*/ 12038777 w 12213698"/>
              <a:gd name="connsiteY5" fmla="*/ 961842 h 1414817"/>
              <a:gd name="connsiteX6" fmla="*/ 6119269 w 12213698"/>
              <a:gd name="connsiteY6" fmla="*/ 1414817 h 1414817"/>
              <a:gd name="connsiteX7" fmla="*/ 199761 w 12213698"/>
              <a:gd name="connsiteY7" fmla="*/ 961842 h 1414817"/>
              <a:gd name="connsiteX8" fmla="*/ 21698 w 12213698"/>
              <a:gd name="connsiteY8" fmla="*/ 905677 h 1414817"/>
              <a:gd name="connsiteX9" fmla="*/ 21698 w 12213698"/>
              <a:gd name="connsiteY9" fmla="*/ 497794 h 1414817"/>
              <a:gd name="connsiteX10" fmla="*/ 21698 w 12213698"/>
              <a:gd name="connsiteY10" fmla="*/ 446647 h 1414817"/>
              <a:gd name="connsiteX11" fmla="*/ 0 w 12213698"/>
              <a:gd name="connsiteY11" fmla="*/ 0 h 1414817"/>
              <a:gd name="connsiteX0" fmla="*/ 0 w 12213698"/>
              <a:gd name="connsiteY0" fmla="*/ 0 h 1414817"/>
              <a:gd name="connsiteX1" fmla="*/ 12197820 w 12213698"/>
              <a:gd name="connsiteY1" fmla="*/ 100039 h 1414817"/>
              <a:gd name="connsiteX2" fmla="*/ 12213698 w 12213698"/>
              <a:gd name="connsiteY2" fmla="*/ 446647 h 1414817"/>
              <a:gd name="connsiteX3" fmla="*/ 12213698 w 12213698"/>
              <a:gd name="connsiteY3" fmla="*/ 497794 h 1414817"/>
              <a:gd name="connsiteX4" fmla="*/ 12213698 w 12213698"/>
              <a:gd name="connsiteY4" fmla="*/ 906668 h 1414817"/>
              <a:gd name="connsiteX5" fmla="*/ 12038777 w 12213698"/>
              <a:gd name="connsiteY5" fmla="*/ 961842 h 1414817"/>
              <a:gd name="connsiteX6" fmla="*/ 6119269 w 12213698"/>
              <a:gd name="connsiteY6" fmla="*/ 1414817 h 1414817"/>
              <a:gd name="connsiteX7" fmla="*/ 199761 w 12213698"/>
              <a:gd name="connsiteY7" fmla="*/ 961842 h 1414817"/>
              <a:gd name="connsiteX8" fmla="*/ 21698 w 12213698"/>
              <a:gd name="connsiteY8" fmla="*/ 905677 h 1414817"/>
              <a:gd name="connsiteX9" fmla="*/ 21698 w 12213698"/>
              <a:gd name="connsiteY9" fmla="*/ 497794 h 1414817"/>
              <a:gd name="connsiteX10" fmla="*/ 21698 w 12213698"/>
              <a:gd name="connsiteY10" fmla="*/ 446647 h 1414817"/>
              <a:gd name="connsiteX11" fmla="*/ 0 w 12213698"/>
              <a:gd name="connsiteY11" fmla="*/ 0 h 1414817"/>
              <a:gd name="connsiteX0" fmla="*/ 0 w 12213698"/>
              <a:gd name="connsiteY0" fmla="*/ 1587 h 1416404"/>
              <a:gd name="connsiteX1" fmla="*/ 12206289 w 12213698"/>
              <a:gd name="connsiteY1" fmla="*/ 0 h 1416404"/>
              <a:gd name="connsiteX2" fmla="*/ 12213698 w 12213698"/>
              <a:gd name="connsiteY2" fmla="*/ 448234 h 1416404"/>
              <a:gd name="connsiteX3" fmla="*/ 12213698 w 12213698"/>
              <a:gd name="connsiteY3" fmla="*/ 499381 h 1416404"/>
              <a:gd name="connsiteX4" fmla="*/ 12213698 w 12213698"/>
              <a:gd name="connsiteY4" fmla="*/ 908255 h 1416404"/>
              <a:gd name="connsiteX5" fmla="*/ 12038777 w 12213698"/>
              <a:gd name="connsiteY5" fmla="*/ 963429 h 1416404"/>
              <a:gd name="connsiteX6" fmla="*/ 6119269 w 12213698"/>
              <a:gd name="connsiteY6" fmla="*/ 1416404 h 1416404"/>
              <a:gd name="connsiteX7" fmla="*/ 199761 w 12213698"/>
              <a:gd name="connsiteY7" fmla="*/ 963429 h 1416404"/>
              <a:gd name="connsiteX8" fmla="*/ 21698 w 12213698"/>
              <a:gd name="connsiteY8" fmla="*/ 907264 h 1416404"/>
              <a:gd name="connsiteX9" fmla="*/ 21698 w 12213698"/>
              <a:gd name="connsiteY9" fmla="*/ 499381 h 1416404"/>
              <a:gd name="connsiteX10" fmla="*/ 21698 w 12213698"/>
              <a:gd name="connsiteY10" fmla="*/ 448234 h 1416404"/>
              <a:gd name="connsiteX11" fmla="*/ 0 w 12213698"/>
              <a:gd name="connsiteY11" fmla="*/ 1587 h 1416404"/>
              <a:gd name="connsiteX0" fmla="*/ 3709 w 12192000"/>
              <a:gd name="connsiteY0" fmla="*/ 10056 h 1416404"/>
              <a:gd name="connsiteX1" fmla="*/ 12184591 w 12192000"/>
              <a:gd name="connsiteY1" fmla="*/ 0 h 1416404"/>
              <a:gd name="connsiteX2" fmla="*/ 12192000 w 12192000"/>
              <a:gd name="connsiteY2" fmla="*/ 448234 h 1416404"/>
              <a:gd name="connsiteX3" fmla="*/ 12192000 w 12192000"/>
              <a:gd name="connsiteY3" fmla="*/ 499381 h 1416404"/>
              <a:gd name="connsiteX4" fmla="*/ 12192000 w 12192000"/>
              <a:gd name="connsiteY4" fmla="*/ 908255 h 1416404"/>
              <a:gd name="connsiteX5" fmla="*/ 12017079 w 12192000"/>
              <a:gd name="connsiteY5" fmla="*/ 963429 h 1416404"/>
              <a:gd name="connsiteX6" fmla="*/ 6097571 w 12192000"/>
              <a:gd name="connsiteY6" fmla="*/ 1416404 h 1416404"/>
              <a:gd name="connsiteX7" fmla="*/ 178063 w 12192000"/>
              <a:gd name="connsiteY7" fmla="*/ 963429 h 1416404"/>
              <a:gd name="connsiteX8" fmla="*/ 0 w 12192000"/>
              <a:gd name="connsiteY8" fmla="*/ 907264 h 1416404"/>
              <a:gd name="connsiteX9" fmla="*/ 0 w 12192000"/>
              <a:gd name="connsiteY9" fmla="*/ 499381 h 1416404"/>
              <a:gd name="connsiteX10" fmla="*/ 0 w 12192000"/>
              <a:gd name="connsiteY10" fmla="*/ 448234 h 1416404"/>
              <a:gd name="connsiteX11" fmla="*/ 3709 w 12192000"/>
              <a:gd name="connsiteY11" fmla="*/ 10056 h 1416404"/>
              <a:gd name="connsiteX0" fmla="*/ 3709 w 12193669"/>
              <a:gd name="connsiteY0" fmla="*/ 1588 h 1407936"/>
              <a:gd name="connsiteX1" fmla="*/ 12193060 w 12193669"/>
              <a:gd name="connsiteY1" fmla="*/ 0 h 1407936"/>
              <a:gd name="connsiteX2" fmla="*/ 12192000 w 12193669"/>
              <a:gd name="connsiteY2" fmla="*/ 439766 h 1407936"/>
              <a:gd name="connsiteX3" fmla="*/ 12192000 w 12193669"/>
              <a:gd name="connsiteY3" fmla="*/ 490913 h 1407936"/>
              <a:gd name="connsiteX4" fmla="*/ 12192000 w 12193669"/>
              <a:gd name="connsiteY4" fmla="*/ 899787 h 1407936"/>
              <a:gd name="connsiteX5" fmla="*/ 12017079 w 12193669"/>
              <a:gd name="connsiteY5" fmla="*/ 954961 h 1407936"/>
              <a:gd name="connsiteX6" fmla="*/ 6097571 w 12193669"/>
              <a:gd name="connsiteY6" fmla="*/ 1407936 h 1407936"/>
              <a:gd name="connsiteX7" fmla="*/ 178063 w 12193669"/>
              <a:gd name="connsiteY7" fmla="*/ 954961 h 1407936"/>
              <a:gd name="connsiteX8" fmla="*/ 0 w 12193669"/>
              <a:gd name="connsiteY8" fmla="*/ 898796 h 1407936"/>
              <a:gd name="connsiteX9" fmla="*/ 0 w 12193669"/>
              <a:gd name="connsiteY9" fmla="*/ 490913 h 1407936"/>
              <a:gd name="connsiteX10" fmla="*/ 0 w 12193669"/>
              <a:gd name="connsiteY10" fmla="*/ 439766 h 1407936"/>
              <a:gd name="connsiteX11" fmla="*/ 3709 w 12193669"/>
              <a:gd name="connsiteY11" fmla="*/ 1588 h 140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669" h="1407936">
                <a:moveTo>
                  <a:pt x="3709" y="1588"/>
                </a:moveTo>
                <a:lnTo>
                  <a:pt x="12193060" y="0"/>
                </a:lnTo>
                <a:cubicBezTo>
                  <a:pt x="12195530" y="198989"/>
                  <a:pt x="12189530" y="240777"/>
                  <a:pt x="12192000" y="439766"/>
                </a:cubicBezTo>
                <a:lnTo>
                  <a:pt x="12192000" y="490913"/>
                </a:lnTo>
                <a:lnTo>
                  <a:pt x="12192000" y="899787"/>
                </a:lnTo>
                <a:lnTo>
                  <a:pt x="12017079" y="954961"/>
                </a:lnTo>
                <a:cubicBezTo>
                  <a:pt x="11041807" y="1221155"/>
                  <a:pt x="8758631" y="1407936"/>
                  <a:pt x="6097571" y="1407936"/>
                </a:cubicBezTo>
                <a:cubicBezTo>
                  <a:pt x="3436511" y="1407936"/>
                  <a:pt x="1153335" y="1221155"/>
                  <a:pt x="178063" y="954961"/>
                </a:cubicBezTo>
                <a:lnTo>
                  <a:pt x="0" y="898796"/>
                </a:lnTo>
                <a:lnTo>
                  <a:pt x="0" y="490913"/>
                </a:lnTo>
                <a:lnTo>
                  <a:pt x="0" y="439766"/>
                </a:lnTo>
                <a:cubicBezTo>
                  <a:pt x="1236" y="293707"/>
                  <a:pt x="2473" y="147647"/>
                  <a:pt x="3709" y="1588"/>
                </a:cubicBezTo>
                <a:close/>
              </a:path>
            </a:pathLst>
          </a:custGeom>
          <a:solidFill>
            <a:srgbClr val="092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3988D9F-CE2C-AAE9-12F9-E335C8CA0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 b="1" i="0" baseline="0">
                <a:solidFill>
                  <a:schemeClr val="bg1"/>
                </a:solidFill>
                <a:latin typeface="Geograph" panose="020B050303020206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4147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8BDE-3428-0A51-F8AF-9A972A359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A2D5C-73A2-2F6D-B35F-29B009CED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BEBF4-6720-E1BA-F323-20D181A4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E57F4-F263-65DB-D779-A3781B14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58089-80B2-7927-BBD0-FDDA69F0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9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8F775F-599A-C02F-AA8C-22DE68C5C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D021A-440F-9925-7E82-12C983102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1BAB1-ECAB-58DA-A10F-BFA97CFE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890B-B6F8-7CBB-51FF-B0040208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EB27E-35F1-CED6-333F-DDF03D99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5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B38E-6DDD-79BB-FCD1-5A183FB4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C1F3A-D44C-D3AA-2DF7-FEA67CE0F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EAEAE-A1D1-1BEC-A7C6-FAF724E8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E03D-DAB8-4974-BB22-16DACFB37852}" type="datetime1">
              <a:rPr lang="en-US" smtClean="0"/>
              <a:t>4/15/2025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5D173-83FA-A53C-1D8E-652529FA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55983-A3EF-F3CB-EA7D-C3B3880DB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FA1-7BBE-4EB1-BC52-8A1F2FE22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87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0CCB9-00BE-6158-711D-124DD4D09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2B870-2968-B42C-F547-BE76E7005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5BDE8-C159-CA58-1A12-ABD50A92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6216E-11C6-E86F-0914-8B1DC6504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8CD69-410F-4AE1-4122-22B4FACC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0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elay 6">
            <a:extLst>
              <a:ext uri="{FF2B5EF4-FFF2-40B4-BE49-F238E27FC236}">
                <a16:creationId xmlns:a16="http://schemas.microsoft.com/office/drawing/2014/main" id="{6222AFED-F710-0C0D-9A52-729C7631EFF9}"/>
              </a:ext>
            </a:extLst>
          </p:cNvPr>
          <p:cNvSpPr/>
          <p:nvPr userDrawn="1"/>
        </p:nvSpPr>
        <p:spPr>
          <a:xfrm rot="5400000">
            <a:off x="1524315" y="-796782"/>
            <a:ext cx="392976" cy="1968405"/>
          </a:xfrm>
          <a:prstGeom prst="flowChartDelay">
            <a:avLst/>
          </a:prstGeom>
          <a:solidFill>
            <a:srgbClr val="092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9" name="Title 19">
            <a:extLst>
              <a:ext uri="{FF2B5EF4-FFF2-40B4-BE49-F238E27FC236}">
                <a16:creationId xmlns:a16="http://schemas.microsoft.com/office/drawing/2014/main" id="{994D5DF6-0CBC-FA33-4044-4A271A13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01" y="365125"/>
            <a:ext cx="10515600" cy="1325563"/>
          </a:xfrm>
        </p:spPr>
        <p:txBody>
          <a:bodyPr>
            <a:normAutofit/>
          </a:bodyPr>
          <a:lstStyle>
            <a:lvl1pPr algn="l">
              <a:defRPr sz="3500" b="1" i="0" baseline="0">
                <a:solidFill>
                  <a:schemeClr val="tx1"/>
                </a:solidFill>
                <a:latin typeface="Geograph" panose="020B050303020206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F108C9-9339-21EE-734D-8F748466077B}"/>
              </a:ext>
            </a:extLst>
          </p:cNvPr>
          <p:cNvCxnSpPr/>
          <p:nvPr userDrawn="1"/>
        </p:nvCxnSpPr>
        <p:spPr>
          <a:xfrm>
            <a:off x="736600" y="1625600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035E5A1-3403-0362-9A35-69BF6017C5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938" y="2186402"/>
            <a:ext cx="6327775" cy="1709737"/>
          </a:xfrm>
        </p:spPr>
        <p:txBody>
          <a:bodyPr/>
          <a:lstStyle>
            <a:lvl1pPr marL="0" indent="0">
              <a:buFontTx/>
              <a:buNone/>
              <a:defRPr sz="2400" b="1" i="0" baseline="0">
                <a:solidFill>
                  <a:srgbClr val="00539B"/>
                </a:solidFill>
                <a:latin typeface="Geograph" panose="020B0503030202060203" pitchFamily="34" charset="77"/>
              </a:defRPr>
            </a:lvl1pPr>
            <a:lvl2pPr marL="228600" indent="-228600">
              <a:buClr>
                <a:srgbClr val="F84D42"/>
              </a:buClr>
              <a:buFont typeface="System Font Regular"/>
              <a:buChar char="→"/>
              <a:defRPr sz="1400" baseline="0">
                <a:latin typeface="Geograph" panose="020B0503030202060203" pitchFamily="34" charset="77"/>
              </a:defRPr>
            </a:lvl2pPr>
            <a:lvl3pPr marL="502920" indent="-228600">
              <a:buClr>
                <a:srgbClr val="F84D42"/>
              </a:buClr>
              <a:buFont typeface="System Font Regular"/>
              <a:buChar char="→"/>
              <a:defRPr sz="1200" baseline="0">
                <a:latin typeface="Geograph" panose="020B0503030202060203" pitchFamily="34" charset="77"/>
              </a:defRPr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 Text </a:t>
            </a:r>
          </a:p>
          <a:p>
            <a:pPr lvl="2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8984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AB46-B263-3CBB-62B0-B7395FD5B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E915C-A2CD-11A1-2F55-20951BFE4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F997-280F-B7D1-A0E7-F8101B22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BBCE7-48DB-B2C3-6E44-7FDF5C65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1CB7C-2F9C-72D2-1B4B-363379AB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ED3B-4736-F573-BDCC-B181FD7C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D736C-1958-984A-4E66-B1B8872BF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73C67-14CB-F89E-BBC2-B3028C3FA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E012A-1996-6677-26FD-84E3F617E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C0DBF-5A60-1D8C-26B3-925D451E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2F7CC-DD3C-E701-AB0E-553D1DC4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7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9128-6BA6-86CF-7A44-AC99EED9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65924-1766-FD31-2B3F-BE90D673A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CE92F-42D6-D09C-3A14-472459EA9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A5752-8603-41B6-24DA-3EF0A3B1C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9FE14-3044-51F0-37C6-E21A3D916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BB4CC3-A0F1-0FF4-225E-58C50081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A28B3-83C7-21C2-DB21-FA82B6B0B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0EFF5-1A04-0686-B03F-13430E91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06AA7-DC1C-D7B6-D94E-2D284262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EB008-214D-E276-96C2-E05EC760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23ABA-5814-182C-7645-33708A74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16766-0D00-83D8-4E57-A1BF70E6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0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43C5A-080F-F991-9D15-B031D6EC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48648-A3BF-E602-BA2D-FB2253DE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88E87-1980-E246-ED9D-BED08DD2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5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A0CB-D36F-6B3A-A146-B0733ACB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D632E-040F-B535-18D9-31E32628C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62DDC-2D45-AB44-968C-9846E70D3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8182E-4A17-AA88-DEA4-35B6C4C2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39D4E-3577-F62A-8B49-F86A2CD2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3A648-E5A8-2A23-A625-E5639F1D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9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6A81B-4FB6-D740-75F8-38FA947B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C82507-F6E4-53C0-6884-73487AADC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C31A8-713A-601E-4BB2-70E10F779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2174F-F7BE-63C7-E145-547DC828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021B3-3C79-0A18-A740-D2F967E2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B9F6E-B312-653E-EE18-53C2BC6D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2C6AA1-D806-6625-0AC9-F99BF9728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5EC98-6A78-DAB3-4AC6-C57F1469A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CD76B-5FA0-96CD-D6B3-291A74829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673F1-7400-C340-9823-F2DBBEB926E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34F4F-014C-830D-50D9-6065FB21A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25BF4-9750-58E4-D289-2A2A4F9A3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F45C5-6088-714D-9643-1302D6655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3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0EF93-43A1-4D5C-017D-78032442C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70" t="14458" r="24984" b="27664"/>
          <a:stretch/>
        </p:blipFill>
        <p:spPr>
          <a:xfrm>
            <a:off x="1652060" y="-14053"/>
            <a:ext cx="10522942" cy="6864060"/>
          </a:xfrm>
          <a:prstGeom prst="rect">
            <a:avLst/>
          </a:prstGeom>
          <a:solidFill>
            <a:srgbClr val="0095FA"/>
          </a:solidFill>
          <a:ln>
            <a:noFill/>
          </a:ln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BA2FCA02-0CCA-09A0-1BB5-00DC244B759A}"/>
              </a:ext>
            </a:extLst>
          </p:cNvPr>
          <p:cNvSpPr/>
          <p:nvPr/>
        </p:nvSpPr>
        <p:spPr>
          <a:xfrm>
            <a:off x="7024225" y="-14053"/>
            <a:ext cx="3691009" cy="2030884"/>
          </a:xfrm>
          <a:custGeom>
            <a:avLst/>
            <a:gdLst>
              <a:gd name="connsiteX0" fmla="*/ 0 w 1888066"/>
              <a:gd name="connsiteY0" fmla="*/ 0 h 792789"/>
              <a:gd name="connsiteX1" fmla="*/ 1888066 w 1888066"/>
              <a:gd name="connsiteY1" fmla="*/ 0 h 792789"/>
              <a:gd name="connsiteX2" fmla="*/ 1888066 w 1888066"/>
              <a:gd name="connsiteY2" fmla="*/ 792789 h 792789"/>
              <a:gd name="connsiteX3" fmla="*/ 0 w 1888066"/>
              <a:gd name="connsiteY3" fmla="*/ 792789 h 792789"/>
              <a:gd name="connsiteX4" fmla="*/ 0 w 1888066"/>
              <a:gd name="connsiteY4" fmla="*/ 0 h 792789"/>
              <a:gd name="connsiteX0" fmla="*/ 0 w 2761191"/>
              <a:gd name="connsiteY0" fmla="*/ 6350 h 799139"/>
              <a:gd name="connsiteX1" fmla="*/ 2761191 w 2761191"/>
              <a:gd name="connsiteY1" fmla="*/ 0 h 799139"/>
              <a:gd name="connsiteX2" fmla="*/ 1888066 w 2761191"/>
              <a:gd name="connsiteY2" fmla="*/ 799139 h 799139"/>
              <a:gd name="connsiteX3" fmla="*/ 0 w 2761191"/>
              <a:gd name="connsiteY3" fmla="*/ 799139 h 799139"/>
              <a:gd name="connsiteX4" fmla="*/ 0 w 2761191"/>
              <a:gd name="connsiteY4" fmla="*/ 6350 h 799139"/>
              <a:gd name="connsiteX0" fmla="*/ 0 w 2761191"/>
              <a:gd name="connsiteY0" fmla="*/ 6350 h 799139"/>
              <a:gd name="connsiteX1" fmla="*/ 2761191 w 2761191"/>
              <a:gd name="connsiteY1" fmla="*/ 0 h 799139"/>
              <a:gd name="connsiteX2" fmla="*/ 1888066 w 2761191"/>
              <a:gd name="connsiteY2" fmla="*/ 799139 h 799139"/>
              <a:gd name="connsiteX3" fmla="*/ 645761 w 2761191"/>
              <a:gd name="connsiteY3" fmla="*/ 798268 h 799139"/>
              <a:gd name="connsiteX4" fmla="*/ 0 w 2761191"/>
              <a:gd name="connsiteY4" fmla="*/ 799139 h 799139"/>
              <a:gd name="connsiteX5" fmla="*/ 0 w 2761191"/>
              <a:gd name="connsiteY5" fmla="*/ 6350 h 799139"/>
              <a:gd name="connsiteX0" fmla="*/ 0 w 2761191"/>
              <a:gd name="connsiteY0" fmla="*/ 6350 h 799139"/>
              <a:gd name="connsiteX1" fmla="*/ 659815 w 2761191"/>
              <a:gd name="connsiteY1" fmla="*/ 5622 h 799139"/>
              <a:gd name="connsiteX2" fmla="*/ 2761191 w 2761191"/>
              <a:gd name="connsiteY2" fmla="*/ 0 h 799139"/>
              <a:gd name="connsiteX3" fmla="*/ 1888066 w 2761191"/>
              <a:gd name="connsiteY3" fmla="*/ 799139 h 799139"/>
              <a:gd name="connsiteX4" fmla="*/ 645761 w 2761191"/>
              <a:gd name="connsiteY4" fmla="*/ 798268 h 799139"/>
              <a:gd name="connsiteX5" fmla="*/ 0 w 2761191"/>
              <a:gd name="connsiteY5" fmla="*/ 799139 h 799139"/>
              <a:gd name="connsiteX6" fmla="*/ 0 w 2761191"/>
              <a:gd name="connsiteY6" fmla="*/ 6350 h 799139"/>
              <a:gd name="connsiteX0" fmla="*/ 0 w 2761191"/>
              <a:gd name="connsiteY0" fmla="*/ 799139 h 799139"/>
              <a:gd name="connsiteX1" fmla="*/ 659815 w 2761191"/>
              <a:gd name="connsiteY1" fmla="*/ 5622 h 799139"/>
              <a:gd name="connsiteX2" fmla="*/ 2761191 w 2761191"/>
              <a:gd name="connsiteY2" fmla="*/ 0 h 799139"/>
              <a:gd name="connsiteX3" fmla="*/ 1888066 w 2761191"/>
              <a:gd name="connsiteY3" fmla="*/ 799139 h 799139"/>
              <a:gd name="connsiteX4" fmla="*/ 645761 w 2761191"/>
              <a:gd name="connsiteY4" fmla="*/ 798268 h 799139"/>
              <a:gd name="connsiteX5" fmla="*/ 0 w 2761191"/>
              <a:gd name="connsiteY5" fmla="*/ 799139 h 799139"/>
              <a:gd name="connsiteX0" fmla="*/ 0 w 2115430"/>
              <a:gd name="connsiteY0" fmla="*/ 798268 h 799139"/>
              <a:gd name="connsiteX1" fmla="*/ 14054 w 2115430"/>
              <a:gd name="connsiteY1" fmla="*/ 5622 h 799139"/>
              <a:gd name="connsiteX2" fmla="*/ 2115430 w 2115430"/>
              <a:gd name="connsiteY2" fmla="*/ 0 h 799139"/>
              <a:gd name="connsiteX3" fmla="*/ 1242305 w 2115430"/>
              <a:gd name="connsiteY3" fmla="*/ 799139 h 799139"/>
              <a:gd name="connsiteX4" fmla="*/ 0 w 2115430"/>
              <a:gd name="connsiteY4" fmla="*/ 798268 h 799139"/>
              <a:gd name="connsiteX0" fmla="*/ 0 w 2115430"/>
              <a:gd name="connsiteY0" fmla="*/ 798268 h 799139"/>
              <a:gd name="connsiteX1" fmla="*/ 14054 w 2115430"/>
              <a:gd name="connsiteY1" fmla="*/ 5622 h 799139"/>
              <a:gd name="connsiteX2" fmla="*/ 1224112 w 2115430"/>
              <a:gd name="connsiteY2" fmla="*/ 3029 h 799139"/>
              <a:gd name="connsiteX3" fmla="*/ 2115430 w 2115430"/>
              <a:gd name="connsiteY3" fmla="*/ 0 h 799139"/>
              <a:gd name="connsiteX4" fmla="*/ 1242305 w 2115430"/>
              <a:gd name="connsiteY4" fmla="*/ 799139 h 799139"/>
              <a:gd name="connsiteX5" fmla="*/ 0 w 2115430"/>
              <a:gd name="connsiteY5" fmla="*/ 798268 h 799139"/>
              <a:gd name="connsiteX0" fmla="*/ 0 w 2115430"/>
              <a:gd name="connsiteY0" fmla="*/ 798268 h 802514"/>
              <a:gd name="connsiteX1" fmla="*/ 14054 w 2115430"/>
              <a:gd name="connsiteY1" fmla="*/ 5622 h 802514"/>
              <a:gd name="connsiteX2" fmla="*/ 1224112 w 2115430"/>
              <a:gd name="connsiteY2" fmla="*/ 3029 h 802514"/>
              <a:gd name="connsiteX3" fmla="*/ 2115430 w 2115430"/>
              <a:gd name="connsiteY3" fmla="*/ 0 h 802514"/>
              <a:gd name="connsiteX4" fmla="*/ 1242305 w 2115430"/>
              <a:gd name="connsiteY4" fmla="*/ 799139 h 802514"/>
              <a:gd name="connsiteX5" fmla="*/ 656910 w 2115430"/>
              <a:gd name="connsiteY5" fmla="*/ 802514 h 802514"/>
              <a:gd name="connsiteX6" fmla="*/ 0 w 2115430"/>
              <a:gd name="connsiteY6" fmla="*/ 798268 h 802514"/>
              <a:gd name="connsiteX0" fmla="*/ 0 w 2115430"/>
              <a:gd name="connsiteY0" fmla="*/ 798268 h 802514"/>
              <a:gd name="connsiteX1" fmla="*/ 1224112 w 2115430"/>
              <a:gd name="connsiteY1" fmla="*/ 3029 h 802514"/>
              <a:gd name="connsiteX2" fmla="*/ 2115430 w 2115430"/>
              <a:gd name="connsiteY2" fmla="*/ 0 h 802514"/>
              <a:gd name="connsiteX3" fmla="*/ 1242305 w 2115430"/>
              <a:gd name="connsiteY3" fmla="*/ 799139 h 802514"/>
              <a:gd name="connsiteX4" fmla="*/ 656910 w 2115430"/>
              <a:gd name="connsiteY4" fmla="*/ 802514 h 802514"/>
              <a:gd name="connsiteX5" fmla="*/ 0 w 2115430"/>
              <a:gd name="connsiteY5" fmla="*/ 798268 h 802514"/>
              <a:gd name="connsiteX0" fmla="*/ 0 w 1458520"/>
              <a:gd name="connsiteY0" fmla="*/ 802514 h 802514"/>
              <a:gd name="connsiteX1" fmla="*/ 567202 w 1458520"/>
              <a:gd name="connsiteY1" fmla="*/ 3029 h 802514"/>
              <a:gd name="connsiteX2" fmla="*/ 1458520 w 1458520"/>
              <a:gd name="connsiteY2" fmla="*/ 0 h 802514"/>
              <a:gd name="connsiteX3" fmla="*/ 585395 w 1458520"/>
              <a:gd name="connsiteY3" fmla="*/ 799139 h 802514"/>
              <a:gd name="connsiteX4" fmla="*/ 0 w 1458520"/>
              <a:gd name="connsiteY4" fmla="*/ 802514 h 80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520" h="802514">
                <a:moveTo>
                  <a:pt x="0" y="802514"/>
                </a:moveTo>
                <a:lnTo>
                  <a:pt x="567202" y="3029"/>
                </a:lnTo>
                <a:lnTo>
                  <a:pt x="1458520" y="0"/>
                </a:lnTo>
                <a:lnTo>
                  <a:pt x="585395" y="799139"/>
                </a:lnTo>
                <a:lnTo>
                  <a:pt x="0" y="802514"/>
                </a:lnTo>
                <a:close/>
              </a:path>
            </a:pathLst>
          </a:custGeom>
          <a:solidFill>
            <a:srgbClr val="72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E9A6A67-44F9-41F2-2F40-77D4F848ABBC}"/>
              </a:ext>
            </a:extLst>
          </p:cNvPr>
          <p:cNvSpPr/>
          <p:nvPr/>
        </p:nvSpPr>
        <p:spPr>
          <a:xfrm>
            <a:off x="5478603" y="-14053"/>
            <a:ext cx="4827232" cy="3334892"/>
          </a:xfrm>
          <a:custGeom>
            <a:avLst/>
            <a:gdLst>
              <a:gd name="connsiteX0" fmla="*/ 0 w 1888066"/>
              <a:gd name="connsiteY0" fmla="*/ 0 h 792789"/>
              <a:gd name="connsiteX1" fmla="*/ 1888066 w 1888066"/>
              <a:gd name="connsiteY1" fmla="*/ 0 h 792789"/>
              <a:gd name="connsiteX2" fmla="*/ 1888066 w 1888066"/>
              <a:gd name="connsiteY2" fmla="*/ 792789 h 792789"/>
              <a:gd name="connsiteX3" fmla="*/ 0 w 1888066"/>
              <a:gd name="connsiteY3" fmla="*/ 792789 h 792789"/>
              <a:gd name="connsiteX4" fmla="*/ 0 w 1888066"/>
              <a:gd name="connsiteY4" fmla="*/ 0 h 792789"/>
              <a:gd name="connsiteX0" fmla="*/ 0 w 2761191"/>
              <a:gd name="connsiteY0" fmla="*/ 6350 h 799139"/>
              <a:gd name="connsiteX1" fmla="*/ 2761191 w 2761191"/>
              <a:gd name="connsiteY1" fmla="*/ 0 h 799139"/>
              <a:gd name="connsiteX2" fmla="*/ 1888066 w 2761191"/>
              <a:gd name="connsiteY2" fmla="*/ 799139 h 799139"/>
              <a:gd name="connsiteX3" fmla="*/ 0 w 2761191"/>
              <a:gd name="connsiteY3" fmla="*/ 799139 h 799139"/>
              <a:gd name="connsiteX4" fmla="*/ 0 w 2761191"/>
              <a:gd name="connsiteY4" fmla="*/ 6350 h 799139"/>
              <a:gd name="connsiteX0" fmla="*/ 0 w 2761191"/>
              <a:gd name="connsiteY0" fmla="*/ 6350 h 1300347"/>
              <a:gd name="connsiteX1" fmla="*/ 2761191 w 2761191"/>
              <a:gd name="connsiteY1" fmla="*/ 0 h 1300347"/>
              <a:gd name="connsiteX2" fmla="*/ 1343063 w 2761191"/>
              <a:gd name="connsiteY2" fmla="*/ 1300347 h 1300347"/>
              <a:gd name="connsiteX3" fmla="*/ 0 w 2761191"/>
              <a:gd name="connsiteY3" fmla="*/ 799139 h 1300347"/>
              <a:gd name="connsiteX4" fmla="*/ 0 w 2761191"/>
              <a:gd name="connsiteY4" fmla="*/ 6350 h 1300347"/>
              <a:gd name="connsiteX0" fmla="*/ 0 w 2761191"/>
              <a:gd name="connsiteY0" fmla="*/ 6350 h 1319812"/>
              <a:gd name="connsiteX1" fmla="*/ 2761191 w 2761191"/>
              <a:gd name="connsiteY1" fmla="*/ 0 h 1319812"/>
              <a:gd name="connsiteX2" fmla="*/ 1343063 w 2761191"/>
              <a:gd name="connsiteY2" fmla="*/ 1300347 h 1319812"/>
              <a:gd name="connsiteX3" fmla="*/ 19464 w 2761191"/>
              <a:gd name="connsiteY3" fmla="*/ 1319812 h 1319812"/>
              <a:gd name="connsiteX4" fmla="*/ 0 w 2761191"/>
              <a:gd name="connsiteY4" fmla="*/ 6350 h 1319812"/>
              <a:gd name="connsiteX0" fmla="*/ 0 w 2761191"/>
              <a:gd name="connsiteY0" fmla="*/ 6350 h 1319812"/>
              <a:gd name="connsiteX1" fmla="*/ 2761191 w 2761191"/>
              <a:gd name="connsiteY1" fmla="*/ 0 h 1319812"/>
              <a:gd name="connsiteX2" fmla="*/ 1327916 w 2761191"/>
              <a:gd name="connsiteY2" fmla="*/ 1315494 h 1319812"/>
              <a:gd name="connsiteX3" fmla="*/ 19464 w 2761191"/>
              <a:gd name="connsiteY3" fmla="*/ 1319812 h 1319812"/>
              <a:gd name="connsiteX4" fmla="*/ 0 w 2761191"/>
              <a:gd name="connsiteY4" fmla="*/ 6350 h 1319812"/>
              <a:gd name="connsiteX0" fmla="*/ 0 w 2761191"/>
              <a:gd name="connsiteY0" fmla="*/ 6350 h 1319812"/>
              <a:gd name="connsiteX1" fmla="*/ 2761191 w 2761191"/>
              <a:gd name="connsiteY1" fmla="*/ 0 h 1319812"/>
              <a:gd name="connsiteX2" fmla="*/ 1327916 w 2761191"/>
              <a:gd name="connsiteY2" fmla="*/ 1315494 h 1319812"/>
              <a:gd name="connsiteX3" fmla="*/ 846660 w 2761191"/>
              <a:gd name="connsiteY3" fmla="*/ 1317799 h 1319812"/>
              <a:gd name="connsiteX4" fmla="*/ 19464 w 2761191"/>
              <a:gd name="connsiteY4" fmla="*/ 1319812 h 1319812"/>
              <a:gd name="connsiteX5" fmla="*/ 0 w 2761191"/>
              <a:gd name="connsiteY5" fmla="*/ 6350 h 1319812"/>
              <a:gd name="connsiteX0" fmla="*/ 0 w 2761191"/>
              <a:gd name="connsiteY0" fmla="*/ 6350 h 1317799"/>
              <a:gd name="connsiteX1" fmla="*/ 2761191 w 2761191"/>
              <a:gd name="connsiteY1" fmla="*/ 0 h 1317799"/>
              <a:gd name="connsiteX2" fmla="*/ 1327916 w 2761191"/>
              <a:gd name="connsiteY2" fmla="*/ 1315494 h 1317799"/>
              <a:gd name="connsiteX3" fmla="*/ 846660 w 2761191"/>
              <a:gd name="connsiteY3" fmla="*/ 1317799 h 1317799"/>
              <a:gd name="connsiteX4" fmla="*/ 0 w 2761191"/>
              <a:gd name="connsiteY4" fmla="*/ 6350 h 1317799"/>
              <a:gd name="connsiteX0" fmla="*/ 0 w 2761191"/>
              <a:gd name="connsiteY0" fmla="*/ 6350 h 1317799"/>
              <a:gd name="connsiteX1" fmla="*/ 879984 w 2761191"/>
              <a:gd name="connsiteY1" fmla="*/ 0 h 1317799"/>
              <a:gd name="connsiteX2" fmla="*/ 2761191 w 2761191"/>
              <a:gd name="connsiteY2" fmla="*/ 0 h 1317799"/>
              <a:gd name="connsiteX3" fmla="*/ 1327916 w 2761191"/>
              <a:gd name="connsiteY3" fmla="*/ 1315494 h 1317799"/>
              <a:gd name="connsiteX4" fmla="*/ 846660 w 2761191"/>
              <a:gd name="connsiteY4" fmla="*/ 1317799 h 1317799"/>
              <a:gd name="connsiteX5" fmla="*/ 0 w 2761191"/>
              <a:gd name="connsiteY5" fmla="*/ 6350 h 1317799"/>
              <a:gd name="connsiteX0" fmla="*/ 0 w 1914531"/>
              <a:gd name="connsiteY0" fmla="*/ 1317799 h 1317799"/>
              <a:gd name="connsiteX1" fmla="*/ 33324 w 1914531"/>
              <a:gd name="connsiteY1" fmla="*/ 0 h 1317799"/>
              <a:gd name="connsiteX2" fmla="*/ 1914531 w 1914531"/>
              <a:gd name="connsiteY2" fmla="*/ 0 h 1317799"/>
              <a:gd name="connsiteX3" fmla="*/ 481256 w 1914531"/>
              <a:gd name="connsiteY3" fmla="*/ 1315494 h 1317799"/>
              <a:gd name="connsiteX4" fmla="*/ 0 w 1914531"/>
              <a:gd name="connsiteY4" fmla="*/ 1317799 h 1317799"/>
              <a:gd name="connsiteX0" fmla="*/ 0 w 1907504"/>
              <a:gd name="connsiteY0" fmla="*/ 1317799 h 1317799"/>
              <a:gd name="connsiteX1" fmla="*/ 26297 w 1907504"/>
              <a:gd name="connsiteY1" fmla="*/ 0 h 1317799"/>
              <a:gd name="connsiteX2" fmla="*/ 1907504 w 1907504"/>
              <a:gd name="connsiteY2" fmla="*/ 0 h 1317799"/>
              <a:gd name="connsiteX3" fmla="*/ 474229 w 1907504"/>
              <a:gd name="connsiteY3" fmla="*/ 1315494 h 1317799"/>
              <a:gd name="connsiteX4" fmla="*/ 0 w 1907504"/>
              <a:gd name="connsiteY4" fmla="*/ 1317799 h 131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504" h="1317799">
                <a:moveTo>
                  <a:pt x="0" y="1317799"/>
                </a:moveTo>
                <a:lnTo>
                  <a:pt x="26297" y="0"/>
                </a:lnTo>
                <a:lnTo>
                  <a:pt x="1907504" y="0"/>
                </a:lnTo>
                <a:lnTo>
                  <a:pt x="474229" y="1315494"/>
                </a:lnTo>
                <a:lnTo>
                  <a:pt x="0" y="1317799"/>
                </a:lnTo>
                <a:close/>
              </a:path>
            </a:pathLst>
          </a:cu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5659331-CD04-07D9-2F18-3C8ED4D08320}"/>
              </a:ext>
            </a:extLst>
          </p:cNvPr>
          <p:cNvSpPr/>
          <p:nvPr/>
        </p:nvSpPr>
        <p:spPr>
          <a:xfrm>
            <a:off x="-24136" y="-31397"/>
            <a:ext cx="9866186" cy="6894398"/>
          </a:xfrm>
          <a:custGeom>
            <a:avLst/>
            <a:gdLst>
              <a:gd name="connsiteX0" fmla="*/ 0 w 1888066"/>
              <a:gd name="connsiteY0" fmla="*/ 0 h 792789"/>
              <a:gd name="connsiteX1" fmla="*/ 1888066 w 1888066"/>
              <a:gd name="connsiteY1" fmla="*/ 0 h 792789"/>
              <a:gd name="connsiteX2" fmla="*/ 1888066 w 1888066"/>
              <a:gd name="connsiteY2" fmla="*/ 792789 h 792789"/>
              <a:gd name="connsiteX3" fmla="*/ 0 w 1888066"/>
              <a:gd name="connsiteY3" fmla="*/ 792789 h 792789"/>
              <a:gd name="connsiteX4" fmla="*/ 0 w 1888066"/>
              <a:gd name="connsiteY4" fmla="*/ 0 h 792789"/>
              <a:gd name="connsiteX0" fmla="*/ 0 w 2761191"/>
              <a:gd name="connsiteY0" fmla="*/ 6350 h 799139"/>
              <a:gd name="connsiteX1" fmla="*/ 2761191 w 2761191"/>
              <a:gd name="connsiteY1" fmla="*/ 0 h 799139"/>
              <a:gd name="connsiteX2" fmla="*/ 1888066 w 2761191"/>
              <a:gd name="connsiteY2" fmla="*/ 799139 h 799139"/>
              <a:gd name="connsiteX3" fmla="*/ 0 w 2761191"/>
              <a:gd name="connsiteY3" fmla="*/ 799139 h 799139"/>
              <a:gd name="connsiteX4" fmla="*/ 0 w 2761191"/>
              <a:gd name="connsiteY4" fmla="*/ 6350 h 799139"/>
              <a:gd name="connsiteX0" fmla="*/ 0 w 2761191"/>
              <a:gd name="connsiteY0" fmla="*/ 6350 h 2044860"/>
              <a:gd name="connsiteX1" fmla="*/ 2761191 w 2761191"/>
              <a:gd name="connsiteY1" fmla="*/ 0 h 2044860"/>
              <a:gd name="connsiteX2" fmla="*/ 510960 w 2761191"/>
              <a:gd name="connsiteY2" fmla="*/ 2044860 h 2044860"/>
              <a:gd name="connsiteX3" fmla="*/ 0 w 2761191"/>
              <a:gd name="connsiteY3" fmla="*/ 799139 h 2044860"/>
              <a:gd name="connsiteX4" fmla="*/ 0 w 2761191"/>
              <a:gd name="connsiteY4" fmla="*/ 6350 h 2044860"/>
              <a:gd name="connsiteX0" fmla="*/ 4866 w 2766057"/>
              <a:gd name="connsiteY0" fmla="*/ 6350 h 2044860"/>
              <a:gd name="connsiteX1" fmla="*/ 2766057 w 2766057"/>
              <a:gd name="connsiteY1" fmla="*/ 0 h 2044860"/>
              <a:gd name="connsiteX2" fmla="*/ 515826 w 2766057"/>
              <a:gd name="connsiteY2" fmla="*/ 2044860 h 2044860"/>
              <a:gd name="connsiteX3" fmla="*/ 0 w 2766057"/>
              <a:gd name="connsiteY3" fmla="*/ 2044860 h 2044860"/>
              <a:gd name="connsiteX4" fmla="*/ 4866 w 2766057"/>
              <a:gd name="connsiteY4" fmla="*/ 6350 h 2044860"/>
              <a:gd name="connsiteX0" fmla="*/ 4866 w 2766057"/>
              <a:gd name="connsiteY0" fmla="*/ 6350 h 2044860"/>
              <a:gd name="connsiteX1" fmla="*/ 2766057 w 2766057"/>
              <a:gd name="connsiteY1" fmla="*/ 0 h 2044860"/>
              <a:gd name="connsiteX2" fmla="*/ 1091842 w 2766057"/>
              <a:gd name="connsiteY2" fmla="*/ 1523799 h 2044860"/>
              <a:gd name="connsiteX3" fmla="*/ 515826 w 2766057"/>
              <a:gd name="connsiteY3" fmla="*/ 2044860 h 2044860"/>
              <a:gd name="connsiteX4" fmla="*/ 0 w 2766057"/>
              <a:gd name="connsiteY4" fmla="*/ 2044860 h 2044860"/>
              <a:gd name="connsiteX5" fmla="*/ 4866 w 2766057"/>
              <a:gd name="connsiteY5" fmla="*/ 6350 h 2044860"/>
              <a:gd name="connsiteX0" fmla="*/ 4866 w 2766057"/>
              <a:gd name="connsiteY0" fmla="*/ 6350 h 2044860"/>
              <a:gd name="connsiteX1" fmla="*/ 1116077 w 2766057"/>
              <a:gd name="connsiteY1" fmla="*/ 6059 h 2044860"/>
              <a:gd name="connsiteX2" fmla="*/ 2766057 w 2766057"/>
              <a:gd name="connsiteY2" fmla="*/ 0 h 2044860"/>
              <a:gd name="connsiteX3" fmla="*/ 1091842 w 2766057"/>
              <a:gd name="connsiteY3" fmla="*/ 1523799 h 2044860"/>
              <a:gd name="connsiteX4" fmla="*/ 515826 w 2766057"/>
              <a:gd name="connsiteY4" fmla="*/ 2044860 h 2044860"/>
              <a:gd name="connsiteX5" fmla="*/ 0 w 2766057"/>
              <a:gd name="connsiteY5" fmla="*/ 2044860 h 2044860"/>
              <a:gd name="connsiteX6" fmla="*/ 4866 w 2766057"/>
              <a:gd name="connsiteY6" fmla="*/ 6350 h 2044860"/>
              <a:gd name="connsiteX0" fmla="*/ 0 w 2766057"/>
              <a:gd name="connsiteY0" fmla="*/ 2044860 h 2044860"/>
              <a:gd name="connsiteX1" fmla="*/ 1116077 w 2766057"/>
              <a:gd name="connsiteY1" fmla="*/ 6059 h 2044860"/>
              <a:gd name="connsiteX2" fmla="*/ 2766057 w 2766057"/>
              <a:gd name="connsiteY2" fmla="*/ 0 h 2044860"/>
              <a:gd name="connsiteX3" fmla="*/ 1091842 w 2766057"/>
              <a:gd name="connsiteY3" fmla="*/ 1523799 h 2044860"/>
              <a:gd name="connsiteX4" fmla="*/ 515826 w 2766057"/>
              <a:gd name="connsiteY4" fmla="*/ 2044860 h 2044860"/>
              <a:gd name="connsiteX5" fmla="*/ 0 w 2766057"/>
              <a:gd name="connsiteY5" fmla="*/ 2044860 h 2044860"/>
              <a:gd name="connsiteX0" fmla="*/ 0 w 2250231"/>
              <a:gd name="connsiteY0" fmla="*/ 2044860 h 2044860"/>
              <a:gd name="connsiteX1" fmla="*/ 600251 w 2250231"/>
              <a:gd name="connsiteY1" fmla="*/ 6059 h 2044860"/>
              <a:gd name="connsiteX2" fmla="*/ 2250231 w 2250231"/>
              <a:gd name="connsiteY2" fmla="*/ 0 h 2044860"/>
              <a:gd name="connsiteX3" fmla="*/ 576016 w 2250231"/>
              <a:gd name="connsiteY3" fmla="*/ 1523799 h 2044860"/>
              <a:gd name="connsiteX4" fmla="*/ 0 w 2250231"/>
              <a:gd name="connsiteY4" fmla="*/ 2044860 h 2044860"/>
              <a:gd name="connsiteX0" fmla="*/ 0 w 1674215"/>
              <a:gd name="connsiteY0" fmla="*/ 1523799 h 1523799"/>
              <a:gd name="connsiteX1" fmla="*/ 24235 w 1674215"/>
              <a:gd name="connsiteY1" fmla="*/ 6059 h 1523799"/>
              <a:gd name="connsiteX2" fmla="*/ 1674215 w 1674215"/>
              <a:gd name="connsiteY2" fmla="*/ 0 h 1523799"/>
              <a:gd name="connsiteX3" fmla="*/ 0 w 1674215"/>
              <a:gd name="connsiteY3" fmla="*/ 1523799 h 1523799"/>
              <a:gd name="connsiteX0" fmla="*/ 0 w 1674215"/>
              <a:gd name="connsiteY0" fmla="*/ 1523799 h 1523799"/>
              <a:gd name="connsiteX1" fmla="*/ 17208 w 1674215"/>
              <a:gd name="connsiteY1" fmla="*/ 8870 h 1523799"/>
              <a:gd name="connsiteX2" fmla="*/ 1674215 w 1674215"/>
              <a:gd name="connsiteY2" fmla="*/ 0 h 1523799"/>
              <a:gd name="connsiteX3" fmla="*/ 0 w 1674215"/>
              <a:gd name="connsiteY3" fmla="*/ 1523799 h 1523799"/>
              <a:gd name="connsiteX0" fmla="*/ 1062 w 1675277"/>
              <a:gd name="connsiteY0" fmla="*/ 1526172 h 1526172"/>
              <a:gd name="connsiteX1" fmla="*/ 0 w 1675277"/>
              <a:gd name="connsiteY1" fmla="*/ 0 h 1526172"/>
              <a:gd name="connsiteX2" fmla="*/ 1675277 w 1675277"/>
              <a:gd name="connsiteY2" fmla="*/ 2373 h 1526172"/>
              <a:gd name="connsiteX3" fmla="*/ 1062 w 1675277"/>
              <a:gd name="connsiteY3" fmla="*/ 1526172 h 1526172"/>
              <a:gd name="connsiteX0" fmla="*/ 476433 w 2150648"/>
              <a:gd name="connsiteY0" fmla="*/ 1526172 h 1526172"/>
              <a:gd name="connsiteX1" fmla="*/ 0 w 2150648"/>
              <a:gd name="connsiteY1" fmla="*/ 1520642 h 1526172"/>
              <a:gd name="connsiteX2" fmla="*/ 475371 w 2150648"/>
              <a:gd name="connsiteY2" fmla="*/ 0 h 1526172"/>
              <a:gd name="connsiteX3" fmla="*/ 2150648 w 2150648"/>
              <a:gd name="connsiteY3" fmla="*/ 2373 h 1526172"/>
              <a:gd name="connsiteX4" fmla="*/ 476433 w 2150648"/>
              <a:gd name="connsiteY4" fmla="*/ 1526172 h 1526172"/>
              <a:gd name="connsiteX0" fmla="*/ 476433 w 2150648"/>
              <a:gd name="connsiteY0" fmla="*/ 1528873 h 1528873"/>
              <a:gd name="connsiteX1" fmla="*/ 0 w 2150648"/>
              <a:gd name="connsiteY1" fmla="*/ 1523343 h 1528873"/>
              <a:gd name="connsiteX2" fmla="*/ 2 w 2150648"/>
              <a:gd name="connsiteY2" fmla="*/ 0 h 1528873"/>
              <a:gd name="connsiteX3" fmla="*/ 2150648 w 2150648"/>
              <a:gd name="connsiteY3" fmla="*/ 5074 h 1528873"/>
              <a:gd name="connsiteX4" fmla="*/ 476433 w 2150648"/>
              <a:gd name="connsiteY4" fmla="*/ 1528873 h 1528873"/>
              <a:gd name="connsiteX0" fmla="*/ 2808211 w 4482426"/>
              <a:gd name="connsiteY0" fmla="*/ 1538508 h 1538508"/>
              <a:gd name="connsiteX1" fmla="*/ 2331778 w 4482426"/>
              <a:gd name="connsiteY1" fmla="*/ 1532978 h 1538508"/>
              <a:gd name="connsiteX2" fmla="*/ 0 w 4482426"/>
              <a:gd name="connsiteY2" fmla="*/ 0 h 1538508"/>
              <a:gd name="connsiteX3" fmla="*/ 4482426 w 4482426"/>
              <a:gd name="connsiteY3" fmla="*/ 14709 h 1538508"/>
              <a:gd name="connsiteX4" fmla="*/ 2808211 w 4482426"/>
              <a:gd name="connsiteY4" fmla="*/ 1538508 h 1538508"/>
              <a:gd name="connsiteX0" fmla="*/ 2813031 w 4487246"/>
              <a:gd name="connsiteY0" fmla="*/ 1538508 h 1538508"/>
              <a:gd name="connsiteX1" fmla="*/ 0 w 4487246"/>
              <a:gd name="connsiteY1" fmla="*/ 1523343 h 1538508"/>
              <a:gd name="connsiteX2" fmla="*/ 4820 w 4487246"/>
              <a:gd name="connsiteY2" fmla="*/ 0 h 1538508"/>
              <a:gd name="connsiteX3" fmla="*/ 4487246 w 4487246"/>
              <a:gd name="connsiteY3" fmla="*/ 14709 h 1538508"/>
              <a:gd name="connsiteX4" fmla="*/ 2813031 w 4487246"/>
              <a:gd name="connsiteY4" fmla="*/ 1538508 h 1538508"/>
              <a:gd name="connsiteX0" fmla="*/ 1468082 w 4487246"/>
              <a:gd name="connsiteY0" fmla="*/ 2757996 h 2757996"/>
              <a:gd name="connsiteX1" fmla="*/ 0 w 4487246"/>
              <a:gd name="connsiteY1" fmla="*/ 1523343 h 2757996"/>
              <a:gd name="connsiteX2" fmla="*/ 4820 w 4487246"/>
              <a:gd name="connsiteY2" fmla="*/ 0 h 2757996"/>
              <a:gd name="connsiteX3" fmla="*/ 4487246 w 4487246"/>
              <a:gd name="connsiteY3" fmla="*/ 14709 h 2757996"/>
              <a:gd name="connsiteX4" fmla="*/ 1468082 w 4487246"/>
              <a:gd name="connsiteY4" fmla="*/ 2757996 h 2757996"/>
              <a:gd name="connsiteX0" fmla="*/ 1488156 w 4507320"/>
              <a:gd name="connsiteY0" fmla="*/ 2757996 h 2757996"/>
              <a:gd name="connsiteX1" fmla="*/ 0 w 4507320"/>
              <a:gd name="connsiteY1" fmla="*/ 2742831 h 2757996"/>
              <a:gd name="connsiteX2" fmla="*/ 24894 w 4507320"/>
              <a:gd name="connsiteY2" fmla="*/ 0 h 2757996"/>
              <a:gd name="connsiteX3" fmla="*/ 4507320 w 4507320"/>
              <a:gd name="connsiteY3" fmla="*/ 14709 h 2757996"/>
              <a:gd name="connsiteX4" fmla="*/ 1488156 w 4507320"/>
              <a:gd name="connsiteY4" fmla="*/ 2757996 h 2757996"/>
              <a:gd name="connsiteX0" fmla="*/ 1488156 w 4507320"/>
              <a:gd name="connsiteY0" fmla="*/ 2757996 h 2757996"/>
              <a:gd name="connsiteX1" fmla="*/ 0 w 4507320"/>
              <a:gd name="connsiteY1" fmla="*/ 2742831 h 2757996"/>
              <a:gd name="connsiteX2" fmla="*/ 884739 w 4507320"/>
              <a:gd name="connsiteY2" fmla="*/ 0 h 2757996"/>
              <a:gd name="connsiteX3" fmla="*/ 4507320 w 4507320"/>
              <a:gd name="connsiteY3" fmla="*/ 14709 h 2757996"/>
              <a:gd name="connsiteX4" fmla="*/ 1488156 w 4507320"/>
              <a:gd name="connsiteY4" fmla="*/ 2757996 h 2757996"/>
              <a:gd name="connsiteX0" fmla="*/ 1488156 w 4507320"/>
              <a:gd name="connsiteY0" fmla="*/ 2750143 h 2750143"/>
              <a:gd name="connsiteX1" fmla="*/ 0 w 4507320"/>
              <a:gd name="connsiteY1" fmla="*/ 2734978 h 2750143"/>
              <a:gd name="connsiteX2" fmla="*/ 417517 w 4507320"/>
              <a:gd name="connsiteY2" fmla="*/ 0 h 2750143"/>
              <a:gd name="connsiteX3" fmla="*/ 4507320 w 4507320"/>
              <a:gd name="connsiteY3" fmla="*/ 6856 h 2750143"/>
              <a:gd name="connsiteX4" fmla="*/ 1488156 w 4507320"/>
              <a:gd name="connsiteY4" fmla="*/ 2750143 h 2750143"/>
              <a:gd name="connsiteX0" fmla="*/ 1070640 w 4089804"/>
              <a:gd name="connsiteY0" fmla="*/ 2750143 h 2750143"/>
              <a:gd name="connsiteX1" fmla="*/ 2591 w 4089804"/>
              <a:gd name="connsiteY1" fmla="*/ 2738904 h 2750143"/>
              <a:gd name="connsiteX2" fmla="*/ 1 w 4089804"/>
              <a:gd name="connsiteY2" fmla="*/ 0 h 2750143"/>
              <a:gd name="connsiteX3" fmla="*/ 4089804 w 4089804"/>
              <a:gd name="connsiteY3" fmla="*/ 6856 h 2750143"/>
              <a:gd name="connsiteX4" fmla="*/ 1070640 w 4089804"/>
              <a:gd name="connsiteY4" fmla="*/ 2750143 h 2750143"/>
              <a:gd name="connsiteX0" fmla="*/ 1068049 w 4087213"/>
              <a:gd name="connsiteY0" fmla="*/ 2750143 h 2750143"/>
              <a:gd name="connsiteX1" fmla="*/ 0 w 4087213"/>
              <a:gd name="connsiteY1" fmla="*/ 2738904 h 2750143"/>
              <a:gd name="connsiteX2" fmla="*/ 362550 w 4087213"/>
              <a:gd name="connsiteY2" fmla="*/ 0 h 2750143"/>
              <a:gd name="connsiteX3" fmla="*/ 4087213 w 4087213"/>
              <a:gd name="connsiteY3" fmla="*/ 6856 h 2750143"/>
              <a:gd name="connsiteX4" fmla="*/ 1068049 w 4087213"/>
              <a:gd name="connsiteY4" fmla="*/ 2750143 h 2750143"/>
              <a:gd name="connsiteX0" fmla="*/ 1068049 w 4087213"/>
              <a:gd name="connsiteY0" fmla="*/ 2750143 h 2750143"/>
              <a:gd name="connsiteX1" fmla="*/ 0 w 4087213"/>
              <a:gd name="connsiteY1" fmla="*/ 2738904 h 2750143"/>
              <a:gd name="connsiteX2" fmla="*/ 189796 w 4087213"/>
              <a:gd name="connsiteY2" fmla="*/ 0 h 2750143"/>
              <a:gd name="connsiteX3" fmla="*/ 4087213 w 4087213"/>
              <a:gd name="connsiteY3" fmla="*/ 6856 h 2750143"/>
              <a:gd name="connsiteX4" fmla="*/ 1068049 w 4087213"/>
              <a:gd name="connsiteY4" fmla="*/ 2750143 h 2750143"/>
              <a:gd name="connsiteX0" fmla="*/ 879590 w 3898754"/>
              <a:gd name="connsiteY0" fmla="*/ 2750143 h 2750143"/>
              <a:gd name="connsiteX1" fmla="*/ 0 w 3898754"/>
              <a:gd name="connsiteY1" fmla="*/ 2742830 h 2750143"/>
              <a:gd name="connsiteX2" fmla="*/ 1337 w 3898754"/>
              <a:gd name="connsiteY2" fmla="*/ 0 h 2750143"/>
              <a:gd name="connsiteX3" fmla="*/ 3898754 w 3898754"/>
              <a:gd name="connsiteY3" fmla="*/ 6856 h 2750143"/>
              <a:gd name="connsiteX4" fmla="*/ 879590 w 3898754"/>
              <a:gd name="connsiteY4" fmla="*/ 2750143 h 2750143"/>
              <a:gd name="connsiteX0" fmla="*/ 878254 w 3897418"/>
              <a:gd name="connsiteY0" fmla="*/ 2750143 h 2750143"/>
              <a:gd name="connsiteX1" fmla="*/ 221272 w 3897418"/>
              <a:gd name="connsiteY1" fmla="*/ 2465620 h 2750143"/>
              <a:gd name="connsiteX2" fmla="*/ 1 w 3897418"/>
              <a:gd name="connsiteY2" fmla="*/ 0 h 2750143"/>
              <a:gd name="connsiteX3" fmla="*/ 3897418 w 3897418"/>
              <a:gd name="connsiteY3" fmla="*/ 6856 h 2750143"/>
              <a:gd name="connsiteX4" fmla="*/ 878254 w 3897418"/>
              <a:gd name="connsiteY4" fmla="*/ 2750143 h 2750143"/>
              <a:gd name="connsiteX0" fmla="*/ 878254 w 3897418"/>
              <a:gd name="connsiteY0" fmla="*/ 2750143 h 2750143"/>
              <a:gd name="connsiteX1" fmla="*/ 2864 w 3897418"/>
              <a:gd name="connsiteY1" fmla="*/ 2721830 h 2750143"/>
              <a:gd name="connsiteX2" fmla="*/ 1 w 3897418"/>
              <a:gd name="connsiteY2" fmla="*/ 0 h 2750143"/>
              <a:gd name="connsiteX3" fmla="*/ 3897418 w 3897418"/>
              <a:gd name="connsiteY3" fmla="*/ 6856 h 2750143"/>
              <a:gd name="connsiteX4" fmla="*/ 878254 w 3897418"/>
              <a:gd name="connsiteY4" fmla="*/ 2750143 h 2750143"/>
              <a:gd name="connsiteX0" fmla="*/ 890855 w 3897418"/>
              <a:gd name="connsiteY0" fmla="*/ 2737542 h 2737542"/>
              <a:gd name="connsiteX1" fmla="*/ 2864 w 3897418"/>
              <a:gd name="connsiteY1" fmla="*/ 2721830 h 2737542"/>
              <a:gd name="connsiteX2" fmla="*/ 1 w 3897418"/>
              <a:gd name="connsiteY2" fmla="*/ 0 h 2737542"/>
              <a:gd name="connsiteX3" fmla="*/ 3897418 w 3897418"/>
              <a:gd name="connsiteY3" fmla="*/ 6856 h 2737542"/>
              <a:gd name="connsiteX4" fmla="*/ 890855 w 3897418"/>
              <a:gd name="connsiteY4" fmla="*/ 2737542 h 2737542"/>
              <a:gd name="connsiteX0" fmla="*/ 895872 w 3897418"/>
              <a:gd name="connsiteY0" fmla="*/ 2730017 h 2730017"/>
              <a:gd name="connsiteX1" fmla="*/ 2864 w 3897418"/>
              <a:gd name="connsiteY1" fmla="*/ 2721830 h 2730017"/>
              <a:gd name="connsiteX2" fmla="*/ 1 w 3897418"/>
              <a:gd name="connsiteY2" fmla="*/ 0 h 2730017"/>
              <a:gd name="connsiteX3" fmla="*/ 3897418 w 3897418"/>
              <a:gd name="connsiteY3" fmla="*/ 6856 h 2730017"/>
              <a:gd name="connsiteX4" fmla="*/ 895872 w 3897418"/>
              <a:gd name="connsiteY4" fmla="*/ 2730017 h 2730017"/>
              <a:gd name="connsiteX0" fmla="*/ 898381 w 3897418"/>
              <a:gd name="connsiteY0" fmla="*/ 2722492 h 2723481"/>
              <a:gd name="connsiteX1" fmla="*/ 2864 w 3897418"/>
              <a:gd name="connsiteY1" fmla="*/ 2721830 h 2723481"/>
              <a:gd name="connsiteX2" fmla="*/ 1 w 3897418"/>
              <a:gd name="connsiteY2" fmla="*/ 0 h 2723481"/>
              <a:gd name="connsiteX3" fmla="*/ 3897418 w 3897418"/>
              <a:gd name="connsiteY3" fmla="*/ 6856 h 2723481"/>
              <a:gd name="connsiteX4" fmla="*/ 898381 w 3897418"/>
              <a:gd name="connsiteY4" fmla="*/ 2722492 h 272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418" h="2723481">
                <a:moveTo>
                  <a:pt x="898381" y="2722492"/>
                </a:moveTo>
                <a:cubicBezTo>
                  <a:pt x="896226" y="2717048"/>
                  <a:pt x="5019" y="2727274"/>
                  <a:pt x="2864" y="2721830"/>
                </a:cubicBezTo>
                <a:cubicBezTo>
                  <a:pt x="2865" y="2214049"/>
                  <a:pt x="0" y="507781"/>
                  <a:pt x="1" y="0"/>
                </a:cubicBezTo>
                <a:lnTo>
                  <a:pt x="3897418" y="6856"/>
                </a:lnTo>
                <a:lnTo>
                  <a:pt x="898381" y="2722492"/>
                </a:lnTo>
                <a:close/>
              </a:path>
            </a:pathLst>
          </a:custGeom>
          <a:solidFill>
            <a:srgbClr val="062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FA5A9-12A3-634E-8FDD-19EA63E943E0}"/>
              </a:ext>
            </a:extLst>
          </p:cNvPr>
          <p:cNvSpPr txBox="1"/>
          <p:nvPr/>
        </p:nvSpPr>
        <p:spPr>
          <a:xfrm>
            <a:off x="507003" y="1724686"/>
            <a:ext cx="6275973" cy="362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5A4B"/>
                </a:solidFill>
                <a:latin typeface="Geograph" panose="020B0503030202060203" pitchFamily="34" charset="77"/>
              </a:rPr>
              <a:t>Addressing Saturated Response Areas as Part of Removal Actions and Remedial Investigations at Munitions Response Sites</a:t>
            </a:r>
          </a:p>
          <a:p>
            <a:endParaRPr lang="en-US" sz="3000" b="1" dirty="0">
              <a:solidFill>
                <a:srgbClr val="F84D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 Wendy Church, P.G.</a:t>
            </a:r>
          </a:p>
          <a:p>
            <a:endParaRPr lang="en-US" sz="3000" b="1" dirty="0">
              <a:solidFill>
                <a:srgbClr val="F84D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SAGEEP Munitions Response Meeting</a:t>
            </a:r>
          </a:p>
          <a:p>
            <a:pPr>
              <a:lnSpc>
                <a:spcPts val="2400"/>
              </a:lnSpc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15,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6209B7-5EE4-07AF-C5A2-4CA112E60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76" y="507892"/>
            <a:ext cx="2641708" cy="803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08AB89-1693-09CC-23BE-66A653C6E5F5}"/>
              </a:ext>
            </a:extLst>
          </p:cNvPr>
          <p:cNvSpPr txBox="1"/>
          <p:nvPr/>
        </p:nvSpPr>
        <p:spPr>
          <a:xfrm>
            <a:off x="10022173" y="5286614"/>
            <a:ext cx="1911580" cy="923330"/>
          </a:xfrm>
          <a:prstGeom prst="rect">
            <a:avLst/>
          </a:prstGeom>
          <a:noFill/>
          <a:effectLst>
            <a:outerShdw blurRad="123138" dist="50800" dir="5400000" algn="ctr" rotWithShape="0">
              <a:schemeClr val="tx1">
                <a:alpha val="64979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Trust. Performance. People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71063B-4A8A-0A09-3302-434BD5EA1632}"/>
              </a:ext>
            </a:extLst>
          </p:cNvPr>
          <p:cNvCxnSpPr>
            <a:cxnSpLocks/>
          </p:cNvCxnSpPr>
          <p:nvPr/>
        </p:nvCxnSpPr>
        <p:spPr>
          <a:xfrm>
            <a:off x="626872" y="1642911"/>
            <a:ext cx="1976120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5539871-938A-9686-4C8E-3519D1AB6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5050" y="6279822"/>
            <a:ext cx="717550" cy="266700"/>
          </a:xfrm>
          <a:prstGeom prst="rect">
            <a:avLst/>
          </a:prstGeom>
          <a:effectLst>
            <a:outerShdw blurRad="114300" dist="50800" dir="54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5BEF88E-76B4-4F64-45FA-49704B81218F}"/>
              </a:ext>
            </a:extLst>
          </p:cNvPr>
          <p:cNvSpPr/>
          <p:nvPr/>
        </p:nvSpPr>
        <p:spPr>
          <a:xfrm>
            <a:off x="7934207" y="4885370"/>
            <a:ext cx="682567" cy="226695"/>
          </a:xfrm>
          <a:custGeom>
            <a:avLst/>
            <a:gdLst>
              <a:gd name="connsiteX0" fmla="*/ 0 w 609600"/>
              <a:gd name="connsiteY0" fmla="*/ 80010 h 213360"/>
              <a:gd name="connsiteX1" fmla="*/ 22860 w 609600"/>
              <a:gd name="connsiteY1" fmla="*/ 140970 h 213360"/>
              <a:gd name="connsiteX2" fmla="*/ 278130 w 609600"/>
              <a:gd name="connsiteY2" fmla="*/ 144780 h 213360"/>
              <a:gd name="connsiteX3" fmla="*/ 266700 w 609600"/>
              <a:gd name="connsiteY3" fmla="*/ 201930 h 213360"/>
              <a:gd name="connsiteX4" fmla="*/ 609600 w 609600"/>
              <a:gd name="connsiteY4" fmla="*/ 213360 h 213360"/>
              <a:gd name="connsiteX5" fmla="*/ 521970 w 609600"/>
              <a:gd name="connsiteY5" fmla="*/ 129540 h 213360"/>
              <a:gd name="connsiteX6" fmla="*/ 407670 w 609600"/>
              <a:gd name="connsiteY6" fmla="*/ 106680 h 213360"/>
              <a:gd name="connsiteX7" fmla="*/ 297180 w 609600"/>
              <a:gd name="connsiteY7" fmla="*/ 64770 h 213360"/>
              <a:gd name="connsiteX8" fmla="*/ 266700 w 609600"/>
              <a:gd name="connsiteY8" fmla="*/ 0 h 213360"/>
              <a:gd name="connsiteX9" fmla="*/ 179070 w 609600"/>
              <a:gd name="connsiteY9" fmla="*/ 64770 h 213360"/>
              <a:gd name="connsiteX10" fmla="*/ 91440 w 609600"/>
              <a:gd name="connsiteY10" fmla="*/ 80010 h 213360"/>
              <a:gd name="connsiteX11" fmla="*/ 0 w 609600"/>
              <a:gd name="connsiteY11" fmla="*/ 8001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" h="213360">
                <a:moveTo>
                  <a:pt x="0" y="80010"/>
                </a:moveTo>
                <a:lnTo>
                  <a:pt x="22860" y="140970"/>
                </a:lnTo>
                <a:lnTo>
                  <a:pt x="278130" y="144780"/>
                </a:lnTo>
                <a:lnTo>
                  <a:pt x="266700" y="201930"/>
                </a:lnTo>
                <a:lnTo>
                  <a:pt x="609600" y="213360"/>
                </a:lnTo>
                <a:lnTo>
                  <a:pt x="521970" y="129540"/>
                </a:lnTo>
                <a:lnTo>
                  <a:pt x="407670" y="106680"/>
                </a:lnTo>
                <a:lnTo>
                  <a:pt x="297180" y="64770"/>
                </a:lnTo>
                <a:lnTo>
                  <a:pt x="266700" y="0"/>
                </a:lnTo>
                <a:lnTo>
                  <a:pt x="179070" y="64770"/>
                </a:lnTo>
                <a:lnTo>
                  <a:pt x="9144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0095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BCDA24-BFF3-D97C-DAA7-EA91E60CEE42}"/>
              </a:ext>
            </a:extLst>
          </p:cNvPr>
          <p:cNvSpPr/>
          <p:nvPr/>
        </p:nvSpPr>
        <p:spPr>
          <a:xfrm>
            <a:off x="7570470" y="4972050"/>
            <a:ext cx="118110" cy="7239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9CA2C-BF2F-C338-5A22-F4F80572E488}"/>
              </a:ext>
            </a:extLst>
          </p:cNvPr>
          <p:cNvSpPr/>
          <p:nvPr/>
        </p:nvSpPr>
        <p:spPr>
          <a:xfrm>
            <a:off x="8576835" y="4935855"/>
            <a:ext cx="222359" cy="7239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802A1D-9DE7-AE48-E547-26C515A065F3}"/>
              </a:ext>
            </a:extLst>
          </p:cNvPr>
          <p:cNvSpPr/>
          <p:nvPr/>
        </p:nvSpPr>
        <p:spPr>
          <a:xfrm>
            <a:off x="7806691" y="4928234"/>
            <a:ext cx="121342" cy="116206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1FE3E-A552-0FA6-E7BE-638989C06C0B}"/>
              </a:ext>
            </a:extLst>
          </p:cNvPr>
          <p:cNvSpPr/>
          <p:nvPr/>
        </p:nvSpPr>
        <p:spPr>
          <a:xfrm>
            <a:off x="9075420" y="4972050"/>
            <a:ext cx="45719" cy="723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85E477-0F1B-5F5C-115D-9C76E5B15121}"/>
              </a:ext>
            </a:extLst>
          </p:cNvPr>
          <p:cNvSpPr/>
          <p:nvPr/>
        </p:nvSpPr>
        <p:spPr>
          <a:xfrm>
            <a:off x="9174480" y="4972050"/>
            <a:ext cx="76199" cy="7239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EDE7DDD-4747-770E-6FD7-6C1F444BC5A2}"/>
              </a:ext>
            </a:extLst>
          </p:cNvPr>
          <p:cNvSpPr/>
          <p:nvPr/>
        </p:nvSpPr>
        <p:spPr>
          <a:xfrm>
            <a:off x="8801100" y="4969999"/>
            <a:ext cx="137160" cy="76346"/>
          </a:xfrm>
          <a:custGeom>
            <a:avLst/>
            <a:gdLst>
              <a:gd name="connsiteX0" fmla="*/ 66675 w 137160"/>
              <a:gd name="connsiteY0" fmla="*/ 7766 h 76346"/>
              <a:gd name="connsiteX1" fmla="*/ 0 w 137160"/>
              <a:gd name="connsiteY1" fmla="*/ 76346 h 76346"/>
              <a:gd name="connsiteX2" fmla="*/ 137160 w 137160"/>
              <a:gd name="connsiteY2" fmla="*/ 76346 h 76346"/>
              <a:gd name="connsiteX3" fmla="*/ 127635 w 137160"/>
              <a:gd name="connsiteY3" fmla="*/ 53486 h 76346"/>
              <a:gd name="connsiteX4" fmla="*/ 118110 w 137160"/>
              <a:gd name="connsiteY4" fmla="*/ 42056 h 76346"/>
              <a:gd name="connsiteX5" fmla="*/ 120015 w 137160"/>
              <a:gd name="connsiteY5" fmla="*/ 36341 h 76346"/>
              <a:gd name="connsiteX6" fmla="*/ 123825 w 137160"/>
              <a:gd name="connsiteY6" fmla="*/ 28721 h 76346"/>
              <a:gd name="connsiteX7" fmla="*/ 129540 w 137160"/>
              <a:gd name="connsiteY7" fmla="*/ 2051 h 76346"/>
              <a:gd name="connsiteX8" fmla="*/ 118110 w 137160"/>
              <a:gd name="connsiteY8" fmla="*/ 3956 h 76346"/>
              <a:gd name="connsiteX9" fmla="*/ 66675 w 137160"/>
              <a:gd name="connsiteY9" fmla="*/ 7766 h 7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" h="76346">
                <a:moveTo>
                  <a:pt x="66675" y="7766"/>
                </a:moveTo>
                <a:lnTo>
                  <a:pt x="0" y="76346"/>
                </a:lnTo>
                <a:lnTo>
                  <a:pt x="137160" y="76346"/>
                </a:lnTo>
                <a:cubicBezTo>
                  <a:pt x="133985" y="68726"/>
                  <a:pt x="131882" y="60565"/>
                  <a:pt x="127635" y="53486"/>
                </a:cubicBezTo>
                <a:cubicBezTo>
                  <a:pt x="112065" y="27537"/>
                  <a:pt x="125031" y="62818"/>
                  <a:pt x="118110" y="42056"/>
                </a:cubicBezTo>
                <a:cubicBezTo>
                  <a:pt x="118745" y="40151"/>
                  <a:pt x="119224" y="38187"/>
                  <a:pt x="120015" y="36341"/>
                </a:cubicBezTo>
                <a:cubicBezTo>
                  <a:pt x="121134" y="33731"/>
                  <a:pt x="122855" y="31390"/>
                  <a:pt x="123825" y="28721"/>
                </a:cubicBezTo>
                <a:cubicBezTo>
                  <a:pt x="127978" y="17299"/>
                  <a:pt x="127846" y="13911"/>
                  <a:pt x="129540" y="2051"/>
                </a:cubicBezTo>
                <a:cubicBezTo>
                  <a:pt x="120178" y="-290"/>
                  <a:pt x="123771" y="-1705"/>
                  <a:pt x="118110" y="3956"/>
                </a:cubicBezTo>
                <a:lnTo>
                  <a:pt x="66675" y="7766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F84E0A6-52BC-504D-5DE6-B07A76C12345}"/>
              </a:ext>
            </a:extLst>
          </p:cNvPr>
          <p:cNvSpPr/>
          <p:nvPr/>
        </p:nvSpPr>
        <p:spPr>
          <a:xfrm>
            <a:off x="8523495" y="4986337"/>
            <a:ext cx="262366" cy="54293"/>
          </a:xfrm>
          <a:custGeom>
            <a:avLst/>
            <a:gdLst>
              <a:gd name="connsiteX0" fmla="*/ 0 w 253365"/>
              <a:gd name="connsiteY0" fmla="*/ 0 h 53340"/>
              <a:gd name="connsiteX1" fmla="*/ 53340 w 253365"/>
              <a:gd name="connsiteY1" fmla="*/ 43815 h 53340"/>
              <a:gd name="connsiteX2" fmla="*/ 102870 w 253365"/>
              <a:gd name="connsiteY2" fmla="*/ 53340 h 53340"/>
              <a:gd name="connsiteX3" fmla="*/ 194310 w 253365"/>
              <a:gd name="connsiteY3" fmla="*/ 53340 h 53340"/>
              <a:gd name="connsiteX4" fmla="*/ 253365 w 253365"/>
              <a:gd name="connsiteY4" fmla="*/ 15240 h 53340"/>
              <a:gd name="connsiteX5" fmla="*/ 0 w 253365"/>
              <a:gd name="connsiteY5" fmla="*/ 0 h 5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365" h="53340">
                <a:moveTo>
                  <a:pt x="0" y="0"/>
                </a:moveTo>
                <a:lnTo>
                  <a:pt x="53340" y="43815"/>
                </a:lnTo>
                <a:lnTo>
                  <a:pt x="102870" y="53340"/>
                </a:lnTo>
                <a:lnTo>
                  <a:pt x="194310" y="53340"/>
                </a:lnTo>
                <a:lnTo>
                  <a:pt x="253365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438EBA2-7B5E-CC54-1337-235E3A3A4874}"/>
              </a:ext>
            </a:extLst>
          </p:cNvPr>
          <p:cNvSpPr/>
          <p:nvPr/>
        </p:nvSpPr>
        <p:spPr>
          <a:xfrm>
            <a:off x="9555480" y="1198245"/>
            <a:ext cx="283845" cy="148590"/>
          </a:xfrm>
          <a:custGeom>
            <a:avLst/>
            <a:gdLst>
              <a:gd name="connsiteX0" fmla="*/ 123825 w 283845"/>
              <a:gd name="connsiteY0" fmla="*/ 1905 h 135255"/>
              <a:gd name="connsiteX1" fmla="*/ 7620 w 283845"/>
              <a:gd name="connsiteY1" fmla="*/ 9525 h 135255"/>
              <a:gd name="connsiteX2" fmla="*/ 0 w 283845"/>
              <a:gd name="connsiteY2" fmla="*/ 72390 h 135255"/>
              <a:gd name="connsiteX3" fmla="*/ 57150 w 283845"/>
              <a:gd name="connsiteY3" fmla="*/ 125730 h 135255"/>
              <a:gd name="connsiteX4" fmla="*/ 102870 w 283845"/>
              <a:gd name="connsiteY4" fmla="*/ 129540 h 135255"/>
              <a:gd name="connsiteX5" fmla="*/ 194310 w 283845"/>
              <a:gd name="connsiteY5" fmla="*/ 129540 h 135255"/>
              <a:gd name="connsiteX6" fmla="*/ 280035 w 283845"/>
              <a:gd name="connsiteY6" fmla="*/ 135255 h 135255"/>
              <a:gd name="connsiteX7" fmla="*/ 283845 w 283845"/>
              <a:gd name="connsiteY7" fmla="*/ 40005 h 135255"/>
              <a:gd name="connsiteX8" fmla="*/ 182880 w 283845"/>
              <a:gd name="connsiteY8" fmla="*/ 0 h 135255"/>
              <a:gd name="connsiteX9" fmla="*/ 182880 w 283845"/>
              <a:gd name="connsiteY9" fmla="*/ 0 h 135255"/>
              <a:gd name="connsiteX10" fmla="*/ 123825 w 283845"/>
              <a:gd name="connsiteY10" fmla="*/ 1905 h 13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845" h="135255">
                <a:moveTo>
                  <a:pt x="123825" y="1905"/>
                </a:moveTo>
                <a:lnTo>
                  <a:pt x="7620" y="9525"/>
                </a:lnTo>
                <a:lnTo>
                  <a:pt x="0" y="72390"/>
                </a:lnTo>
                <a:lnTo>
                  <a:pt x="57150" y="125730"/>
                </a:lnTo>
                <a:lnTo>
                  <a:pt x="102870" y="129540"/>
                </a:lnTo>
                <a:lnTo>
                  <a:pt x="194310" y="129540"/>
                </a:lnTo>
                <a:lnTo>
                  <a:pt x="280035" y="135255"/>
                </a:lnTo>
                <a:lnTo>
                  <a:pt x="283845" y="40005"/>
                </a:lnTo>
                <a:lnTo>
                  <a:pt x="182880" y="0"/>
                </a:lnTo>
                <a:lnTo>
                  <a:pt x="182880" y="0"/>
                </a:lnTo>
                <a:lnTo>
                  <a:pt x="123825" y="1905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19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E22A-A5D0-6CE0-43CC-46A787C24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F8A2A5-993F-0680-84F2-9EDAE8FAB193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75228957-EC90-474A-3C86-54BE4BD4E68D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2E30180E-803E-8AC9-29F2-6300E4DDBF92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8C0616-0A58-5D2B-F5B8-180FC2D28486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A87EF-864E-E665-3C11-E2D069CA2D14}"/>
              </a:ext>
            </a:extLst>
          </p:cNvPr>
          <p:cNvGrpSpPr/>
          <p:nvPr/>
        </p:nvGrpSpPr>
        <p:grpSpPr>
          <a:xfrm>
            <a:off x="9750908" y="2597283"/>
            <a:ext cx="2055819" cy="461665"/>
            <a:chOff x="9750908" y="2597283"/>
            <a:chExt cx="2055819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633267-82CF-E7BE-2876-A4AF0F806B7F}"/>
                </a:ext>
              </a:extLst>
            </p:cNvPr>
            <p:cNvSpPr txBox="1"/>
            <p:nvPr/>
          </p:nvSpPr>
          <p:spPr>
            <a:xfrm>
              <a:off x="9750908" y="2597283"/>
              <a:ext cx="205581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       Public High-Use Areas</a:t>
              </a:r>
            </a:p>
            <a:p>
              <a:r>
                <a:rPr lang="en-US" sz="1200" dirty="0"/>
                <a:t>       Saturated Response Areas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E428B9-15CA-1901-FAC0-B1B2749FF789}"/>
                </a:ext>
              </a:extLst>
            </p:cNvPr>
            <p:cNvSpPr/>
            <p:nvPr/>
          </p:nvSpPr>
          <p:spPr>
            <a:xfrm rot="17233001">
              <a:off x="9843244" y="2850475"/>
              <a:ext cx="152400" cy="188259"/>
            </a:xfrm>
            <a:custGeom>
              <a:avLst/>
              <a:gdLst>
                <a:gd name="connsiteX0" fmla="*/ 80683 w 152400"/>
                <a:gd name="connsiteY0" fmla="*/ 0 h 188259"/>
                <a:gd name="connsiteX1" fmla="*/ 0 w 152400"/>
                <a:gd name="connsiteY1" fmla="*/ 17930 h 188259"/>
                <a:gd name="connsiteX2" fmla="*/ 0 w 152400"/>
                <a:gd name="connsiteY2" fmla="*/ 107577 h 188259"/>
                <a:gd name="connsiteX3" fmla="*/ 35859 w 152400"/>
                <a:gd name="connsiteY3" fmla="*/ 161365 h 188259"/>
                <a:gd name="connsiteX4" fmla="*/ 80683 w 152400"/>
                <a:gd name="connsiteY4" fmla="*/ 188259 h 188259"/>
                <a:gd name="connsiteX5" fmla="*/ 80683 w 152400"/>
                <a:gd name="connsiteY5" fmla="*/ 188259 h 188259"/>
                <a:gd name="connsiteX6" fmla="*/ 125506 w 152400"/>
                <a:gd name="connsiteY6" fmla="*/ 116542 h 188259"/>
                <a:gd name="connsiteX7" fmla="*/ 152400 w 152400"/>
                <a:gd name="connsiteY7" fmla="*/ 71718 h 188259"/>
                <a:gd name="connsiteX8" fmla="*/ 152400 w 152400"/>
                <a:gd name="connsiteY8" fmla="*/ 44824 h 188259"/>
                <a:gd name="connsiteX9" fmla="*/ 80683 w 152400"/>
                <a:gd name="connsiteY9" fmla="*/ 0 h 18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88259">
                  <a:moveTo>
                    <a:pt x="80683" y="0"/>
                  </a:moveTo>
                  <a:lnTo>
                    <a:pt x="0" y="17930"/>
                  </a:lnTo>
                  <a:lnTo>
                    <a:pt x="0" y="107577"/>
                  </a:lnTo>
                  <a:lnTo>
                    <a:pt x="35859" y="161365"/>
                  </a:lnTo>
                  <a:lnTo>
                    <a:pt x="80683" y="188259"/>
                  </a:lnTo>
                  <a:lnTo>
                    <a:pt x="80683" y="188259"/>
                  </a:lnTo>
                  <a:lnTo>
                    <a:pt x="125506" y="116542"/>
                  </a:lnTo>
                  <a:lnTo>
                    <a:pt x="152400" y="71718"/>
                  </a:lnTo>
                  <a:lnTo>
                    <a:pt x="152400" y="44824"/>
                  </a:lnTo>
                  <a:lnTo>
                    <a:pt x="80683" y="0"/>
                  </a:lnTo>
                  <a:close/>
                </a:path>
              </a:pathLst>
            </a:custGeom>
            <a:solidFill>
              <a:srgbClr val="FF99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A1D931-13F3-5A37-9DFB-61F0BFEE77DA}"/>
                </a:ext>
              </a:extLst>
            </p:cNvPr>
            <p:cNvSpPr/>
            <p:nvPr/>
          </p:nvSpPr>
          <p:spPr>
            <a:xfrm>
              <a:off x="9783754" y="2671482"/>
              <a:ext cx="219638" cy="12750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211D962-0255-3600-BEC6-9D12B4E24DA3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73E790-87E1-9628-F244-832E69655248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F5038F8-4D07-7D91-1F1C-7171110C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10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CC899-B354-C595-DB0E-5DD87D70DBFC}"/>
              </a:ext>
            </a:extLst>
          </p:cNvPr>
          <p:cNvSpPr txBox="1"/>
          <p:nvPr/>
        </p:nvSpPr>
        <p:spPr>
          <a:xfrm>
            <a:off x="736599" y="1669732"/>
            <a:ext cx="4659130" cy="340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More extensive than expected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Expected SRAs in public use areas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Found more in remote areas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55 acres were determined to be SRAs (&gt;2,000 APA)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SRAs identified during data analysis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Additional SRAs delineated with GIS and Oasis </a:t>
            </a:r>
            <a:r>
              <a:rPr lang="en-US" dirty="0" err="1">
                <a:latin typeface="Aptos" panose="020B0004020202020204" pitchFamily="34" charset="0"/>
                <a:cs typeface="Times New Roman" panose="02020603050405020304" pitchFamily="18" charset="0"/>
              </a:rPr>
              <a:t>Montaj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highlight>
                <a:srgbClr val="FFFF00"/>
              </a:highlight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No anomaly reduction or remapping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6B3A6-E205-D268-5D3D-708AEFB7B8F1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Camp Croft Maneuver Area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SRA Distribution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EC3802-B7CC-A03D-51F5-3763F3D4453D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63CF3B3-45F2-520E-7390-DF7280AC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09" r="16412" b="10767"/>
          <a:stretch/>
        </p:blipFill>
        <p:spPr>
          <a:xfrm>
            <a:off x="5990986" y="1358744"/>
            <a:ext cx="6090842" cy="497019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8B4BB-4DDA-8A27-F72D-45A048BB7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993" y="1504036"/>
            <a:ext cx="229511" cy="50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EE1997-5DF6-5263-AFB3-BA2D9996B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107" y="2355272"/>
            <a:ext cx="1366743" cy="203414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24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702CF-3A54-44B4-6514-E442E0992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9795C2E8-3306-6E23-0CC1-BA8896F07F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1329" b="14016"/>
          <a:stretch/>
        </p:blipFill>
        <p:spPr>
          <a:xfrm>
            <a:off x="1" y="4118"/>
            <a:ext cx="12191999" cy="646843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F9304E-A09E-B6D3-DC12-185934278535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7DEE0F-7E16-C9EA-F375-57A558B24C96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E706280-9099-A2E9-FE50-9EFD37A4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11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D68B2-BAA8-B46B-2FB5-85AA403BCC08}"/>
              </a:ext>
            </a:extLst>
          </p:cNvPr>
          <p:cNvSpPr txBox="1"/>
          <p:nvPr/>
        </p:nvSpPr>
        <p:spPr>
          <a:xfrm>
            <a:off x="736597" y="1606978"/>
            <a:ext cx="10657544" cy="3559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Managing SRAs for next phase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SRAs from Phase 1 will be cleared in Phase 2 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Anomaly reduction using analog sensors (to below 2,000 APA) and re-surveyed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Possible multiple iterations</a:t>
            </a:r>
            <a:endParaRPr lang="en-US" dirty="0">
              <a:highlight>
                <a:srgbClr val="FFFF00"/>
              </a:highlight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New SRAs in Phase 2 grids will be delineated based on detection data 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Before classification are done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Survey unit (SU) basis rather than individual grids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Analog anomaly reduction and remapping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No SRAs in final data</a:t>
            </a:r>
            <a:r>
              <a:rPr lang="en-US" dirty="0">
                <a:highlight>
                  <a:srgbClr val="FFFF00"/>
                </a:highlight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02EFF-D113-A5E2-9C38-1EE8FC30FFBF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Camp Croft Maneuver Area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SRA Distribution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C2A361-3361-9BDE-FCCD-36FF209B1762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1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41890-41F7-9A2A-3969-51C42352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BF88E4-AFE0-F769-D124-43B5AE776152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DA749E08-22C4-5DBD-A0FF-1EAF584CDFD4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DF70B6FD-742B-7688-0F7B-4F9FD5F24BDF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8357DA0D-A711-6AF2-53B7-1D596B4DF146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E4D6B-BCE2-EA61-C693-31DC737452B7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300F5B-270C-5FCE-26FC-577E88DA9142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BB82896-52F1-7081-8909-368CC93B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12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5D5AA-0C07-552F-74BA-7F52C36E57B6}"/>
              </a:ext>
            </a:extLst>
          </p:cNvPr>
          <p:cNvSpPr txBox="1"/>
          <p:nvPr/>
        </p:nvSpPr>
        <p:spPr>
          <a:xfrm>
            <a:off x="736598" y="1606978"/>
            <a:ext cx="5332530" cy="4350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Project 04 MRS 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Demolition Area 1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157 acres</a:t>
            </a:r>
          </a:p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Project 05 MRS 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Turret Gunnery Range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8,468 acres</a:t>
            </a:r>
          </a:p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Preliminary characterization transects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288 ft transect spacing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APEX One-pass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HD delineation 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No intrusive investigation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1F2AE-EB31-5A03-8694-EEE24A2E5083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CF3251-FB31-53DD-500C-7DE76486A246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A20C3B9-8401-DB4D-6F65-DBC9B6B68C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29"/>
          <a:stretch/>
        </p:blipFill>
        <p:spPr>
          <a:xfrm>
            <a:off x="6325102" y="-8965"/>
            <a:ext cx="5883475" cy="64790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D3D8A3-44CD-CCE6-9EDE-7DE52F17B5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1408"/>
          <a:stretch/>
        </p:blipFill>
        <p:spPr>
          <a:xfrm>
            <a:off x="6408345" y="535600"/>
            <a:ext cx="2009514" cy="62084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608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28E37-CBF6-A01F-7B6F-55BFB424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FF063C-B212-0FC7-4660-1A0E03A4EEF8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CACC805E-A0CD-64D3-B838-1935400E561B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B86C1F84-884A-D279-04DD-240A8258C4AC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2F86FF8F-3121-E2C2-715D-1F6B06F09125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BB87C3D-3A2D-BBD2-1B0B-6D2613EDE7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5"/>
          <a:stretch/>
        </p:blipFill>
        <p:spPr>
          <a:xfrm>
            <a:off x="6316137" y="-13210"/>
            <a:ext cx="5888020" cy="64956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1D5769-8B28-D626-2F14-63D794973A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8167"/>
          <a:stretch/>
        </p:blipFill>
        <p:spPr>
          <a:xfrm>
            <a:off x="6408346" y="501415"/>
            <a:ext cx="2009514" cy="78950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382756-E24D-E05F-B7E7-B3FFBE6CF4DC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085133-72AB-8DB9-79FD-C55FB566301C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02CA515-DC1E-49F0-6E63-42AFBD99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13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C53C6-397B-0E89-7BD3-72355EC2E0A0}"/>
              </a:ext>
            </a:extLst>
          </p:cNvPr>
          <p:cNvSpPr txBox="1"/>
          <p:nvPr/>
        </p:nvSpPr>
        <p:spPr>
          <a:xfrm>
            <a:off x="736597" y="1606977"/>
            <a:ext cx="5139265" cy="2768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Detailed characterization mini-grids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44 in HD areas (50 x 50 ft)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11 in LD areas  (100 x 100 ft)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5 acres total</a:t>
            </a:r>
          </a:p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Intrusive sampling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1,400 single point anomalies (SPAs)</a:t>
            </a:r>
          </a:p>
          <a:p>
            <a:pPr marL="285750" marR="0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endParaRPr lang="en-US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D9A95-A70B-44BC-ED62-497F5FE8F683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9C8908-280C-D56D-4C7D-6D362A86D894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553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AC316-5291-C65F-AEF1-016E3D78E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13C8771-2BCD-7DDF-082A-133319747554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9087B7BB-4CA7-B940-C379-C71FBDE107C8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5613991D-F70B-4158-D251-89A76C1C3D63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B31BA954-432D-E153-5673-2408DE1E086D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DFF0BA3-F8DB-8A98-8016-A5D3073CB723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C46715-8C35-E810-0988-8C28F48749AD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C595B7C-3F3F-7FCC-DAC1-776218C1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14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E7B7A-BD00-61EE-8D4B-B7D35AE59617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222BD-D8FB-0818-BA75-AED586B62043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C6FE2E7-352D-3ECC-14AA-474D6B5A7B17}"/>
              </a:ext>
            </a:extLst>
          </p:cNvPr>
          <p:cNvSpPr txBox="1"/>
          <p:nvPr/>
        </p:nvSpPr>
        <p:spPr>
          <a:xfrm>
            <a:off x="736598" y="1606977"/>
            <a:ext cx="5493873" cy="3163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No plan in place for managing SRAs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SRAs identified after classifications complete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VSP analysis for individual grids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2,000 APA for APEX One-pass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SRAs in 10 of the 55 grids 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6 grids were 100% SRAs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4 grids had partial SRAs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Both grids in Project 04 MRS were 100% SRAs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71BC6-A802-6BF9-0684-D727CBE53C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6"/>
          <a:stretch/>
        </p:blipFill>
        <p:spPr>
          <a:xfrm>
            <a:off x="6325102" y="1423"/>
            <a:ext cx="5884544" cy="649224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7D295-17E6-CCCB-20A2-781B81F2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346" y="501415"/>
            <a:ext cx="2009514" cy="127683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264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BFA7F-3C23-A063-FFFA-0CD03C40A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ECFF91-755D-7A73-4F5A-9347D55AD287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9A0B02AE-E7BC-4510-D7D0-796D79AC70A2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9D02D1C4-ACFC-14A3-C309-D071453FB739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97543BD8-447F-19CE-C907-6A8B2CB0D257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C3E804-9F2D-4285-E8C5-91681F57F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05" t="222" r="4840" b="3230"/>
          <a:stretch/>
        </p:blipFill>
        <p:spPr>
          <a:xfrm>
            <a:off x="6176602" y="1290919"/>
            <a:ext cx="5850386" cy="505207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91AA33B-07C0-1A62-1AC7-03C442AF718F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BCB422-DAD5-91BD-ACAE-5C5B16D8948F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922AC55-1707-FB91-AF61-8ADC3F6A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15</a:t>
            </a:fld>
            <a:endParaRPr lang="en-US" dirty="0">
              <a:solidFill>
                <a:srgbClr val="092D46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BCEEDE-EB4D-80BB-6301-C496E41B111F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EC8E49-E44B-15B5-A593-B4E0B439402C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A377F0-0F4E-1F25-C443-50BEF9C59A42}"/>
              </a:ext>
            </a:extLst>
          </p:cNvPr>
          <p:cNvSpPr txBox="1"/>
          <p:nvPr/>
        </p:nvSpPr>
        <p:spPr>
          <a:xfrm>
            <a:off x="736596" y="1606978"/>
            <a:ext cx="5637309" cy="3163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Intrusive data from all grids, including SRAs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1,400 anomalies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TOI, non-TOI, Inconclusive (“cannot analyze”)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No plan for anomaly reduction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Added selection of SRA targets to RI dig list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Focused on higher decision metrics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Variety of predicted item types and depths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Increased dig radius to 40 cm </a:t>
            </a:r>
          </a:p>
        </p:txBody>
      </p:sp>
    </p:spTree>
    <p:extLst>
      <p:ext uri="{BB962C8B-B14F-4D97-AF65-F5344CB8AC3E}">
        <p14:creationId xmlns:p14="http://schemas.microsoft.com/office/powerpoint/2010/main" val="1813653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B1F92-BBFB-BCDD-4805-DB05D80A9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7A66DC-3C21-78D4-C5EE-CA60EF7C9772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AC47F27-5181-8985-BFCD-1838E70ABE00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2E0D7016-8CA0-49D2-D19E-F851A5440EA1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3BA2FB82-2FB2-82EA-CB4A-7207C9E0F867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1AF0A-A28A-53CA-8569-D1336AFC81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6"/>
          <a:stretch/>
        </p:blipFill>
        <p:spPr>
          <a:xfrm>
            <a:off x="6316137" y="-18033"/>
            <a:ext cx="5884544" cy="649224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2CCEDB-ABA3-E19D-573B-4B01ABD2137A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4EABF6-AA2F-729E-5A52-02A07224244B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10D6651-CF6F-3A24-B7D1-6EF377EF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16</a:t>
            </a:fld>
            <a:endParaRPr lang="en-US" dirty="0">
              <a:solidFill>
                <a:srgbClr val="092D46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BEA13A-23B2-07C9-1B65-3A0BD56C7367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0EDBC4-DB22-F2DC-6765-01A5B57906BC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  <a:endParaRPr lang="en-US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Geograph" panose="020B0503030202060203" pitchFamily="34" charset="77"/>
            </a:endParaRPr>
          </a:p>
        </p:txBody>
      </p:sp>
      <p:graphicFrame>
        <p:nvGraphicFramePr>
          <p:cNvPr id="4" name="Table Placeholder 2">
            <a:extLst>
              <a:ext uri="{FF2B5EF4-FFF2-40B4-BE49-F238E27FC236}">
                <a16:creationId xmlns:a16="http://schemas.microsoft.com/office/drawing/2014/main" id="{B6B796F9-2ECE-C540-7349-8BC952EF62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252089"/>
              </p:ext>
            </p:extLst>
          </p:nvPr>
        </p:nvGraphicFramePr>
        <p:xfrm>
          <a:off x="942790" y="1681519"/>
          <a:ext cx="4801267" cy="46278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{0E3FDE45-AF77-4B5C-9715-49D594BDF05E}</a:tableStyleId>
              </a:tblPr>
              <a:tblGrid>
                <a:gridCol w="1134652">
                  <a:extLst>
                    <a:ext uri="{9D8B030D-6E8A-4147-A177-3AD203B41FA5}">
                      <a16:colId xmlns:a16="http://schemas.microsoft.com/office/drawing/2014/main" val="127040821"/>
                    </a:ext>
                  </a:extLst>
                </a:gridCol>
                <a:gridCol w="1900568">
                  <a:extLst>
                    <a:ext uri="{9D8B030D-6E8A-4147-A177-3AD203B41FA5}">
                      <a16:colId xmlns:a16="http://schemas.microsoft.com/office/drawing/2014/main" val="3645985690"/>
                    </a:ext>
                  </a:extLst>
                </a:gridCol>
                <a:gridCol w="1766047">
                  <a:extLst>
                    <a:ext uri="{9D8B030D-6E8A-4147-A177-3AD203B41FA5}">
                      <a16:colId xmlns:a16="http://schemas.microsoft.com/office/drawing/2014/main" val="149845700"/>
                    </a:ext>
                  </a:extLst>
                </a:gridCol>
              </a:tblGrid>
              <a:tr h="6485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Grid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Percent SRA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Anomaly Density (APA)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013591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P04-G01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100%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6,813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67931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P04-G02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5,105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14646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P05-G09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100%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11,238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42507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P05-G19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3,746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143255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P05-G29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70%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3,206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6165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P05-G32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2,858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09771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P05-G33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100%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5,384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031278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P05-G37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36%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2,178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037910"/>
                  </a:ext>
                </a:extLst>
              </a:tr>
              <a:tr h="4932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P05-G39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2,631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40781"/>
                  </a:ext>
                </a:extLst>
              </a:tr>
              <a:tr h="4050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P05-G44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3,154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89741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33BC57B6-CCBD-CCDF-6E84-6EAB50D2244F}"/>
              </a:ext>
            </a:extLst>
          </p:cNvPr>
          <p:cNvSpPr/>
          <p:nvPr/>
        </p:nvSpPr>
        <p:spPr>
          <a:xfrm>
            <a:off x="8912441" y="1916675"/>
            <a:ext cx="382037" cy="35849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089169-5DB2-4E3B-1AAF-56D448BB45FD}"/>
              </a:ext>
            </a:extLst>
          </p:cNvPr>
          <p:cNvSpPr/>
          <p:nvPr/>
        </p:nvSpPr>
        <p:spPr>
          <a:xfrm>
            <a:off x="10387013" y="4490842"/>
            <a:ext cx="382037" cy="35849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8AC39-D6B5-4C52-2911-3F8214BA358B}"/>
              </a:ext>
            </a:extLst>
          </p:cNvPr>
          <p:cNvSpPr txBox="1"/>
          <p:nvPr/>
        </p:nvSpPr>
        <p:spPr>
          <a:xfrm>
            <a:off x="10030750" y="4216229"/>
            <a:ext cx="1159621" cy="3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P04-G01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38D339-731E-E57C-3505-B9751489EFF8}"/>
              </a:ext>
            </a:extLst>
          </p:cNvPr>
          <p:cNvSpPr txBox="1"/>
          <p:nvPr/>
        </p:nvSpPr>
        <p:spPr>
          <a:xfrm>
            <a:off x="8912441" y="1628646"/>
            <a:ext cx="1159621" cy="3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P05-G09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FD8EB0-2F41-0175-6314-1E8128D26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346" y="501415"/>
            <a:ext cx="2009514" cy="127683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503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E16B-4C88-85B5-5CC5-6C2939D5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F0141B-3288-4A06-DA0A-D35C229E890E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F94737B7-02A6-2977-4E09-510D4079FD02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111E1386-3AFA-EE03-759A-6A0BE02866C1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29B19C68-FBEB-9275-A460-06FFE1F5732D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034B57-3FF3-BE83-B8F2-3F35EF87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8" b="4183"/>
          <a:stretch/>
        </p:blipFill>
        <p:spPr>
          <a:xfrm>
            <a:off x="7056926" y="1312988"/>
            <a:ext cx="4981796" cy="500941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19618B-7CA8-2CC8-B382-AB98E16577E4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1EA779-4C64-B5A2-554C-EB8E5427F14C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156B507-826A-6DBD-2577-3562A38A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17</a:t>
            </a:fld>
            <a:endParaRPr lang="en-US" dirty="0">
              <a:solidFill>
                <a:srgbClr val="092D46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902AE5-B2D2-6110-2543-933AF94F003C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58D43F4-1053-E0D7-4951-AFB59B38F4D7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  <a:endParaRPr lang="en-US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Geograph" panose="020B050303020206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2CE99-195C-D76A-CC96-C5B4F6F41B28}"/>
              </a:ext>
            </a:extLst>
          </p:cNvPr>
          <p:cNvSpPr txBox="1"/>
          <p:nvPr/>
        </p:nvSpPr>
        <p:spPr>
          <a:xfrm>
            <a:off x="736595" y="1606977"/>
            <a:ext cx="6151829" cy="3163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Grid P04-G01 Detection Map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15mV anomaly detection threshold 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6,813 APA based on detections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51 targets dug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131 items recovered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128 MD and 1 MEC recovered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QC seed failed offset MQO at 46 cm 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b="1" dirty="0">
                <a:latin typeface="Aptos" panose="020B0004020202020204" pitchFamily="34" charset="0"/>
                <a:cs typeface="Times New Roman" panose="02020603050405020304" pitchFamily="18" charset="0"/>
              </a:rPr>
              <a:t>Detections are underestimating anomaly density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B71BBB-D02B-E8ED-D4AE-D67D32ECB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719" y="458800"/>
            <a:ext cx="4959267" cy="7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8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280C8-266D-D384-6FEB-62D12361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A687CB-D436-0469-D826-DB567F2FE264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25992E7E-2F20-69D1-14F8-78A739562FD5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933B479C-A495-F157-B4B7-0038DEE2571C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7066885D-6F3D-D364-7AD5-0FE77E8AF6ED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3898D3-68AD-F541-C8BD-D0474FD211AD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9C83D88-D4C8-5BAF-6D85-888BEA28F6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1" t="4894" r="2024" b="4902"/>
          <a:stretch/>
        </p:blipFill>
        <p:spPr>
          <a:xfrm>
            <a:off x="7067720" y="1320485"/>
            <a:ext cx="4970024" cy="49910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F819A8-FB8F-E13C-D97C-EE261D473FDE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5C424E7-BEB0-5F7A-7E36-8A03864A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18</a:t>
            </a:fld>
            <a:endParaRPr lang="en-US" dirty="0">
              <a:solidFill>
                <a:srgbClr val="092D46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DF3DD8-1DC3-F6A5-F535-EC044AA4F55E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E3D1248-BDB4-8920-A7AA-A96597102D1A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51D12-AA84-6909-1E13-9D057D6DBB29}"/>
              </a:ext>
            </a:extLst>
          </p:cNvPr>
          <p:cNvSpPr txBox="1"/>
          <p:nvPr/>
        </p:nvSpPr>
        <p:spPr>
          <a:xfrm>
            <a:off x="736596" y="1606977"/>
            <a:ext cx="6175192" cy="4273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Grid P05-G09 Detection Map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15mV anomaly detection threshold 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14 targets dug resulting in 9 “no-contacts”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Buried electrical line 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Coherent EM noise, filter applied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QC seed passed all MQOs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QA and QC seeds recovered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8 out of 9 “no-contact” digs &lt;0.82 decision metric (stop dig threshold of 0.85) 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2 MD (20 mm projectiles)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b="1" dirty="0">
                <a:latin typeface="Aptos" panose="020B0004020202020204" pitchFamily="34" charset="0"/>
                <a:cs typeface="Times New Roman" panose="02020603050405020304" pitchFamily="18" charset="0"/>
              </a:rPr>
              <a:t>Detections are overestimating anomaly density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A87148-8ED4-94AB-AC74-D807AE303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719" y="458800"/>
            <a:ext cx="4959267" cy="7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36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CF2E8-0B75-35C7-07B3-06F40CD07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red dot pattern&#10;&#10;AI-generated content may be incorrect.">
            <a:extLst>
              <a:ext uri="{FF2B5EF4-FFF2-40B4-BE49-F238E27FC236}">
                <a16:creationId xmlns:a16="http://schemas.microsoft.com/office/drawing/2014/main" id="{C1733898-F5D3-1710-782A-BE274FFA1A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t="42386" b="7990"/>
          <a:stretch/>
        </p:blipFill>
        <p:spPr>
          <a:xfrm>
            <a:off x="1" y="-1"/>
            <a:ext cx="12195452" cy="64790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00B29A-B98D-ADBF-D2C0-818E0C45FD86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54BCDA-7D4F-4F4E-A3D3-0F05CB81620D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F595A76-33A6-E3BE-4092-687734C1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19</a:t>
            </a:fld>
            <a:endParaRPr lang="en-US" dirty="0">
              <a:solidFill>
                <a:srgbClr val="092D46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F9083B-4EF7-8758-B3BE-A822B783D3FA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3B0759F-B273-559F-A4B2-28EAF5C89F59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</a:p>
        </p:txBody>
      </p:sp>
      <p:graphicFrame>
        <p:nvGraphicFramePr>
          <p:cNvPr id="2" name="Table Placeholder 2">
            <a:extLst>
              <a:ext uri="{FF2B5EF4-FFF2-40B4-BE49-F238E27FC236}">
                <a16:creationId xmlns:a16="http://schemas.microsoft.com/office/drawing/2014/main" id="{92DE59E9-30AF-3156-98BD-1885970C48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909050"/>
              </p:ext>
            </p:extLst>
          </p:nvPr>
        </p:nvGraphicFramePr>
        <p:xfrm>
          <a:off x="935191" y="2091098"/>
          <a:ext cx="6143003" cy="29528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{0E3FDE45-AF77-4B5C-9715-49D594BDF05E}</a:tableStyleId>
              </a:tblPr>
              <a:tblGrid>
                <a:gridCol w="1655609">
                  <a:extLst>
                    <a:ext uri="{9D8B030D-6E8A-4147-A177-3AD203B41FA5}">
                      <a16:colId xmlns:a16="http://schemas.microsoft.com/office/drawing/2014/main" val="127040821"/>
                    </a:ext>
                  </a:extLst>
                </a:gridCol>
                <a:gridCol w="1264024">
                  <a:extLst>
                    <a:ext uri="{9D8B030D-6E8A-4147-A177-3AD203B41FA5}">
                      <a16:colId xmlns:a16="http://schemas.microsoft.com/office/drawing/2014/main" val="3645985690"/>
                    </a:ext>
                  </a:extLst>
                </a:gridCol>
                <a:gridCol w="1801905">
                  <a:extLst>
                    <a:ext uri="{9D8B030D-6E8A-4147-A177-3AD203B41FA5}">
                      <a16:colId xmlns:a16="http://schemas.microsoft.com/office/drawing/2014/main" val="149845700"/>
                    </a:ext>
                  </a:extLst>
                </a:gridCol>
                <a:gridCol w="1421465">
                  <a:extLst>
                    <a:ext uri="{9D8B030D-6E8A-4147-A177-3AD203B41FA5}">
                      <a16:colId xmlns:a16="http://schemas.microsoft.com/office/drawing/2014/main" val="485794015"/>
                    </a:ext>
                  </a:extLst>
                </a:gridCol>
              </a:tblGrid>
              <a:tr h="6485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SRA Grid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Detections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Classified Targets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% Difference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013591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P04-G01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391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1,097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67931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P04-G02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73%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14646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P05-G09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645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324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00539B"/>
                          </a:solidFill>
                          <a:latin typeface="+mn-lt"/>
                          <a:ea typeface="+mn-ea"/>
                          <a:cs typeface="+mn-cs"/>
                        </a:rPr>
                        <a:t>-66%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42507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P05-G19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436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68%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143255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P05-G33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309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807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89%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031278"/>
                  </a:ext>
                </a:extLst>
              </a:tr>
              <a:tr h="3786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P05-G44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181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73%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89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90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4E757A-9EF5-3C42-0C02-5B307DFC283C}"/>
              </a:ext>
            </a:extLst>
          </p:cNvPr>
          <p:cNvGrpSpPr/>
          <p:nvPr/>
        </p:nvGrpSpPr>
        <p:grpSpPr>
          <a:xfrm rot="10800000">
            <a:off x="5610231" y="1751244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6C35ACA6-BDE3-1792-0326-F7C843B03B8C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6231D648-0D47-5CC1-E4E1-F349A4167581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E4539553-1F45-77DB-DB0D-54552BA360F7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9E5937A-79CA-02C3-DC6C-DA4145CD64B3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6B82F1-B929-DC2E-9DD1-177F2889FBFD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584A287-73D8-27FB-CDDB-A415DFD7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/>
              <a:t>2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9BE52-036E-99CC-DB10-579B1C3A875A}"/>
              </a:ext>
            </a:extLst>
          </p:cNvPr>
          <p:cNvSpPr txBox="1"/>
          <p:nvPr/>
        </p:nvSpPr>
        <p:spPr>
          <a:xfrm>
            <a:off x="643102" y="535600"/>
            <a:ext cx="5376979" cy="99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Saturated Response Areas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What are they?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D1DEA-758A-274A-8931-D28E43B99420}"/>
              </a:ext>
            </a:extLst>
          </p:cNvPr>
          <p:cNvSpPr txBox="1"/>
          <p:nvPr/>
        </p:nvSpPr>
        <p:spPr>
          <a:xfrm>
            <a:off x="736600" y="1810187"/>
            <a:ext cx="575013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25A4B"/>
                </a:solidFill>
                <a:latin typeface="Geograph" panose="020B0503030202060203" pitchFamily="34" charset="77"/>
              </a:rPr>
              <a:t>Saturated Response Area (SRA)</a:t>
            </a:r>
          </a:p>
          <a:p>
            <a:endParaRPr lang="en-US" sz="1600" dirty="0">
              <a:highlight>
                <a:srgbClr val="FFFF00"/>
              </a:highlight>
              <a:latin typeface="Geograph" panose="020B0503030202060203" pitchFamily="34" charset="77"/>
            </a:endParaRPr>
          </a:p>
          <a:p>
            <a:pPr marL="285750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An area where anomaly selection is not possible because responses from multiple sources overlap each other to the degree that geophysical anomaly selection or source classification cannot be performed</a:t>
            </a:r>
          </a:p>
          <a:p>
            <a:pPr marL="285750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From Engineer Manual (EM) 200-1-15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64762F-D9A1-D4B6-65F0-FF05E8F169BE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143E0F4-FBE1-04E9-CA3E-99B455D8C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22" t="8889" r="33377" b="18907"/>
          <a:stretch/>
        </p:blipFill>
        <p:spPr>
          <a:xfrm>
            <a:off x="6880950" y="246317"/>
            <a:ext cx="5078816" cy="61197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235218-9B53-38BF-E3D4-BF0D59A0CAF3}"/>
              </a:ext>
            </a:extLst>
          </p:cNvPr>
          <p:cNvSpPr/>
          <p:nvPr/>
        </p:nvSpPr>
        <p:spPr>
          <a:xfrm>
            <a:off x="10239375" y="3699510"/>
            <a:ext cx="539115" cy="15240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76A341-FC86-E8B0-7D4C-C2414ED6B6B3}"/>
              </a:ext>
            </a:extLst>
          </p:cNvPr>
          <p:cNvSpPr/>
          <p:nvPr/>
        </p:nvSpPr>
        <p:spPr>
          <a:xfrm>
            <a:off x="10205085" y="3118485"/>
            <a:ext cx="600075" cy="384983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A7956E-E808-F3C1-D918-CC467402DC3D}"/>
              </a:ext>
            </a:extLst>
          </p:cNvPr>
          <p:cNvSpPr/>
          <p:nvPr/>
        </p:nvSpPr>
        <p:spPr>
          <a:xfrm flipV="1">
            <a:off x="10778490" y="3438482"/>
            <a:ext cx="123825" cy="47798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4D1DA0-C093-A976-2F6F-FFC54623E9C6}"/>
              </a:ext>
            </a:extLst>
          </p:cNvPr>
          <p:cNvSpPr/>
          <p:nvPr/>
        </p:nvSpPr>
        <p:spPr>
          <a:xfrm>
            <a:off x="10378527" y="2155806"/>
            <a:ext cx="600075" cy="705579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4E8F78-FD0A-1A6B-1E65-7659F6AE03AB}"/>
              </a:ext>
            </a:extLst>
          </p:cNvPr>
          <p:cNvSpPr/>
          <p:nvPr/>
        </p:nvSpPr>
        <p:spPr>
          <a:xfrm>
            <a:off x="10978602" y="806120"/>
            <a:ext cx="600075" cy="384983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03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F8713-7B97-34A6-C742-F856A1F7E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red dot pattern&#10;&#10;AI-generated content may be incorrect.">
            <a:extLst>
              <a:ext uri="{FF2B5EF4-FFF2-40B4-BE49-F238E27FC236}">
                <a16:creationId xmlns:a16="http://schemas.microsoft.com/office/drawing/2014/main" id="{EDB0F235-8C5C-B71C-C3AF-BB2151E883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t="42386" b="7990"/>
          <a:stretch/>
        </p:blipFill>
        <p:spPr>
          <a:xfrm>
            <a:off x="1" y="-1"/>
            <a:ext cx="12195452" cy="64790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D1D084-5028-39B7-7CEB-A8359983BDB5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686BEB-8CE3-2F16-7A3A-BBBAFB4DD69D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AA7E52C-676E-FBE8-E112-6FEADEDB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20</a:t>
            </a:fld>
            <a:endParaRPr lang="en-US" dirty="0">
              <a:solidFill>
                <a:srgbClr val="092D46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3AD345-0188-3D49-8A56-6848C35E4CD5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2A9889-10D9-C87C-24B7-72371016960B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</a:p>
        </p:txBody>
      </p:sp>
      <p:graphicFrame>
        <p:nvGraphicFramePr>
          <p:cNvPr id="4" name="Table Placeholder 2">
            <a:extLst>
              <a:ext uri="{FF2B5EF4-FFF2-40B4-BE49-F238E27FC236}">
                <a16:creationId xmlns:a16="http://schemas.microsoft.com/office/drawing/2014/main" id="{98422665-1901-8674-DBD8-B0A1AF6855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7121688"/>
              </p:ext>
            </p:extLst>
          </p:nvPr>
        </p:nvGraphicFramePr>
        <p:xfrm>
          <a:off x="935191" y="2091098"/>
          <a:ext cx="10523992" cy="29528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{0E3FDE45-AF77-4B5C-9715-49D594BDF05E}</a:tableStyleId>
              </a:tblPr>
              <a:tblGrid>
                <a:gridCol w="1655609">
                  <a:extLst>
                    <a:ext uri="{9D8B030D-6E8A-4147-A177-3AD203B41FA5}">
                      <a16:colId xmlns:a16="http://schemas.microsoft.com/office/drawing/2014/main" val="127040821"/>
                    </a:ext>
                  </a:extLst>
                </a:gridCol>
                <a:gridCol w="1264024">
                  <a:extLst>
                    <a:ext uri="{9D8B030D-6E8A-4147-A177-3AD203B41FA5}">
                      <a16:colId xmlns:a16="http://schemas.microsoft.com/office/drawing/2014/main" val="3645985690"/>
                    </a:ext>
                  </a:extLst>
                </a:gridCol>
                <a:gridCol w="1801905">
                  <a:extLst>
                    <a:ext uri="{9D8B030D-6E8A-4147-A177-3AD203B41FA5}">
                      <a16:colId xmlns:a16="http://schemas.microsoft.com/office/drawing/2014/main" val="149845700"/>
                    </a:ext>
                  </a:extLst>
                </a:gridCol>
                <a:gridCol w="1421465">
                  <a:extLst>
                    <a:ext uri="{9D8B030D-6E8A-4147-A177-3AD203B41FA5}">
                      <a16:colId xmlns:a16="http://schemas.microsoft.com/office/drawing/2014/main" val="485794015"/>
                    </a:ext>
                  </a:extLst>
                </a:gridCol>
                <a:gridCol w="1430729">
                  <a:extLst>
                    <a:ext uri="{9D8B030D-6E8A-4147-A177-3AD203B41FA5}">
                      <a16:colId xmlns:a16="http://schemas.microsoft.com/office/drawing/2014/main" val="1642316286"/>
                    </a:ext>
                  </a:extLst>
                </a:gridCol>
                <a:gridCol w="1499800">
                  <a:extLst>
                    <a:ext uri="{9D8B030D-6E8A-4147-A177-3AD203B41FA5}">
                      <a16:colId xmlns:a16="http://schemas.microsoft.com/office/drawing/2014/main" val="3994339796"/>
                    </a:ext>
                  </a:extLst>
                </a:gridCol>
                <a:gridCol w="1450460">
                  <a:extLst>
                    <a:ext uri="{9D8B030D-6E8A-4147-A177-3AD203B41FA5}">
                      <a16:colId xmlns:a16="http://schemas.microsoft.com/office/drawing/2014/main" val="1486928249"/>
                    </a:ext>
                  </a:extLst>
                </a:gridCol>
              </a:tblGrid>
              <a:tr h="6485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SRA Grid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Detections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Classified Targets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% Difference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Targets Dug</a:t>
                      </a:r>
                      <a:r>
                        <a:rPr lang="en-US" sz="1600" b="1" dirty="0"/>
                        <a:t>*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Items Found</a:t>
                      </a:r>
                      <a:r>
                        <a:rPr lang="en-US" sz="1600" b="1" dirty="0"/>
                        <a:t>*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% Difference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013591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P04-G01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391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1,097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88%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67931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P04-G02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73%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14646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P05-G09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645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324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00539B"/>
                          </a:solidFill>
                          <a:latin typeface="+mn-lt"/>
                          <a:ea typeface="+mn-ea"/>
                          <a:cs typeface="+mn-cs"/>
                        </a:rPr>
                        <a:t>-66%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00539B"/>
                          </a:solidFill>
                          <a:latin typeface="+mn-lt"/>
                          <a:ea typeface="+mn-ea"/>
                          <a:cs typeface="+mn-cs"/>
                        </a:rPr>
                        <a:t>-95%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42507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P05-G19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436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68%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29%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143255"/>
                  </a:ext>
                </a:extLst>
              </a:tr>
              <a:tr h="385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P05-G33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309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807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89%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031278"/>
                  </a:ext>
                </a:extLst>
              </a:tr>
              <a:tr h="3786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P05-G44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181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73%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rgbClr val="E25A4B"/>
                          </a:solidFill>
                          <a:latin typeface="+mn-lt"/>
                          <a:ea typeface="+mn-ea"/>
                          <a:cs typeface="+mn-cs"/>
                        </a:rPr>
                        <a:t>132%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897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5636DC-C81E-DD62-4589-A217156F25F3}"/>
              </a:ext>
            </a:extLst>
          </p:cNvPr>
          <p:cNvSpPr txBox="1"/>
          <p:nvPr/>
        </p:nvSpPr>
        <p:spPr>
          <a:xfrm>
            <a:off x="7844270" y="5103860"/>
            <a:ext cx="3614913" cy="36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sz="1600" dirty="0">
                <a:latin typeface="Aptos" panose="020B0004020202020204" pitchFamily="34" charset="0"/>
                <a:cs typeface="Times New Roman" panose="02020603050405020304" pitchFamily="18" charset="0"/>
              </a:rPr>
              <a:t>*Not counting seeds and corner stakes</a:t>
            </a:r>
          </a:p>
        </p:txBody>
      </p:sp>
    </p:spTree>
    <p:extLst>
      <p:ext uri="{BB962C8B-B14F-4D97-AF65-F5344CB8AC3E}">
        <p14:creationId xmlns:p14="http://schemas.microsoft.com/office/powerpoint/2010/main" val="356481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6AFD6-D79D-F844-B542-2CCFE22F1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FCC5C4-4BB6-52B8-2025-58434C33CD35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635249D5-E3E2-7DF7-03B3-A667C720B8C1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9B150CE8-5AF6-5489-DADD-4CC0AB9C9593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BB3C71C8-A262-F560-0A77-7EEDDE4D9FDC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5A8BC9-4618-6EAC-B299-49252706A2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5" t="1243" r="1322"/>
          <a:stretch/>
        </p:blipFill>
        <p:spPr>
          <a:xfrm>
            <a:off x="6162415" y="-11463"/>
            <a:ext cx="6020624" cy="650224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8D1C95-8DBE-D0F5-EE5A-5C24FA37FA7B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35FD16-9599-8A3A-2EFB-DB5DD166EDBD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7839994D-8C08-5C63-96B9-AA267E48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21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C2F57-8306-4FDA-7FEF-6C66E6A2B3EC}"/>
              </a:ext>
            </a:extLst>
          </p:cNvPr>
          <p:cNvSpPr txBox="1"/>
          <p:nvPr/>
        </p:nvSpPr>
        <p:spPr>
          <a:xfrm>
            <a:off x="736597" y="1606977"/>
            <a:ext cx="5359403" cy="3163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SRA delineation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Transect and grid detections used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2,000 APA threshold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Multiple SRAs identified across the site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Largest in Demolition Area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Navy bombing range to the east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Not all munitions related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Expect additional smaller SRAs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9ED7ED-1ADC-7005-9D31-1925215A3EB0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085B0C1-3123-F5AE-5AA4-40ED1DB80C72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Boardman AFR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5DD7D8-2205-6AF1-0FF1-DBDA7FFC34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03" r="7211" b="3320"/>
          <a:stretch/>
        </p:blipFill>
        <p:spPr>
          <a:xfrm>
            <a:off x="6579345" y="296654"/>
            <a:ext cx="1086051" cy="61122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889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ehicle on a snowy field&#10;&#10;AI-generated content may be incorrect.">
            <a:extLst>
              <a:ext uri="{FF2B5EF4-FFF2-40B4-BE49-F238E27FC236}">
                <a16:creationId xmlns:a16="http://schemas.microsoft.com/office/drawing/2014/main" id="{526488B6-4457-0FEF-6E7D-6AFFD49320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4117" r="3720" b="18675"/>
          <a:stretch/>
        </p:blipFill>
        <p:spPr>
          <a:xfrm>
            <a:off x="0" y="-9068"/>
            <a:ext cx="12192000" cy="64881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A02A73-5288-5185-4654-6801D04D5E0C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B4F532-7941-0FD0-66C0-E129FB9C352F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Slide Number Placeholder 24">
            <a:extLst>
              <a:ext uri="{FF2B5EF4-FFF2-40B4-BE49-F238E27FC236}">
                <a16:creationId xmlns:a16="http://schemas.microsoft.com/office/drawing/2014/main" id="{621EF71F-ADA1-2C1D-6A2E-86DFDD93D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22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3BC3B-0B00-D73B-80B5-99C76918FEC9}"/>
              </a:ext>
            </a:extLst>
          </p:cNvPr>
          <p:cNvSpPr txBox="1"/>
          <p:nvPr/>
        </p:nvSpPr>
        <p:spPr>
          <a:xfrm>
            <a:off x="736596" y="1606978"/>
            <a:ext cx="10209310" cy="3723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Can we do more?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Understanding SRAs in RI stage can lead to better site characterization and anomaly density estimations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Detections good for identifying SRAs but don’t tell the whole story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EM 200-1-15 provides guidance for managing SRAs as part of RIs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“such areas </a:t>
            </a:r>
            <a:r>
              <a:rPr lang="en-US" i="1" dirty="0">
                <a:latin typeface="Aptos" panose="020B0004020202020204" pitchFamily="34" charset="0"/>
                <a:cs typeface="Times New Roman" panose="02020603050405020304" pitchFamily="18" charset="0"/>
              </a:rPr>
              <a:t>may require full excavation 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for cost estimating purposes or </a:t>
            </a:r>
            <a:r>
              <a:rPr lang="en-US" i="1" dirty="0">
                <a:latin typeface="Aptos" panose="020B0004020202020204" pitchFamily="34" charset="0"/>
                <a:cs typeface="Times New Roman" panose="02020603050405020304" pitchFamily="18" charset="0"/>
              </a:rPr>
              <a:t>may only require sampling 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to identify the nature of the detected sources (i.e., munitions-related or not munitions-related)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Not mentioned in QAPP Toolkit 1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No plan for managing SRAs during RIs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371F39-1536-E020-B18A-05A2A4A25E87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Remedial Investigations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SRA Characterization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9D2830-675A-8080-37AD-C6F53FCF4218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001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511B0-17F3-07C7-0018-26FD0F69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cart in a field&#10;&#10;AI-generated content may be incorrect.">
            <a:extLst>
              <a:ext uri="{FF2B5EF4-FFF2-40B4-BE49-F238E27FC236}">
                <a16:creationId xmlns:a16="http://schemas.microsoft.com/office/drawing/2014/main" id="{7F55A970-0D16-3AE2-E573-F91E01154F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t="8804" b="20782"/>
          <a:stretch/>
        </p:blipFill>
        <p:spPr>
          <a:xfrm>
            <a:off x="1" y="-1"/>
            <a:ext cx="12191999" cy="649078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7D837E-6758-A485-62BE-0BC3A54FAE88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F13A2-5336-B6D6-9F68-58985D5F6BC6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Slide Number Placeholder 24">
            <a:extLst>
              <a:ext uri="{FF2B5EF4-FFF2-40B4-BE49-F238E27FC236}">
                <a16:creationId xmlns:a16="http://schemas.microsoft.com/office/drawing/2014/main" id="{B68AD42C-F555-0CFD-3166-B1C5AE83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23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3D0AFA-7A9B-7DE8-870C-EC81150EF31E}"/>
              </a:ext>
            </a:extLst>
          </p:cNvPr>
          <p:cNvSpPr txBox="1"/>
          <p:nvPr/>
        </p:nvSpPr>
        <p:spPr>
          <a:xfrm>
            <a:off x="693056" y="1797257"/>
            <a:ext cx="10882859" cy="2372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Think beyond QAPP Toolkit 1 in the RI planning stage to develop methods for characterizing SRAs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How SRAs will be defined and delineated</a:t>
            </a:r>
          </a:p>
          <a:p>
            <a:pPr marL="742950" lvl="2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Adequate intrusive sampling for characterization and more accurate density estimations</a:t>
            </a:r>
          </a:p>
          <a:p>
            <a:pPr marL="1200150" lvl="3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Avoid costly anomaly reduction and remapping</a:t>
            </a:r>
          </a:p>
          <a:p>
            <a:pPr marL="1200150" lvl="3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Modified mapping quality objectives (MQOs)</a:t>
            </a:r>
          </a:p>
          <a:p>
            <a:pPr marL="1200150" lvl="3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Modified dig procedures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5A161E-9C6C-CE2E-C63F-600EA1C9E070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1648E96-1221-4CE3-1AB9-34BCE88954EC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Saturated Response Areas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68312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79A44E-CB29-EE4B-B1B1-F64D9456878A}"/>
              </a:ext>
            </a:extLst>
          </p:cNvPr>
          <p:cNvSpPr/>
          <p:nvPr/>
        </p:nvSpPr>
        <p:spPr>
          <a:xfrm>
            <a:off x="-30451" y="-6527"/>
            <a:ext cx="12222451" cy="6864527"/>
          </a:xfrm>
          <a:prstGeom prst="rect">
            <a:avLst/>
          </a:prstGeom>
          <a:solidFill>
            <a:srgbClr val="DEE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E3F22C-89E9-A8F7-85C0-1E504D5081AA}"/>
              </a:ext>
            </a:extLst>
          </p:cNvPr>
          <p:cNvGrpSpPr/>
          <p:nvPr/>
        </p:nvGrpSpPr>
        <p:grpSpPr>
          <a:xfrm rot="10800000">
            <a:off x="5606667" y="1764666"/>
            <a:ext cx="6585333" cy="5118438"/>
            <a:chOff x="3151781" y="359089"/>
            <a:chExt cx="1963558" cy="1526172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F11EC794-391D-C273-D9AC-87BA4477EA5B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2A0A3965-A215-AB86-97CB-CC0A7DACAD18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0A2AA-892F-DAAD-C9FF-1A70A0300C3B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1D098D-72D3-052B-9370-BF7CBE2F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35829" y="1029548"/>
            <a:ext cx="6120343" cy="4798904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37FA9251-4CC4-8984-1E71-4A9F9B11C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02" y="5067815"/>
            <a:ext cx="1177887" cy="1177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0FF0F-41FB-412A-248B-2C9AF1FA619E}"/>
              </a:ext>
            </a:extLst>
          </p:cNvPr>
          <p:cNvSpPr txBox="1"/>
          <p:nvPr/>
        </p:nvSpPr>
        <p:spPr>
          <a:xfrm>
            <a:off x="1066800" y="6578600"/>
            <a:ext cx="111336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</a:rPr>
              <a:t>       Weston Solutions, Inc.           								       	                                                   4</a:t>
            </a: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746D17-5B12-893F-7A27-1E872E2B3229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>
                <a:solidFill>
                  <a:srgbClr val="FF4438"/>
                </a:solidFill>
                <a:latin typeface="Arial" panose="020B0604020202020204" pitchFamily="34" charset="0"/>
              </a:rPr>
              <a:t>											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F6C4DD-EF85-0D95-FFC4-5C2AC0B28E4E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24CF15-85D8-B037-3AC2-0AB279FC67FA}"/>
              </a:ext>
            </a:extLst>
          </p:cNvPr>
          <p:cNvSpPr txBox="1"/>
          <p:nvPr/>
        </p:nvSpPr>
        <p:spPr>
          <a:xfrm>
            <a:off x="643102" y="535600"/>
            <a:ext cx="537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539B"/>
                </a:solidFill>
                <a:latin typeface="Arial" panose="020B0604020202020204" pitchFamily="34" charset="0"/>
              </a:rPr>
              <a:t>Questions?</a:t>
            </a:r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A0677-A55D-966D-59A1-3EBB556CD693}"/>
              </a:ext>
            </a:extLst>
          </p:cNvPr>
          <p:cNvCxnSpPr/>
          <p:nvPr/>
        </p:nvCxnSpPr>
        <p:spPr>
          <a:xfrm>
            <a:off x="736600" y="1218096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90A58E-3181-47AC-459D-CA73B3D0EF9C}"/>
              </a:ext>
            </a:extLst>
          </p:cNvPr>
          <p:cNvSpPr txBox="1"/>
          <p:nvPr/>
        </p:nvSpPr>
        <p:spPr>
          <a:xfrm>
            <a:off x="9942661" y="5008454"/>
            <a:ext cx="1911580" cy="923330"/>
          </a:xfrm>
          <a:prstGeom prst="rect">
            <a:avLst/>
          </a:prstGeom>
          <a:noFill/>
          <a:effectLst>
            <a:outerShdw blurRad="123138" dist="50800" dir="5400000" algn="ctr" rotWithShape="0">
              <a:schemeClr val="tx1">
                <a:alpha val="64979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Trust. Performance. People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A68F48-8E39-ACF6-863C-4948B6682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38" y="6001662"/>
            <a:ext cx="717550" cy="266700"/>
          </a:xfrm>
          <a:prstGeom prst="rect">
            <a:avLst/>
          </a:prstGeom>
          <a:effectLst>
            <a:outerShdw blurRad="114300" dist="50800" dir="54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0DDE8DA-EF9A-0AF0-6173-21454FC0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59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3F07416-EB6D-615E-E600-6533C675C0E3}"/>
              </a:ext>
            </a:extLst>
          </p:cNvPr>
          <p:cNvGrpSpPr/>
          <p:nvPr/>
        </p:nvGrpSpPr>
        <p:grpSpPr>
          <a:xfrm rot="10800000">
            <a:off x="5610231" y="1741516"/>
            <a:ext cx="6585333" cy="5118438"/>
            <a:chOff x="3151781" y="359089"/>
            <a:chExt cx="1963558" cy="1526172"/>
          </a:xfrm>
        </p:grpSpPr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C0EC290F-49E3-C284-9828-C3D8857718AD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05A81405-9302-1129-28C7-63517672CFE2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D438B8C4-483C-98A7-16D6-AE31E02311AB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B5939D-CC34-CC71-3BBB-A0D1118B4270}"/>
              </a:ext>
            </a:extLst>
          </p:cNvPr>
          <p:cNvSpPr txBox="1"/>
          <p:nvPr/>
        </p:nvSpPr>
        <p:spPr>
          <a:xfrm>
            <a:off x="643102" y="535600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539B"/>
                </a:solidFill>
                <a:latin typeface="Arial" panose="020B0604020202020204" pitchFamily="34" charset="0"/>
              </a:rPr>
              <a:t>Contact Us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</a:rPr>
              <a:t>How can we best serve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50E20-A320-9824-BA5E-A62D5609F2B9}"/>
              </a:ext>
            </a:extLst>
          </p:cNvPr>
          <p:cNvSpPr txBox="1"/>
          <p:nvPr/>
        </p:nvSpPr>
        <p:spPr>
          <a:xfrm>
            <a:off x="667487" y="2059730"/>
            <a:ext cx="3307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39B"/>
                </a:solidFill>
                <a:latin typeface="Arial" panose="020B0604020202020204" pitchFamily="34" charset="0"/>
              </a:rPr>
              <a:t>Wendy Church, PG</a:t>
            </a:r>
          </a:p>
          <a:p>
            <a:r>
              <a:rPr lang="en-US" sz="1400" dirty="0">
                <a:latin typeface="Arial" panose="020B0604020202020204" pitchFamily="34" charset="0"/>
              </a:rPr>
              <a:t>Senior Project Geophysicist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691FC-E0AD-2BFE-A961-071D1D744222}"/>
              </a:ext>
            </a:extLst>
          </p:cNvPr>
          <p:cNvSpPr txBox="1"/>
          <p:nvPr/>
        </p:nvSpPr>
        <p:spPr>
          <a:xfrm>
            <a:off x="5403020" y="2009644"/>
            <a:ext cx="3606803" cy="77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</a:rPr>
              <a:t>Wendy.Church@westonsolutions.com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</a:rPr>
              <a:t>Mobile: 713-494-2581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BF89BB1D-EA13-9E59-32D1-BBA24B7E9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618" y="2336578"/>
            <a:ext cx="548640" cy="54864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1E6214D-96D2-FD8D-8525-0CAF9B6A0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618" y="1971756"/>
            <a:ext cx="548640" cy="548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7462CC-9682-F432-F8A0-9045286F75EA}"/>
              </a:ext>
            </a:extLst>
          </p:cNvPr>
          <p:cNvSpPr txBox="1"/>
          <p:nvPr/>
        </p:nvSpPr>
        <p:spPr>
          <a:xfrm>
            <a:off x="667487" y="2999160"/>
            <a:ext cx="429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39B"/>
                </a:solidFill>
                <a:latin typeface="Arial" panose="020B0604020202020204" pitchFamily="34" charset="0"/>
              </a:rPr>
              <a:t>Jake Vera</a:t>
            </a:r>
          </a:p>
          <a:p>
            <a:r>
              <a:rPr lang="en-US" sz="1400" dirty="0">
                <a:latin typeface="Arial" panose="020B0604020202020204" pitchFamily="34" charset="0"/>
              </a:rPr>
              <a:t>Project Geophysicist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F49E4C-5C03-535A-3030-E16424519197}"/>
              </a:ext>
            </a:extLst>
          </p:cNvPr>
          <p:cNvSpPr txBox="1"/>
          <p:nvPr/>
        </p:nvSpPr>
        <p:spPr>
          <a:xfrm>
            <a:off x="5403020" y="2949074"/>
            <a:ext cx="3606803" cy="77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</a:rPr>
              <a:t>Jake.Vera@westonsolutions.com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</a:rPr>
              <a:t>Mobile: 570-550-1660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51A9622D-5A31-370D-34BB-3DBB5E77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780" y="3279925"/>
            <a:ext cx="548640" cy="54864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1DEBFA7-E4A2-2135-58FA-4D1D464EB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618" y="2911186"/>
            <a:ext cx="548640" cy="5486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BD0BE7-F46E-ED03-C596-D1562B92333F}"/>
              </a:ext>
            </a:extLst>
          </p:cNvPr>
          <p:cNvCxnSpPr>
            <a:cxnSpLocks/>
          </p:cNvCxnSpPr>
          <p:nvPr/>
        </p:nvCxnSpPr>
        <p:spPr>
          <a:xfrm>
            <a:off x="736600" y="2838895"/>
            <a:ext cx="8649712" cy="0"/>
          </a:xfrm>
          <a:prstGeom prst="line">
            <a:avLst/>
          </a:prstGeom>
          <a:ln w="1905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CCC8DD3-7E00-4A2E-25BD-698511AE3362}"/>
              </a:ext>
            </a:extLst>
          </p:cNvPr>
          <p:cNvCxnSpPr/>
          <p:nvPr/>
        </p:nvCxnSpPr>
        <p:spPr>
          <a:xfrm>
            <a:off x="736600" y="1625600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53A20C1-8665-15B0-60C9-C9039F1EA092}"/>
              </a:ext>
            </a:extLst>
          </p:cNvPr>
          <p:cNvSpPr txBox="1"/>
          <p:nvPr/>
        </p:nvSpPr>
        <p:spPr>
          <a:xfrm>
            <a:off x="9942661" y="5008454"/>
            <a:ext cx="1911580" cy="923330"/>
          </a:xfrm>
          <a:prstGeom prst="rect">
            <a:avLst/>
          </a:prstGeom>
          <a:noFill/>
          <a:effectLst>
            <a:outerShdw blurRad="123138" dist="50800" dir="5400000" algn="ctr" rotWithShape="0">
              <a:schemeClr val="tx1">
                <a:alpha val="64979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Trust. Performance. People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45D0222-3EC3-6AE5-9F82-3E23EBE4D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38" y="6001662"/>
            <a:ext cx="717550" cy="266700"/>
          </a:xfrm>
          <a:prstGeom prst="rect">
            <a:avLst/>
          </a:prstGeom>
          <a:effectLst>
            <a:outerShdw blurRad="114300" dist="50800" dir="54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D493AC2-6BB8-ED17-D1BD-0DEE82B02B52}"/>
              </a:ext>
            </a:extLst>
          </p:cNvPr>
          <p:cNvSpPr txBox="1"/>
          <p:nvPr/>
        </p:nvSpPr>
        <p:spPr>
          <a:xfrm>
            <a:off x="1066800" y="6578600"/>
            <a:ext cx="111336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</a:rPr>
              <a:t>       Weston Solutions, Inc.           								       	                                                   4</a:t>
            </a: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20BA9F-36C3-81EA-30C7-4DBE99EBE6F9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>
                <a:solidFill>
                  <a:srgbClr val="FF4438"/>
                </a:solidFill>
                <a:latin typeface="Arial" panose="020B0604020202020204" pitchFamily="34" charset="0"/>
              </a:rPr>
              <a:t>											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B2CB63F-326D-9B5E-2849-A1C3F67D5BF3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5A04EB-88CE-6D8D-0126-C0B6CA6C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/>
              <a:t>25</a:t>
            </a:fld>
            <a:endParaRPr lang="en-US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8D62C05A-5E03-2DC3-2654-2047173B1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02" y="5067815"/>
            <a:ext cx="1177887" cy="11778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5CBB87-A5A4-7820-BF93-7EE17706D655}"/>
              </a:ext>
            </a:extLst>
          </p:cNvPr>
          <p:cNvSpPr txBox="1"/>
          <p:nvPr/>
        </p:nvSpPr>
        <p:spPr>
          <a:xfrm>
            <a:off x="643102" y="4065457"/>
            <a:ext cx="429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39B"/>
                </a:solidFill>
                <a:latin typeface="Arial" panose="020B0604020202020204" pitchFamily="34" charset="0"/>
              </a:rPr>
              <a:t>Kyle Yarmush</a:t>
            </a:r>
          </a:p>
          <a:p>
            <a:r>
              <a:rPr lang="en-US" sz="1400" dirty="0">
                <a:latin typeface="Arial" panose="020B0604020202020204" pitchFamily="34" charset="0"/>
              </a:rPr>
              <a:t>Senior Project Geophysicist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D48BFB-CBC2-E640-3920-C5071A221214}"/>
              </a:ext>
            </a:extLst>
          </p:cNvPr>
          <p:cNvSpPr txBox="1"/>
          <p:nvPr/>
        </p:nvSpPr>
        <p:spPr>
          <a:xfrm>
            <a:off x="5378635" y="4015371"/>
            <a:ext cx="3606803" cy="77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</a:rPr>
              <a:t>Kyle.Yarmush@westonsolutions.com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</a:rPr>
              <a:t>Mobile: 610-741-7755</a:t>
            </a:r>
          </a:p>
        </p:txBody>
      </p:sp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8E2CFB4B-E454-AEE8-9DAF-60F58CB8A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95" y="4346222"/>
            <a:ext cx="548640" cy="54864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9B7079E1-80C4-E1D9-2E83-5039D6275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33" y="3977483"/>
            <a:ext cx="548640" cy="54864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A8CAD7-827C-877C-6AF7-815CE1EE24D8}"/>
              </a:ext>
            </a:extLst>
          </p:cNvPr>
          <p:cNvCxnSpPr>
            <a:cxnSpLocks/>
          </p:cNvCxnSpPr>
          <p:nvPr/>
        </p:nvCxnSpPr>
        <p:spPr>
          <a:xfrm>
            <a:off x="712215" y="3905192"/>
            <a:ext cx="8649712" cy="0"/>
          </a:xfrm>
          <a:prstGeom prst="line">
            <a:avLst/>
          </a:prstGeom>
          <a:ln w="1905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0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9AA7F-EF66-EDA6-657D-E5D59D958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FC361D-8923-DD5B-D36B-DD6BD5861900}"/>
              </a:ext>
            </a:extLst>
          </p:cNvPr>
          <p:cNvGrpSpPr/>
          <p:nvPr/>
        </p:nvGrpSpPr>
        <p:grpSpPr>
          <a:xfrm rot="10800000">
            <a:off x="5610231" y="1751244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D9307B8B-2E0B-6A9C-713E-CC0AC73FDBDF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D5FEF1AD-F074-9C68-A0D5-2D245EA88245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C9FB62EA-B6DB-9422-233F-C24AE0B2E7B0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8C8DF8B-739D-F719-F176-BA4959AA97C8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9C9C32-5BA5-6990-0303-0BA7063F1A50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846B65F-B29F-5303-DE24-7981B506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/>
              <a:t>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3FF037-85A0-76F2-4201-40D712B6ACA5}"/>
              </a:ext>
            </a:extLst>
          </p:cNvPr>
          <p:cNvSpPr txBox="1"/>
          <p:nvPr/>
        </p:nvSpPr>
        <p:spPr>
          <a:xfrm>
            <a:off x="643102" y="535600"/>
            <a:ext cx="5376979" cy="99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Saturated Response Areas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What are they?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B6A5B-282C-ABF6-050E-A25C256739AF}"/>
              </a:ext>
            </a:extLst>
          </p:cNvPr>
          <p:cNvSpPr txBox="1"/>
          <p:nvPr/>
        </p:nvSpPr>
        <p:spPr>
          <a:xfrm>
            <a:off x="736600" y="1810187"/>
            <a:ext cx="575013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25A4B"/>
                </a:solidFill>
                <a:latin typeface="Geograph" panose="020B0503030202060203" pitchFamily="34" charset="77"/>
              </a:rPr>
              <a:t>Saturated Response Area (SRA)</a:t>
            </a:r>
          </a:p>
          <a:p>
            <a:endParaRPr lang="en-US" sz="1600" dirty="0">
              <a:highlight>
                <a:srgbClr val="FFFF00"/>
              </a:highlight>
              <a:latin typeface="Geograph" panose="020B0503030202060203" pitchFamily="34" charset="77"/>
            </a:endParaRPr>
          </a:p>
          <a:p>
            <a:pPr marL="285750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An area where anomaly selection is </a:t>
            </a:r>
            <a:r>
              <a:rPr lang="en-US" strike="sngStrike" dirty="0">
                <a:latin typeface="Aptos" panose="020B0004020202020204" pitchFamily="34" charset="0"/>
                <a:cs typeface="Times New Roman" panose="02020603050405020304" pitchFamily="18" charset="0"/>
              </a:rPr>
              <a:t>not possible </a:t>
            </a:r>
            <a:r>
              <a:rPr lang="en-US" i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suspect 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because responses from multiple sources overlap each other to the degree that </a:t>
            </a:r>
            <a:r>
              <a:rPr lang="en-US" i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reliable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geophysical anomaly selection or source classification cannot be performed.</a:t>
            </a:r>
          </a:p>
          <a:p>
            <a:pPr marL="285750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From Engineer Manual (EM) 200-1-15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ACAA7A-0700-9BC2-4EE9-18FDDF30738E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5AD04BE-16E3-1A59-5358-DFDE648F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22" t="8889" r="33377" b="18907"/>
          <a:stretch/>
        </p:blipFill>
        <p:spPr>
          <a:xfrm>
            <a:off x="6880950" y="246317"/>
            <a:ext cx="5078816" cy="61197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DB223-988D-5410-4671-2A406B0335EB}"/>
              </a:ext>
            </a:extLst>
          </p:cNvPr>
          <p:cNvSpPr/>
          <p:nvPr/>
        </p:nvSpPr>
        <p:spPr>
          <a:xfrm>
            <a:off x="10239375" y="3699510"/>
            <a:ext cx="539115" cy="15240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6D2C8D-A698-99F1-A867-0FD2801E9877}"/>
              </a:ext>
            </a:extLst>
          </p:cNvPr>
          <p:cNvSpPr/>
          <p:nvPr/>
        </p:nvSpPr>
        <p:spPr>
          <a:xfrm>
            <a:off x="10205085" y="3118485"/>
            <a:ext cx="600075" cy="384983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EDBF48-BDCE-A8FD-55D9-30AF9FCA04BC}"/>
              </a:ext>
            </a:extLst>
          </p:cNvPr>
          <p:cNvSpPr/>
          <p:nvPr/>
        </p:nvSpPr>
        <p:spPr>
          <a:xfrm flipV="1">
            <a:off x="10778490" y="3438482"/>
            <a:ext cx="123825" cy="47798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655A7D-DFB0-62E1-C350-65646EAF54C5}"/>
              </a:ext>
            </a:extLst>
          </p:cNvPr>
          <p:cNvSpPr/>
          <p:nvPr/>
        </p:nvSpPr>
        <p:spPr>
          <a:xfrm>
            <a:off x="10378527" y="2155806"/>
            <a:ext cx="600075" cy="705579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C8BC75-A616-ABC1-8DD6-BFE99796CD2C}"/>
              </a:ext>
            </a:extLst>
          </p:cNvPr>
          <p:cNvSpPr/>
          <p:nvPr/>
        </p:nvSpPr>
        <p:spPr>
          <a:xfrm>
            <a:off x="10978602" y="806120"/>
            <a:ext cx="600075" cy="384983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45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E2A07-9A61-8B55-F272-94F6CDD10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ehicle on the ice&#10;&#10;AI-generated content may be incorrect.">
            <a:extLst>
              <a:ext uri="{FF2B5EF4-FFF2-40B4-BE49-F238E27FC236}">
                <a16:creationId xmlns:a16="http://schemas.microsoft.com/office/drawing/2014/main" id="{2FC95F85-FF0E-3DBC-5E65-D6F3959709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2953" r="27872" b="16240"/>
          <a:stretch/>
        </p:blipFill>
        <p:spPr>
          <a:xfrm>
            <a:off x="3376139" y="0"/>
            <a:ext cx="8815861" cy="6490781"/>
          </a:xfrm>
          <a:prstGeom prst="rect">
            <a:avLst/>
          </a:prstGeom>
        </p:spPr>
      </p:pic>
      <p:pic>
        <p:nvPicPr>
          <p:cNvPr id="9" name="Picture 8" descr="A vehicle on the ice&#10;&#10;AI-generated content may be incorrect.">
            <a:extLst>
              <a:ext uri="{FF2B5EF4-FFF2-40B4-BE49-F238E27FC236}">
                <a16:creationId xmlns:a16="http://schemas.microsoft.com/office/drawing/2014/main" id="{37E8ECB3-3084-B350-D31B-97922DD2BD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71779" t="12953" b="16240"/>
          <a:stretch/>
        </p:blipFill>
        <p:spPr>
          <a:xfrm>
            <a:off x="-1" y="-5497"/>
            <a:ext cx="3381549" cy="6490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94A92-8372-DDA4-9E5B-8DF259A165EF}"/>
              </a:ext>
            </a:extLst>
          </p:cNvPr>
          <p:cNvSpPr txBox="1"/>
          <p:nvPr/>
        </p:nvSpPr>
        <p:spPr>
          <a:xfrm>
            <a:off x="643102" y="535600"/>
            <a:ext cx="5376979" cy="99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Saturated Response Areas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It depends…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F7455D-4C5B-B79D-0598-D1A50EB28D69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3E1C673-690E-2218-F3B8-D59E76EF72F8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4</a:t>
            </a:r>
            <a:endParaRPr lang="en-US" sz="900" dirty="0">
              <a:solidFill>
                <a:srgbClr val="FF4438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DB3C6-A409-8404-4F50-364AD30E3AC2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EE00ECC-3811-E807-9EC4-CD2C5DC57ED6}"/>
              </a:ext>
            </a:extLst>
          </p:cNvPr>
          <p:cNvSpPr txBox="1"/>
          <p:nvPr/>
        </p:nvSpPr>
        <p:spPr>
          <a:xfrm>
            <a:off x="736598" y="1762626"/>
            <a:ext cx="704476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Geograph" panose="020B0503030202060203" pitchFamily="34" charset="77"/>
              </a:rPr>
              <a:t>Anomaly densities can vary</a:t>
            </a:r>
            <a:endParaRPr lang="en-US" sz="1800" dirty="0">
              <a:solidFill>
                <a:srgbClr val="E25A4B"/>
              </a:solidFill>
              <a:highlight>
                <a:srgbClr val="FFFF00"/>
              </a:highlight>
              <a:latin typeface="Geograph" panose="020B0503030202060203" pitchFamily="34" charset="77"/>
            </a:endParaRPr>
          </a:p>
          <a:p>
            <a:pPr marL="285750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vary by instrument</a:t>
            </a:r>
          </a:p>
          <a:p>
            <a:pPr marL="285750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According to EM 200-1-15</a:t>
            </a:r>
          </a:p>
          <a:p>
            <a:pPr marL="742950" lvl="1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Somewhere between 3,000 and 12,000 anomalies per acre (APA) for AGC methods</a:t>
            </a:r>
          </a:p>
          <a:p>
            <a:pPr marL="742950" lvl="1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etween 800 and 2,000 APA for non-AGC methods</a:t>
            </a:r>
          </a:p>
          <a:p>
            <a:pPr marL="285750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vary based on site-specific conditions</a:t>
            </a:r>
          </a:p>
          <a:p>
            <a:pPr marL="742950" lvl="1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ay be reduced in areas with large sources of MEC or MD</a:t>
            </a:r>
          </a:p>
          <a:p>
            <a:pPr marL="742950" lvl="1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 increased in areas where small sources are present</a:t>
            </a:r>
          </a:p>
          <a:p>
            <a:pPr marL="742950" lvl="1" indent="-285750"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Depth of items is a factor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28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36B59-D059-4541-7BC6-CFA037579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C99D8-F80A-EB53-B4C5-BD2807CC3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lum bright="2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45" r="17619" b="53808"/>
          <a:stretch/>
        </p:blipFill>
        <p:spPr>
          <a:xfrm>
            <a:off x="-1" y="-9068"/>
            <a:ext cx="12192000" cy="65043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B155D-6A2F-FDE8-708B-AF23ECAA9E6C}"/>
              </a:ext>
            </a:extLst>
          </p:cNvPr>
          <p:cNvSpPr txBox="1"/>
          <p:nvPr/>
        </p:nvSpPr>
        <p:spPr>
          <a:xfrm>
            <a:off x="643102" y="535600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Saturated Response Areas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What do we need to do?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600AD6-F4C8-7B2D-C3E2-967F0D3C7501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E2611EA-E51F-2162-AE74-8A087C21B829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4</a:t>
            </a:r>
            <a:endParaRPr lang="en-US" sz="900" dirty="0">
              <a:solidFill>
                <a:srgbClr val="FF4438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79940D-CC9A-7AC2-D2D4-9D4538F2525B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826FEA-D5F2-8499-85AC-59414F04CD2A}"/>
              </a:ext>
            </a:extLst>
          </p:cNvPr>
          <p:cNvGrpSpPr/>
          <p:nvPr/>
        </p:nvGrpSpPr>
        <p:grpSpPr>
          <a:xfrm>
            <a:off x="1402247" y="2061884"/>
            <a:ext cx="3200400" cy="792428"/>
            <a:chOff x="2588" y="176946"/>
            <a:chExt cx="2524150" cy="406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6947A5-F740-2655-977F-1916FA756762}"/>
                </a:ext>
              </a:extLst>
            </p:cNvPr>
            <p:cNvSpPr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3987B2D-DC34-5CF4-98C3-9B644C9BE95A}"/>
                </a:ext>
              </a:extLst>
            </p:cNvPr>
            <p:cNvSpPr txBox="1"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>
              <a:defPPr>
                <a:defRPr lang="en-US"/>
              </a:defPPr>
              <a:lvl1pPr algn="ctr"/>
            </a:lstStyle>
            <a:p>
              <a:r>
                <a:rPr lang="en-US" b="1" dirty="0">
                  <a:solidFill>
                    <a:schemeClr val="tx1"/>
                  </a:solidFill>
                </a:rPr>
                <a:t>EM 200-1-15 </a:t>
              </a:r>
            </a:p>
            <a:p>
              <a:r>
                <a:rPr lang="en-US" sz="1400" b="1" dirty="0">
                  <a:solidFill>
                    <a:schemeClr val="tx1"/>
                  </a:solidFill>
                </a:rPr>
                <a:t>(Section 6-8)</a:t>
              </a:r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B61E393-31B3-2A15-9182-CE7651ECE36F}"/>
              </a:ext>
            </a:extLst>
          </p:cNvPr>
          <p:cNvSpPr txBox="1">
            <a:spLocks/>
          </p:cNvSpPr>
          <p:nvPr/>
        </p:nvSpPr>
        <p:spPr>
          <a:xfrm>
            <a:off x="1402248" y="2904566"/>
            <a:ext cx="3200400" cy="341783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February 2024</a:t>
            </a:r>
          </a:p>
          <a:p>
            <a:pPr algn="l"/>
            <a:r>
              <a:rPr lang="en-US" sz="1800" b="1" dirty="0"/>
              <a:t>RA</a:t>
            </a:r>
            <a:r>
              <a:rPr lang="en-US" sz="1800" dirty="0"/>
              <a:t>: “SRAs </a:t>
            </a:r>
            <a:r>
              <a:rPr lang="en-US" sz="1800" i="1" dirty="0"/>
              <a:t>must be cleared </a:t>
            </a:r>
            <a:r>
              <a:rPr lang="en-US" sz="1800" dirty="0"/>
              <a:t>such that subsequent re-mapping using project-specific digital method(s) can discern individual sources.”</a:t>
            </a:r>
          </a:p>
          <a:p>
            <a:pPr algn="l"/>
            <a:r>
              <a:rPr lang="en-US" sz="1800" b="1" dirty="0"/>
              <a:t>RI</a:t>
            </a:r>
            <a:r>
              <a:rPr lang="en-US" sz="1800" dirty="0"/>
              <a:t>: “The PDT </a:t>
            </a:r>
            <a:r>
              <a:rPr lang="en-US" sz="1800" i="1" dirty="0"/>
              <a:t>should establish </a:t>
            </a:r>
            <a:r>
              <a:rPr lang="en-US" sz="1800" dirty="0"/>
              <a:t>decision rules for characterizing or managing SRAs and account for them in evaluating remedial alternatives in the FS.”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66980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8827F-26CE-ACD0-4B70-A1024ADEA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1F2E5-D46F-6940-3286-E2B2CC346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lum bright="2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45" r="17619" b="53808"/>
          <a:stretch/>
        </p:blipFill>
        <p:spPr>
          <a:xfrm>
            <a:off x="-1" y="-9068"/>
            <a:ext cx="12192000" cy="65043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D5D38-3CF7-C69D-21BC-8A13CFEA0FAC}"/>
              </a:ext>
            </a:extLst>
          </p:cNvPr>
          <p:cNvSpPr txBox="1"/>
          <p:nvPr/>
        </p:nvSpPr>
        <p:spPr>
          <a:xfrm>
            <a:off x="643102" y="535600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Saturated Response Areas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What do we need to do?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ACBBC4-2B9C-AC0F-60B6-94ED047CCD7E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2131B14-C804-01E5-83E9-5CE2143ED8CA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4</a:t>
            </a:r>
            <a:endParaRPr lang="en-US" sz="900" dirty="0">
              <a:solidFill>
                <a:srgbClr val="FF4438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17467B-59F9-6001-8EB8-7992EB364D9E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A987014-1FE0-A74B-89E9-518DF674BCB0}"/>
              </a:ext>
            </a:extLst>
          </p:cNvPr>
          <p:cNvSpPr txBox="1">
            <a:spLocks/>
          </p:cNvSpPr>
          <p:nvPr/>
        </p:nvSpPr>
        <p:spPr>
          <a:xfrm>
            <a:off x="4785485" y="2904568"/>
            <a:ext cx="3200400" cy="3417831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Final, March 2023</a:t>
            </a:r>
          </a:p>
          <a:p>
            <a:pPr algn="l"/>
            <a:r>
              <a:rPr lang="en-US" sz="1800" i="1" dirty="0"/>
              <a:t>No SRAs in final detection survey data</a:t>
            </a:r>
            <a:r>
              <a:rPr lang="en-US" sz="1800" dirty="0"/>
              <a:t>. </a:t>
            </a:r>
          </a:p>
          <a:p>
            <a:pPr algn="l"/>
            <a:r>
              <a:rPr lang="en-US" sz="1800" dirty="0"/>
              <a:t>All SRAs digitally remapped to confirm anomaly densities reduced to below DQO thresholds. </a:t>
            </a:r>
          </a:p>
          <a:p>
            <a:r>
              <a:rPr lang="en-US" sz="1800" dirty="0"/>
              <a:t>SRA boundaries documented in GIS deliverable.</a:t>
            </a:r>
          </a:p>
          <a:p>
            <a:endParaRPr lang="en-US" sz="17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11A3B8-2C2E-3EB2-1E70-B00CBA299721}"/>
              </a:ext>
            </a:extLst>
          </p:cNvPr>
          <p:cNvGrpSpPr/>
          <p:nvPr/>
        </p:nvGrpSpPr>
        <p:grpSpPr>
          <a:xfrm>
            <a:off x="4785484" y="2061884"/>
            <a:ext cx="3200400" cy="792428"/>
            <a:chOff x="2588" y="176946"/>
            <a:chExt cx="2524150" cy="406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F7B52BF-64DB-8701-F793-5E3DB0D7F9A2}"/>
                </a:ext>
              </a:extLst>
            </p:cNvPr>
            <p:cNvSpPr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819C0E-4B61-7F4D-1CB5-B8D86CC51BB9}"/>
                </a:ext>
              </a:extLst>
            </p:cNvPr>
            <p:cNvSpPr txBox="1"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>
              <a:defPPr>
                <a:defRPr lang="en-US"/>
              </a:defPPr>
              <a:lvl1pPr algn="ctr"/>
            </a:lstStyle>
            <a:p>
              <a:r>
                <a:rPr lang="en-US" b="1" dirty="0">
                  <a:solidFill>
                    <a:schemeClr val="tx1"/>
                  </a:solidFill>
                </a:rPr>
                <a:t>MR QAPP Toolkit 2: RA</a:t>
              </a:r>
            </a:p>
            <a:p>
              <a:r>
                <a:rPr lang="en-US" sz="1400" b="1" dirty="0">
                  <a:solidFill>
                    <a:schemeClr val="tx1"/>
                  </a:solidFill>
                </a:rPr>
                <a:t>(WS#12 black text)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15E671-ECA7-89CD-4F79-240786F76766}"/>
              </a:ext>
            </a:extLst>
          </p:cNvPr>
          <p:cNvGrpSpPr/>
          <p:nvPr/>
        </p:nvGrpSpPr>
        <p:grpSpPr>
          <a:xfrm>
            <a:off x="1402247" y="2061884"/>
            <a:ext cx="3200400" cy="792428"/>
            <a:chOff x="2588" y="176946"/>
            <a:chExt cx="2524150" cy="406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A6AEC2-FA31-B0B9-4BF7-B9E55DDC6A7F}"/>
                </a:ext>
              </a:extLst>
            </p:cNvPr>
            <p:cNvSpPr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B903E3-EA72-4E04-3340-BF5E6AC25E03}"/>
                </a:ext>
              </a:extLst>
            </p:cNvPr>
            <p:cNvSpPr txBox="1"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>
              <a:defPPr>
                <a:defRPr lang="en-US"/>
              </a:defPPr>
              <a:lvl1pPr algn="ctr"/>
            </a:lstStyle>
            <a:p>
              <a:r>
                <a:rPr lang="en-US" b="1" dirty="0">
                  <a:solidFill>
                    <a:schemeClr val="tx1"/>
                  </a:solidFill>
                </a:rPr>
                <a:t>EM 200-1-15 </a:t>
              </a:r>
            </a:p>
            <a:p>
              <a:r>
                <a:rPr lang="en-US" sz="1400" b="1" dirty="0">
                  <a:solidFill>
                    <a:schemeClr val="tx1"/>
                  </a:solidFill>
                </a:rPr>
                <a:t>(Section 6-8)</a:t>
              </a:r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56FC25B-E36C-6036-494B-682BE75DD916}"/>
              </a:ext>
            </a:extLst>
          </p:cNvPr>
          <p:cNvSpPr txBox="1">
            <a:spLocks/>
          </p:cNvSpPr>
          <p:nvPr/>
        </p:nvSpPr>
        <p:spPr>
          <a:xfrm>
            <a:off x="1402248" y="2904566"/>
            <a:ext cx="3200400" cy="341783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February 2024</a:t>
            </a:r>
          </a:p>
          <a:p>
            <a:pPr algn="l"/>
            <a:r>
              <a:rPr lang="en-US" sz="1800" b="1" dirty="0"/>
              <a:t>RA</a:t>
            </a:r>
            <a:r>
              <a:rPr lang="en-US" sz="1800" dirty="0"/>
              <a:t>: “SRAs </a:t>
            </a:r>
            <a:r>
              <a:rPr lang="en-US" sz="1800" i="1" dirty="0"/>
              <a:t>must be cleared </a:t>
            </a:r>
            <a:r>
              <a:rPr lang="en-US" sz="1800" dirty="0"/>
              <a:t>such that subsequent re-mapping using project-specific digital method(s) can discern individual sources.”</a:t>
            </a:r>
          </a:p>
          <a:p>
            <a:pPr algn="l"/>
            <a:r>
              <a:rPr lang="en-US" sz="1800" b="1" dirty="0"/>
              <a:t>RI</a:t>
            </a:r>
            <a:r>
              <a:rPr lang="en-US" sz="1800" dirty="0"/>
              <a:t>: “The PDT </a:t>
            </a:r>
            <a:r>
              <a:rPr lang="en-US" sz="1800" i="1" dirty="0"/>
              <a:t>should establish </a:t>
            </a:r>
            <a:r>
              <a:rPr lang="en-US" sz="1800" dirty="0"/>
              <a:t>decision rules for characterizing or managing SRAs and account for them in evaluating remedial alternatives in the FS.”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48847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C75E1-C146-7B74-EEBA-50A6D6D3C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C438B-37FD-C192-F95D-F1EFDD3D3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lum bright="2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45" r="17619" b="53808"/>
          <a:stretch/>
        </p:blipFill>
        <p:spPr>
          <a:xfrm>
            <a:off x="-1" y="-9068"/>
            <a:ext cx="12192000" cy="65043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7AA6A4-6801-BEB3-D2C7-52CE22D6F8A0}"/>
              </a:ext>
            </a:extLst>
          </p:cNvPr>
          <p:cNvSpPr txBox="1"/>
          <p:nvPr/>
        </p:nvSpPr>
        <p:spPr>
          <a:xfrm>
            <a:off x="643102" y="535600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Saturated Response Areas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What do we need to do?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450ECE-0138-102F-588E-A49F8016024B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323762D-412C-C015-AAE1-57D5B47C3F2D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4</a:t>
            </a:r>
            <a:endParaRPr lang="en-US" sz="900" dirty="0">
              <a:solidFill>
                <a:srgbClr val="FF4438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7C2FD4-F01D-2664-E828-CE45B6DD53A7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BAB5250-8F8B-E7C9-1ABF-E3AF8C388BC4}"/>
              </a:ext>
            </a:extLst>
          </p:cNvPr>
          <p:cNvSpPr txBox="1">
            <a:spLocks/>
          </p:cNvSpPr>
          <p:nvPr/>
        </p:nvSpPr>
        <p:spPr>
          <a:xfrm>
            <a:off x="4785485" y="2904568"/>
            <a:ext cx="3200400" cy="3417831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Final, March 2023</a:t>
            </a:r>
          </a:p>
          <a:p>
            <a:pPr algn="l"/>
            <a:r>
              <a:rPr lang="en-US" sz="1800" i="1" dirty="0"/>
              <a:t>No SRAs in final detection survey data</a:t>
            </a:r>
            <a:r>
              <a:rPr lang="en-US" sz="1800" dirty="0"/>
              <a:t>. </a:t>
            </a:r>
          </a:p>
          <a:p>
            <a:pPr algn="l"/>
            <a:r>
              <a:rPr lang="en-US" sz="1800" dirty="0"/>
              <a:t>All SRAs digitally remapped to confirm anomaly densities reduced to below DQO thresholds. </a:t>
            </a:r>
          </a:p>
          <a:p>
            <a:r>
              <a:rPr lang="en-US" sz="1800" dirty="0"/>
              <a:t>SRA boundaries documented in GIS deliverable.</a:t>
            </a:r>
          </a:p>
          <a:p>
            <a:endParaRPr lang="en-US" sz="17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107B6B-488C-A626-8764-1C7ED4A652C7}"/>
              </a:ext>
            </a:extLst>
          </p:cNvPr>
          <p:cNvGrpSpPr/>
          <p:nvPr/>
        </p:nvGrpSpPr>
        <p:grpSpPr>
          <a:xfrm>
            <a:off x="4785484" y="2061884"/>
            <a:ext cx="3200400" cy="792428"/>
            <a:chOff x="2588" y="176946"/>
            <a:chExt cx="2524150" cy="406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5E14E3-F952-01EC-12A9-E2F144623D0C}"/>
                </a:ext>
              </a:extLst>
            </p:cNvPr>
            <p:cNvSpPr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06A561-64CC-CDFA-00BC-425CF7EC264C}"/>
                </a:ext>
              </a:extLst>
            </p:cNvPr>
            <p:cNvSpPr txBox="1"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>
              <a:defPPr>
                <a:defRPr lang="en-US"/>
              </a:defPPr>
              <a:lvl1pPr algn="ctr"/>
            </a:lstStyle>
            <a:p>
              <a:r>
                <a:rPr lang="en-US" b="1" dirty="0">
                  <a:solidFill>
                    <a:schemeClr val="tx1"/>
                  </a:solidFill>
                </a:rPr>
                <a:t>MR QAPP Toolkit 2: RA</a:t>
              </a:r>
            </a:p>
            <a:p>
              <a:r>
                <a:rPr lang="en-US" sz="1400" b="1" dirty="0">
                  <a:solidFill>
                    <a:schemeClr val="tx1"/>
                  </a:solidFill>
                </a:rPr>
                <a:t>(WS#12 black text)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37F54B-AEF8-A938-6F24-0EF8524CC73C}"/>
              </a:ext>
            </a:extLst>
          </p:cNvPr>
          <p:cNvGrpSpPr/>
          <p:nvPr/>
        </p:nvGrpSpPr>
        <p:grpSpPr>
          <a:xfrm>
            <a:off x="8157389" y="2061884"/>
            <a:ext cx="3200400" cy="792428"/>
            <a:chOff x="2880120" y="176946"/>
            <a:chExt cx="2524150" cy="406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FC5574-2265-057D-042D-C323815C0D5D}"/>
                </a:ext>
              </a:extLst>
            </p:cNvPr>
            <p:cNvSpPr/>
            <p:nvPr/>
          </p:nvSpPr>
          <p:spPr>
            <a:xfrm>
              <a:off x="2880120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5BCDC6-E781-6EBF-7E26-D955F90AB235}"/>
                </a:ext>
              </a:extLst>
            </p:cNvPr>
            <p:cNvSpPr txBox="1"/>
            <p:nvPr/>
          </p:nvSpPr>
          <p:spPr>
            <a:xfrm>
              <a:off x="2880120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>
              <a:defPPr>
                <a:defRPr lang="en-US"/>
              </a:defPPr>
              <a:lvl1pPr algn="ctr"/>
            </a:lstStyle>
            <a:p>
              <a:r>
                <a:rPr lang="en-US" b="1" dirty="0">
                  <a:solidFill>
                    <a:schemeClr val="tx1"/>
                  </a:solidFill>
                </a:rPr>
                <a:t>MR QAPP Toolkit 1: RI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1CAE97-41FA-02C5-9D8A-86C746B932BF}"/>
              </a:ext>
            </a:extLst>
          </p:cNvPr>
          <p:cNvGrpSpPr/>
          <p:nvPr/>
        </p:nvGrpSpPr>
        <p:grpSpPr>
          <a:xfrm>
            <a:off x="1402247" y="2061884"/>
            <a:ext cx="3200400" cy="792428"/>
            <a:chOff x="2588" y="176946"/>
            <a:chExt cx="2524150" cy="406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F2EB7C-1A83-2ABB-37E1-723A1FEB93F4}"/>
                </a:ext>
              </a:extLst>
            </p:cNvPr>
            <p:cNvSpPr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856F10-ED1E-8710-9E1C-E28BED3E47E3}"/>
                </a:ext>
              </a:extLst>
            </p:cNvPr>
            <p:cNvSpPr txBox="1"/>
            <p:nvPr/>
          </p:nvSpPr>
          <p:spPr>
            <a:xfrm>
              <a:off x="2588" y="176946"/>
              <a:ext cx="2524150" cy="406897"/>
            </a:xfrm>
            <a:prstGeom prst="rect">
              <a:avLst/>
            </a:prstGeom>
            <a:gradFill flip="none" rotWithShape="1">
              <a:gsLst>
                <a:gs pos="0">
                  <a:srgbClr val="E25A4B"/>
                </a:gs>
                <a:gs pos="100000">
                  <a:srgbClr val="F47743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>
              <a:defPPr>
                <a:defRPr lang="en-US"/>
              </a:defPPr>
              <a:lvl1pPr algn="ctr"/>
            </a:lstStyle>
            <a:p>
              <a:r>
                <a:rPr lang="en-US" b="1" dirty="0">
                  <a:solidFill>
                    <a:schemeClr val="tx1"/>
                  </a:solidFill>
                </a:rPr>
                <a:t>EM 200-1-15 </a:t>
              </a:r>
            </a:p>
            <a:p>
              <a:r>
                <a:rPr lang="en-US" sz="1400" b="1" dirty="0">
                  <a:solidFill>
                    <a:schemeClr val="tx1"/>
                  </a:solidFill>
                </a:rPr>
                <a:t>(Section 6-8)</a:t>
              </a:r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8BD652D-CD25-038A-251D-F91E00B150C4}"/>
              </a:ext>
            </a:extLst>
          </p:cNvPr>
          <p:cNvSpPr txBox="1">
            <a:spLocks/>
          </p:cNvSpPr>
          <p:nvPr/>
        </p:nvSpPr>
        <p:spPr>
          <a:xfrm>
            <a:off x="8157390" y="2904567"/>
            <a:ext cx="3200400" cy="3417831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Update 1, April 2020</a:t>
            </a:r>
          </a:p>
          <a:p>
            <a:r>
              <a:rPr lang="en-US" sz="1800" dirty="0"/>
              <a:t>?</a:t>
            </a:r>
          </a:p>
          <a:p>
            <a:endParaRPr lang="en-US" sz="1700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75CFDE4-2571-042A-DE58-D551123A7B04}"/>
              </a:ext>
            </a:extLst>
          </p:cNvPr>
          <p:cNvSpPr txBox="1">
            <a:spLocks/>
          </p:cNvSpPr>
          <p:nvPr/>
        </p:nvSpPr>
        <p:spPr>
          <a:xfrm>
            <a:off x="1402248" y="2904566"/>
            <a:ext cx="3200400" cy="341783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February 2024</a:t>
            </a:r>
          </a:p>
          <a:p>
            <a:pPr algn="l"/>
            <a:r>
              <a:rPr lang="en-US" sz="1800" b="1" dirty="0"/>
              <a:t>RA</a:t>
            </a:r>
            <a:r>
              <a:rPr lang="en-US" sz="1800" dirty="0"/>
              <a:t>: “SRAs </a:t>
            </a:r>
            <a:r>
              <a:rPr lang="en-US" sz="1800" i="1" dirty="0"/>
              <a:t>must be cleared </a:t>
            </a:r>
            <a:r>
              <a:rPr lang="en-US" sz="1800" dirty="0"/>
              <a:t>such that subsequent re-mapping using project-specific digital method(s) can discern individual sources.”</a:t>
            </a:r>
          </a:p>
          <a:p>
            <a:pPr algn="l"/>
            <a:r>
              <a:rPr lang="en-US" sz="1800" b="1" dirty="0"/>
              <a:t>RI</a:t>
            </a:r>
            <a:r>
              <a:rPr lang="en-US" sz="1800" dirty="0"/>
              <a:t>: “The PDT </a:t>
            </a:r>
            <a:r>
              <a:rPr lang="en-US" sz="1800" i="1" dirty="0"/>
              <a:t>should establish </a:t>
            </a:r>
            <a:r>
              <a:rPr lang="en-US" sz="1800" dirty="0"/>
              <a:t>decision rules for characterizing or managing SRAs and account for them in evaluating remedial alternatives in the FS.”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6246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CC843-2BFE-8396-3D20-8AD13AC5A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AAD2F44-4C2C-4BD6-18F0-D02F0B2FE8E4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9FD2C671-0937-C796-E1A3-6E17FE98CC16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D4B0F2-3BBA-005D-F0BB-5D72CDC92ABB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082D8BBC-BF66-7DC3-4AAD-7CB8A5BD557E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257364A-B4E1-5321-16E5-0E7B5D5B43F9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B549ED-2A96-C37A-084A-02D08B4EF2BF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9B0A73A-87D7-D78F-D0B6-10AD3BE5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8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BCADA-2FBD-B372-1CFC-921150CB9181}"/>
              </a:ext>
            </a:extLst>
          </p:cNvPr>
          <p:cNvSpPr txBox="1"/>
          <p:nvPr/>
        </p:nvSpPr>
        <p:spPr>
          <a:xfrm>
            <a:off x="736598" y="1669920"/>
            <a:ext cx="5593404" cy="2372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Project plans pre-date current requirements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RI report finalized in 2014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Mostly wooded, undeveloped land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Portions of Croft State Park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High public use areas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591 acres of APEX One-pass surveys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0F73B-E400-E429-600F-868882D23562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Camp Croft Maneuver Area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Removal Action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ECDD68-8E5C-F432-375B-CF676A7879DE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A person standing in the woods with a machine&#10;&#10;AI-generated content may be incorrect.">
            <a:extLst>
              <a:ext uri="{FF2B5EF4-FFF2-40B4-BE49-F238E27FC236}">
                <a16:creationId xmlns:a16="http://schemas.microsoft.com/office/drawing/2014/main" id="{3381EBBC-17EB-6FFE-ABE7-34FAC5B2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53" r="3695"/>
          <a:stretch/>
        </p:blipFill>
        <p:spPr>
          <a:xfrm>
            <a:off x="6290978" y="1358744"/>
            <a:ext cx="5736009" cy="4958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024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F14ED-6160-27F7-E2FD-0223EA019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34DD15-A16F-C8FE-D931-0D905B88A0C3}"/>
              </a:ext>
            </a:extLst>
          </p:cNvPr>
          <p:cNvGrpSpPr/>
          <p:nvPr/>
        </p:nvGrpSpPr>
        <p:grpSpPr>
          <a:xfrm rot="10800000">
            <a:off x="5621892" y="1372343"/>
            <a:ext cx="6585333" cy="5118438"/>
            <a:chOff x="3151781" y="359089"/>
            <a:chExt cx="1963558" cy="1526172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78B690FF-26C0-E47E-AC92-4FFD887F0462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3D28184E-7E0C-A041-3C9E-3D73667DB795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70D7CC8-4EF9-DB68-0382-1FE6C30D059D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86D4F98-1A6B-F71B-CEBC-A4532F35BD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1" b="5975"/>
          <a:stretch/>
        </p:blipFill>
        <p:spPr>
          <a:xfrm>
            <a:off x="4313181" y="1874163"/>
            <a:ext cx="5620223" cy="43593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724E22-B534-EA0B-B3EC-4E0B16082DA5}"/>
              </a:ext>
            </a:extLst>
          </p:cNvPr>
          <p:cNvSpPr/>
          <p:nvPr/>
        </p:nvSpPr>
        <p:spPr>
          <a:xfrm>
            <a:off x="1" y="6479067"/>
            <a:ext cx="12192000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Geograph" panose="020B0503030202060203" pitchFamily="34" charset="77"/>
              </a:rPr>
              <a:t>             Weston Solutions, Inc.</a:t>
            </a:r>
            <a:r>
              <a:rPr lang="en-US" sz="900" dirty="0">
                <a:solidFill>
                  <a:srgbClr val="FF4438"/>
                </a:solidFill>
                <a:latin typeface="Geograph" panose="020B0503030202060203" pitchFamily="34" charset="77"/>
              </a:rPr>
              <a:t>											                             </a:t>
            </a:r>
            <a:endParaRPr lang="en-US" sz="900" dirty="0">
              <a:solidFill>
                <a:srgbClr val="092D46"/>
              </a:solidFill>
              <a:latin typeface="Geograph" panose="020B0503030202060203" pitchFamily="34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ADF26A-EC57-0FA8-3EDC-A0D42FB85723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507C8B6-3219-94C5-6043-682960F0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787" y="6504380"/>
            <a:ext cx="2743200" cy="365125"/>
          </a:xfrm>
        </p:spPr>
        <p:txBody>
          <a:bodyPr/>
          <a:lstStyle/>
          <a:p>
            <a:fld id="{A6AF45C5-6088-714D-9643-1302D6655467}" type="slidenum">
              <a:rPr lang="en-US" smtClean="0">
                <a:solidFill>
                  <a:srgbClr val="092D46"/>
                </a:solidFill>
              </a:rPr>
              <a:t>9</a:t>
            </a:fld>
            <a:endParaRPr lang="en-US" dirty="0">
              <a:solidFill>
                <a:srgbClr val="092D4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07C62-5521-2F61-7022-D2A437BE9965}"/>
              </a:ext>
            </a:extLst>
          </p:cNvPr>
          <p:cNvSpPr txBox="1"/>
          <p:nvPr/>
        </p:nvSpPr>
        <p:spPr>
          <a:xfrm>
            <a:off x="739736" y="1665436"/>
            <a:ext cx="3392993" cy="221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defRPr/>
            </a:pPr>
            <a:r>
              <a:rPr lang="en-US" b="1" dirty="0">
                <a:solidFill>
                  <a:srgbClr val="E25A4B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RI Results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Based on analog and EM61 data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No mention of SRAs</a:t>
            </a:r>
          </a:p>
          <a:p>
            <a:pPr marL="285750" lvl="1" indent="-285750">
              <a:lnSpc>
                <a:spcPct val="115000"/>
              </a:lnSpc>
              <a:spcAft>
                <a:spcPts val="600"/>
              </a:spcAft>
              <a:buClr>
                <a:srgbClr val="FF4438"/>
              </a:buClr>
              <a:buSzPct val="100000"/>
              <a:buFont typeface="System Font Regular"/>
              <a:buChar char="→"/>
              <a:defRPr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Highest concentrations of items in public use areas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BC680-7C8B-D180-9021-0E007C199C46}"/>
              </a:ext>
            </a:extLst>
          </p:cNvPr>
          <p:cNvSpPr txBox="1"/>
          <p:nvPr/>
        </p:nvSpPr>
        <p:spPr>
          <a:xfrm>
            <a:off x="643102" y="535600"/>
            <a:ext cx="7837510" cy="9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Former Camp Croft Maneuver Area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Geograph" panose="020B0503030202060203" pitchFamily="34" charset="77"/>
              </a:rPr>
              <a:t>SRA Distribution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5F9A7C-4326-82BB-9560-06DF96382054}"/>
              </a:ext>
            </a:extLst>
          </p:cNvPr>
          <p:cNvCxnSpPr>
            <a:cxnSpLocks/>
          </p:cNvCxnSpPr>
          <p:nvPr/>
        </p:nvCxnSpPr>
        <p:spPr>
          <a:xfrm>
            <a:off x="736600" y="1569759"/>
            <a:ext cx="5139265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CCEE439-BCDC-D338-7C31-BFE0DECD6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585" y="1995958"/>
            <a:ext cx="229511" cy="5065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8DAC52-1DCA-A43B-9544-21F7A68FD2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31" t="867" r="2754" b="1"/>
          <a:stretch/>
        </p:blipFill>
        <p:spPr>
          <a:xfrm>
            <a:off x="9301717" y="2453899"/>
            <a:ext cx="2784601" cy="295107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816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5cec86-0163-4485-ba2e-eba02d14b405">
      <Terms xmlns="http://schemas.microsoft.com/office/infopath/2007/PartnerControls"/>
    </lcf76f155ced4ddcb4097134ff3c332f>
    <TaxCatchAll xmlns="8191214b-b91a-4632-9ac5-e9fcae2a371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B95B9552CFDA48B072538880A5278A" ma:contentTypeVersion="12" ma:contentTypeDescription="Create a new document." ma:contentTypeScope="" ma:versionID="757e533573d4c1590ebd4a1806316bba">
  <xsd:schema xmlns:xsd="http://www.w3.org/2001/XMLSchema" xmlns:xs="http://www.w3.org/2001/XMLSchema" xmlns:p="http://schemas.microsoft.com/office/2006/metadata/properties" xmlns:ns2="205cec86-0163-4485-ba2e-eba02d14b405" xmlns:ns3="8191214b-b91a-4632-9ac5-e9fcae2a3712" targetNamespace="http://schemas.microsoft.com/office/2006/metadata/properties" ma:root="true" ma:fieldsID="dccaf5059e3664d4f7675d1e87cf2e25" ns2:_="" ns3:_="">
    <xsd:import namespace="205cec86-0163-4485-ba2e-eba02d14b405"/>
    <xsd:import namespace="8191214b-b91a-4632-9ac5-e9fcae2a37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cec86-0163-4485-ba2e-eba02d14b4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79f2e8d-ad87-4436-9f18-45c3156899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91214b-b91a-4632-9ac5-e9fcae2a37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6c6bf75-c577-484b-b876-608bc965995d}" ma:internalName="TaxCatchAll" ma:showField="CatchAllData" ma:web="edfc3a3e-5710-4176-b51c-0088c67d64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033904-4AF2-4D30-B15F-6F98FB6188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6FD22B-4078-459A-B5E3-E06C4600B917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205cec86-0163-4485-ba2e-eba02d14b405"/>
    <ds:schemaRef ds:uri="8191214b-b91a-4632-9ac5-e9fcae2a3712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AD601FA-0532-48FB-A8E9-43AA12F0F9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5cec86-0163-4485-ba2e-eba02d14b405"/>
    <ds:schemaRef ds:uri="8191214b-b91a-4632-9ac5-e9fcae2a37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8080</TotalTime>
  <Words>1973</Words>
  <Application>Microsoft Office PowerPoint</Application>
  <PresentationFormat>Widescreen</PresentationFormat>
  <Paragraphs>394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System Font Regular</vt:lpstr>
      <vt:lpstr>Geograph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Weston's Company Standard PowerPoint Template - June 2022</dc:title>
  <dc:creator>Sullivan, Nile</dc:creator>
  <cp:lastModifiedBy>Church, Wendy</cp:lastModifiedBy>
  <cp:revision>163</cp:revision>
  <dcterms:created xsi:type="dcterms:W3CDTF">2022-06-07T12:53:57Z</dcterms:created>
  <dcterms:modified xsi:type="dcterms:W3CDTF">2025-04-15T16:11:06Z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0x010100C1B95B9552CFDA48B072538880A5278A</vt:lpwstr>
  </property>
</Properties>
</file>