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57" r:id="rId4"/>
    <p:sldId id="259" r:id="rId5"/>
    <p:sldId id="260" r:id="rId6"/>
    <p:sldId id="1139" r:id="rId7"/>
    <p:sldId id="1141" r:id="rId8"/>
    <p:sldId id="1140" r:id="rId9"/>
    <p:sldId id="1132" r:id="rId10"/>
    <p:sldId id="1135" r:id="rId11"/>
    <p:sldId id="1136" r:id="rId12"/>
    <p:sldId id="1133" r:id="rId13"/>
    <p:sldId id="1137" r:id="rId14"/>
    <p:sldId id="1134" r:id="rId15"/>
    <p:sldId id="262" r:id="rId16"/>
    <p:sldId id="273" r:id="rId17"/>
    <p:sldId id="269" r:id="rId18"/>
    <p:sldId id="263" r:id="rId19"/>
    <p:sldId id="265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5048"/>
  </p:normalViewPr>
  <p:slideViewPr>
    <p:cSldViewPr snapToGrid="0">
      <p:cViewPr varScale="1">
        <p:scale>
          <a:sx n="73" d="100"/>
          <a:sy n="73" d="100"/>
        </p:scale>
        <p:origin x="10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63DCA-C9F3-7E48-924D-CEFA06ABBEC0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0A628-804B-3346-8250-CDF356D8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2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27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yer Logo">
  <p:cSld name="Thayer Logo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  <p:sp>
        <p:nvSpPr>
          <p:cNvPr id="78" name="Google Shape;78;p11"/>
          <p:cNvSpPr txBox="1"/>
          <p:nvPr/>
        </p:nvSpPr>
        <p:spPr>
          <a:xfrm>
            <a:off x="1" y="4294640"/>
            <a:ext cx="121919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engineering.dartmouth.edu</a:t>
            </a:r>
            <a:endParaRPr/>
          </a:p>
        </p:txBody>
      </p:sp>
      <p:pic>
        <p:nvPicPr>
          <p:cNvPr id="79" name="Google Shape;79;p11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38400" y="1496560"/>
            <a:ext cx="7315200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54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Dark Option">
  <p:cSld name="Title Slide - Dark Option">
    <p:bg>
      <p:bgPr>
        <a:solidFill>
          <a:srgbClr val="00693E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  <p:sp>
        <p:nvSpPr>
          <p:cNvPr id="86" name="Google Shape;86;p12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1428" y="6486249"/>
            <a:ext cx="3059226" cy="27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872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yer Logo - Dark Option">
  <p:cSld name="Thayer Logo - Dark Option">
    <p:bg>
      <p:bgPr>
        <a:solidFill>
          <a:srgbClr val="00693E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90" name="Google Shape;90;p13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  <p:sp>
        <p:nvSpPr>
          <p:cNvPr id="92" name="Google Shape;92;p13"/>
          <p:cNvSpPr txBox="1"/>
          <p:nvPr/>
        </p:nvSpPr>
        <p:spPr>
          <a:xfrm>
            <a:off x="1" y="4737643"/>
            <a:ext cx="121919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engineering.dartmouth.edu</a:t>
            </a: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0" y="6290336"/>
            <a:ext cx="12192000" cy="567664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3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38400" y="1659536"/>
            <a:ext cx="7315200" cy="2233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39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141"/>
              </a:buClr>
              <a:buSzPts val="2400"/>
              <a:buNone/>
              <a:defRPr sz="2400">
                <a:solidFill>
                  <a:srgbClr val="42414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1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6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7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7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7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6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5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82C90C9-C3A4-EB43-A2D0-A7809E2240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E0BB8552-8D92-EF42-B28B-3C97935A1D45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31428" y="6486249"/>
            <a:ext cx="3059226" cy="27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856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emf"/><Relationship Id="rId7" Type="http://schemas.openxmlformats.org/officeDocument/2006/relationships/image" Target="../media/image3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25B5B-0DA2-C3FB-38CC-DD0E937DD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Demonstration of a </a:t>
            </a:r>
            <a:r>
              <a:rPr lang="en-US" sz="4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4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ully Integrated </a:t>
            </a:r>
            <a:r>
              <a:rPr lang="en-US" sz="4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andheld Ultra Light </a:t>
            </a:r>
            <a:r>
              <a:rPr lang="en-US" sz="48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ElectroMagnetic</a:t>
            </a:r>
            <a:r>
              <a:rPr lang="en-US" sz="4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Array (ULEMA-H)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52A22-042A-7C80-8E86-078BA4D86B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Randall Reynolds</a:t>
            </a:r>
            <a:r>
              <a:rPr lang="en-US" sz="2000" baseline="30000" dirty="0"/>
              <a:t>12</a:t>
            </a:r>
            <a:r>
              <a:rPr lang="en-US" sz="2000" dirty="0"/>
              <a:t>, Maximilian Orman-Kollmar</a:t>
            </a:r>
            <a:r>
              <a:rPr lang="en-US" sz="2000" baseline="30000" dirty="0"/>
              <a:t>1</a:t>
            </a:r>
            <a:r>
              <a:rPr lang="en-US" sz="2000" dirty="0"/>
              <a:t>, Michele Maxon</a:t>
            </a:r>
            <a:r>
              <a:rPr lang="en-US" sz="2000" baseline="30000" dirty="0"/>
              <a:t>12</a:t>
            </a:r>
            <a:r>
              <a:rPr lang="en-US" sz="2000" dirty="0"/>
              <a:t>, </a:t>
            </a:r>
            <a:r>
              <a:rPr lang="en-US" sz="2000"/>
              <a:t>Benjamin Hoffer</a:t>
            </a:r>
            <a:r>
              <a:rPr lang="en-US" sz="2000" baseline="30000"/>
              <a:t>1, </a:t>
            </a:r>
            <a:r>
              <a:rPr lang="en-US" sz="2000"/>
              <a:t>Benjamin </a:t>
            </a:r>
            <a:r>
              <a:rPr lang="en-US" sz="2000" dirty="0"/>
              <a:t>Barrowes</a:t>
            </a:r>
            <a:r>
              <a:rPr lang="en-US" sz="2000" baseline="30000" dirty="0"/>
              <a:t>2</a:t>
            </a:r>
            <a:r>
              <a:rPr lang="en-US" sz="2000" dirty="0"/>
              <a:t>, Fridon Shubitidze</a:t>
            </a:r>
            <a:r>
              <a:rPr lang="en-US" sz="2000" baseline="30000" dirty="0"/>
              <a:t>1</a:t>
            </a:r>
          </a:p>
          <a:p>
            <a:pPr>
              <a:spcBef>
                <a:spcPts val="0"/>
              </a:spcBef>
            </a:pPr>
            <a:endParaRPr lang="en-US" sz="2000" baseline="30000" dirty="0"/>
          </a:p>
          <a:p>
            <a:pPr>
              <a:spcBef>
                <a:spcPts val="0"/>
              </a:spcBef>
            </a:pPr>
            <a:r>
              <a:rPr lang="en-US" sz="2000" baseline="30000" dirty="0"/>
              <a:t>1</a:t>
            </a:r>
            <a:r>
              <a:rPr lang="en-US" sz="2000" dirty="0"/>
              <a:t>Dartmouth College, Hanover, NH</a:t>
            </a:r>
          </a:p>
          <a:p>
            <a:pPr>
              <a:spcBef>
                <a:spcPts val="0"/>
              </a:spcBef>
            </a:pPr>
            <a:r>
              <a:rPr lang="en-US" sz="2000" baseline="30000" dirty="0"/>
              <a:t>2</a:t>
            </a:r>
            <a:r>
              <a:rPr lang="en-US" sz="2000" dirty="0"/>
              <a:t>Cold Regions Research and Engineering Laboratory, Hanover, NH</a:t>
            </a:r>
          </a:p>
        </p:txBody>
      </p:sp>
      <p:pic>
        <p:nvPicPr>
          <p:cNvPr id="4" name="Picture 3" descr="A grey and white text&#10;&#10;Description automatically generated">
            <a:extLst>
              <a:ext uri="{FF2B5EF4-FFF2-40B4-BE49-F238E27FC236}">
                <a16:creationId xmlns:a16="http://schemas.microsoft.com/office/drawing/2014/main" id="{574C4890-4EB1-16F0-1DB4-78D279C95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1" y="5897405"/>
            <a:ext cx="1565728" cy="960595"/>
          </a:xfrm>
          <a:prstGeom prst="rect">
            <a:avLst/>
          </a:prstGeom>
        </p:spPr>
      </p:pic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BBC673F6-226A-12CD-D954-ABF0F2AC4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755" y="5923967"/>
            <a:ext cx="960245" cy="9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2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03C550-8F50-97B0-04BF-4302C4BC6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069" y="731728"/>
            <a:ext cx="7271793" cy="59420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C240C5E-3F3F-62B0-09DF-69E0C629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37" y="25771"/>
            <a:ext cx="11040997" cy="762000"/>
          </a:xfrm>
        </p:spPr>
        <p:txBody>
          <a:bodyPr/>
          <a:lstStyle/>
          <a:p>
            <a:r>
              <a:rPr lang="en-US" sz="3600" b="0" dirty="0"/>
              <a:t>ULEMA –H </a:t>
            </a:r>
            <a:r>
              <a:rPr lang="en-US" sz="3600" b="0" cap="none" dirty="0"/>
              <a:t>classification</a:t>
            </a:r>
            <a:r>
              <a:rPr lang="en-US" sz="3600" b="0" dirty="0"/>
              <a:t>: </a:t>
            </a:r>
            <a:r>
              <a:rPr lang="en-US" sz="3600" b="0" cap="none" dirty="0"/>
              <a:t>BLU-26 vs BDU-28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62E8BA-D019-50D3-1E02-AC9065E6B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27" y="946178"/>
            <a:ext cx="3110243" cy="2931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75440B-6CB8-E3A6-6358-3CF845C26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43" y="4027159"/>
            <a:ext cx="3123327" cy="2830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06AD2-CB83-C849-1F0D-B23E972CE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308" y="468712"/>
            <a:ext cx="1782692" cy="1755896"/>
          </a:xfrm>
          <a:prstGeom prst="ellipse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39C7B3-727A-8094-F4E9-33B1A6059A6A}"/>
              </a:ext>
            </a:extLst>
          </p:cNvPr>
          <p:cNvCxnSpPr>
            <a:cxnSpLocks/>
          </p:cNvCxnSpPr>
          <p:nvPr/>
        </p:nvCxnSpPr>
        <p:spPr>
          <a:xfrm flipH="1">
            <a:off x="8455206" y="1894114"/>
            <a:ext cx="2164509" cy="3219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DE0B22-CC7B-BBBD-A48F-ACFF7984BCDB}"/>
              </a:ext>
            </a:extLst>
          </p:cNvPr>
          <p:cNvCxnSpPr>
            <a:cxnSpLocks/>
          </p:cNvCxnSpPr>
          <p:nvPr/>
        </p:nvCxnSpPr>
        <p:spPr>
          <a:xfrm flipV="1">
            <a:off x="6596743" y="2985742"/>
            <a:ext cx="1493973" cy="19178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C731F80-E285-6AA5-FB2E-587DBBFB0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670" y="4903581"/>
            <a:ext cx="856761" cy="885120"/>
          </a:xfrm>
          <a:prstGeom prst="rect">
            <a:avLst/>
          </a:prstGeom>
        </p:spPr>
      </p:pic>
      <p:sp>
        <p:nvSpPr>
          <p:cNvPr id="16" name="TextBox 23">
            <a:extLst>
              <a:ext uri="{FF2B5EF4-FFF2-40B4-BE49-F238E27FC236}">
                <a16:creationId xmlns:a16="http://schemas.microsoft.com/office/drawing/2014/main" id="{0F0AEED1-A937-7E0C-51FA-A9DB131FC0F7}"/>
              </a:ext>
            </a:extLst>
          </p:cNvPr>
          <p:cNvSpPr txBox="1"/>
          <p:nvPr/>
        </p:nvSpPr>
        <p:spPr>
          <a:xfrm>
            <a:off x="8949187" y="2985742"/>
            <a:ext cx="448479" cy="393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0D49C05A-096F-D1C3-9834-4A61355DBF6F}"/>
              </a:ext>
            </a:extLst>
          </p:cNvPr>
          <p:cNvSpPr txBox="1"/>
          <p:nvPr/>
        </p:nvSpPr>
        <p:spPr>
          <a:xfrm>
            <a:off x="7891263" y="4143193"/>
            <a:ext cx="1180465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kern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E3E121-3D64-FD48-DDF2-3A172F1FD67E}"/>
              </a:ext>
            </a:extLst>
          </p:cNvPr>
          <p:cNvCxnSpPr>
            <a:cxnSpLocks/>
          </p:cNvCxnSpPr>
          <p:nvPr/>
        </p:nvCxnSpPr>
        <p:spPr>
          <a:xfrm flipV="1">
            <a:off x="8455206" y="3782568"/>
            <a:ext cx="157904" cy="306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AECEF9-641A-EFDB-250F-E8D7A167C634}"/>
              </a:ext>
            </a:extLst>
          </p:cNvPr>
          <p:cNvCxnSpPr>
            <a:cxnSpLocks/>
          </p:cNvCxnSpPr>
          <p:nvPr/>
        </p:nvCxnSpPr>
        <p:spPr>
          <a:xfrm flipH="1">
            <a:off x="8765510" y="3258520"/>
            <a:ext cx="327152" cy="35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3">
            <a:extLst>
              <a:ext uri="{FF2B5EF4-FFF2-40B4-BE49-F238E27FC236}">
                <a16:creationId xmlns:a16="http://schemas.microsoft.com/office/drawing/2014/main" id="{FF1ACD8C-D36E-6016-C85A-0E291AE8A1B5}"/>
              </a:ext>
            </a:extLst>
          </p:cNvPr>
          <p:cNvSpPr txBox="1"/>
          <p:nvPr/>
        </p:nvSpPr>
        <p:spPr>
          <a:xfrm>
            <a:off x="8090716" y="1335527"/>
            <a:ext cx="448479" cy="393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23A58270-795E-6850-2A82-F497C6C45CEA}"/>
              </a:ext>
            </a:extLst>
          </p:cNvPr>
          <p:cNvSpPr txBox="1"/>
          <p:nvPr/>
        </p:nvSpPr>
        <p:spPr>
          <a:xfrm>
            <a:off x="7032792" y="2492978"/>
            <a:ext cx="1180465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kern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93CB45-3B87-3913-CEA0-5A39431A9CDC}"/>
              </a:ext>
            </a:extLst>
          </p:cNvPr>
          <p:cNvCxnSpPr>
            <a:cxnSpLocks/>
          </p:cNvCxnSpPr>
          <p:nvPr/>
        </p:nvCxnSpPr>
        <p:spPr>
          <a:xfrm flipV="1">
            <a:off x="7596735" y="2132353"/>
            <a:ext cx="157904" cy="306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CCC70A-788E-C2EA-D731-EA90699B9EAC}"/>
              </a:ext>
            </a:extLst>
          </p:cNvPr>
          <p:cNvCxnSpPr>
            <a:cxnSpLocks/>
          </p:cNvCxnSpPr>
          <p:nvPr/>
        </p:nvCxnSpPr>
        <p:spPr>
          <a:xfrm flipH="1">
            <a:off x="7907039" y="1608305"/>
            <a:ext cx="327152" cy="35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32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21ABB6-DF66-206E-05D8-27568234E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411" y="1436914"/>
            <a:ext cx="6455229" cy="4841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00AB90-9EE8-8347-7D8C-0D144A321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7487"/>
            <a:ext cx="4982270" cy="50108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423C4BE-C3E8-7A30-F3B4-98DD0F85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64" y="184178"/>
            <a:ext cx="11040997" cy="762000"/>
          </a:xfrm>
        </p:spPr>
        <p:txBody>
          <a:bodyPr/>
          <a:lstStyle/>
          <a:p>
            <a:r>
              <a:rPr lang="en-US" sz="3600" b="0" dirty="0"/>
              <a:t>ULEMA –H </a:t>
            </a:r>
            <a:r>
              <a:rPr lang="en-US" sz="3600" b="0" cap="none" dirty="0"/>
              <a:t>classification</a:t>
            </a:r>
            <a:r>
              <a:rPr lang="en-US" sz="3600" b="0" dirty="0"/>
              <a:t>: </a:t>
            </a:r>
            <a:r>
              <a:rPr lang="en-US" sz="3600" b="0" cap="none" dirty="0"/>
              <a:t>Anti-tank mine </a:t>
            </a: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D915039B-03CA-8F08-6D00-7E2FB42D3B99}"/>
              </a:ext>
            </a:extLst>
          </p:cNvPr>
          <p:cNvSpPr txBox="1"/>
          <p:nvPr/>
        </p:nvSpPr>
        <p:spPr>
          <a:xfrm>
            <a:off x="8831621" y="1891184"/>
            <a:ext cx="448479" cy="393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44373E06-A991-78C0-03FB-9674F9F41033}"/>
              </a:ext>
            </a:extLst>
          </p:cNvPr>
          <p:cNvSpPr txBox="1"/>
          <p:nvPr/>
        </p:nvSpPr>
        <p:spPr>
          <a:xfrm>
            <a:off x="7773697" y="3048635"/>
            <a:ext cx="1180465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kern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F64DAA-1718-5A3A-A36B-FABE13A85BC5}"/>
              </a:ext>
            </a:extLst>
          </p:cNvPr>
          <p:cNvCxnSpPr>
            <a:cxnSpLocks/>
          </p:cNvCxnSpPr>
          <p:nvPr/>
        </p:nvCxnSpPr>
        <p:spPr>
          <a:xfrm flipV="1">
            <a:off x="8337640" y="2688010"/>
            <a:ext cx="157904" cy="306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3F58C2-13FD-8224-B356-1F9D2A245A21}"/>
              </a:ext>
            </a:extLst>
          </p:cNvPr>
          <p:cNvCxnSpPr>
            <a:cxnSpLocks/>
          </p:cNvCxnSpPr>
          <p:nvPr/>
        </p:nvCxnSpPr>
        <p:spPr>
          <a:xfrm flipH="1">
            <a:off x="8647944" y="2163962"/>
            <a:ext cx="327152" cy="35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437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39B17D-EACC-39A9-3ACA-9945D6899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340" y="2174047"/>
            <a:ext cx="5844436" cy="4383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12602F-0F9A-7A03-F470-5F88CE5BBB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05" b="13163"/>
          <a:stretch/>
        </p:blipFill>
        <p:spPr>
          <a:xfrm>
            <a:off x="83214" y="1747381"/>
            <a:ext cx="3799774" cy="47411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71E49E-EABD-4035-CB42-20295F64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50" y="403571"/>
            <a:ext cx="11040997" cy="762000"/>
          </a:xfrm>
        </p:spPr>
        <p:txBody>
          <a:bodyPr/>
          <a:lstStyle/>
          <a:p>
            <a:r>
              <a:rPr lang="en-US" sz="3600" b="0" dirty="0"/>
              <a:t>ULEMA –H </a:t>
            </a:r>
            <a:r>
              <a:rPr lang="en-US" sz="3600" b="0" cap="none" dirty="0"/>
              <a:t>classification</a:t>
            </a:r>
            <a:r>
              <a:rPr lang="en-US" sz="3600" b="0" dirty="0"/>
              <a:t>: </a:t>
            </a:r>
            <a:r>
              <a:rPr lang="en-US" sz="3600" b="0" cap="none" dirty="0"/>
              <a:t>AT62M mine </a:t>
            </a: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1FC629D6-8393-1102-0193-EBE375C6E52D}"/>
              </a:ext>
            </a:extLst>
          </p:cNvPr>
          <p:cNvSpPr txBox="1"/>
          <p:nvPr/>
        </p:nvSpPr>
        <p:spPr>
          <a:xfrm>
            <a:off x="9105941" y="2632174"/>
            <a:ext cx="448479" cy="393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FE24BDF0-B5C8-E941-E122-AB7C0CCF8A21}"/>
              </a:ext>
            </a:extLst>
          </p:cNvPr>
          <p:cNvSpPr txBox="1"/>
          <p:nvPr/>
        </p:nvSpPr>
        <p:spPr>
          <a:xfrm>
            <a:off x="8048017" y="3789625"/>
            <a:ext cx="1180465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kern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D14EA0-A353-2B01-A2C0-E007F89F9034}"/>
              </a:ext>
            </a:extLst>
          </p:cNvPr>
          <p:cNvCxnSpPr>
            <a:cxnSpLocks/>
          </p:cNvCxnSpPr>
          <p:nvPr/>
        </p:nvCxnSpPr>
        <p:spPr>
          <a:xfrm flipV="1">
            <a:off x="8611960" y="3429000"/>
            <a:ext cx="157904" cy="306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>
            <a:extLst>
              <a:ext uri="{FF2B5EF4-FFF2-40B4-BE49-F238E27FC236}">
                <a16:creationId xmlns:a16="http://schemas.microsoft.com/office/drawing/2014/main" id="{E344C7EB-CE38-5897-0328-12FCE7948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313" y="4169990"/>
            <a:ext cx="980615" cy="7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D1011C-D7E0-34FF-C2FB-6AD521648640}"/>
              </a:ext>
            </a:extLst>
          </p:cNvPr>
          <p:cNvCxnSpPr>
            <a:cxnSpLocks/>
          </p:cNvCxnSpPr>
          <p:nvPr/>
        </p:nvCxnSpPr>
        <p:spPr>
          <a:xfrm flipH="1">
            <a:off x="8922264" y="2904952"/>
            <a:ext cx="327152" cy="35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852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C04A4-E78F-0EC9-95C4-48CE691B6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526" y="1324248"/>
            <a:ext cx="7060474" cy="52953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C51038-1B50-F989-B9BA-EF4575D82132}"/>
              </a:ext>
            </a:extLst>
          </p:cNvPr>
          <p:cNvSpPr txBox="1">
            <a:spLocks/>
          </p:cNvSpPr>
          <p:nvPr/>
        </p:nvSpPr>
        <p:spPr>
          <a:xfrm>
            <a:off x="196150" y="403571"/>
            <a:ext cx="11040997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ULEMA –H classification: 37 mm projectile </a:t>
            </a: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25526BF1-2E89-337F-4617-2B9028EDFF3D}"/>
              </a:ext>
            </a:extLst>
          </p:cNvPr>
          <p:cNvSpPr txBox="1"/>
          <p:nvPr/>
        </p:nvSpPr>
        <p:spPr>
          <a:xfrm>
            <a:off x="8900358" y="1920216"/>
            <a:ext cx="448479" cy="393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AE946B69-8FCA-B386-AFAA-D7AEBCFFAF6F}"/>
              </a:ext>
            </a:extLst>
          </p:cNvPr>
          <p:cNvSpPr txBox="1"/>
          <p:nvPr/>
        </p:nvSpPr>
        <p:spPr>
          <a:xfrm>
            <a:off x="7764990" y="3267111"/>
            <a:ext cx="1180465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kern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8CA7B9-8770-0FB6-350A-649AF4698969}"/>
              </a:ext>
            </a:extLst>
          </p:cNvPr>
          <p:cNvCxnSpPr>
            <a:cxnSpLocks/>
          </p:cNvCxnSpPr>
          <p:nvPr/>
        </p:nvCxnSpPr>
        <p:spPr>
          <a:xfrm flipV="1">
            <a:off x="8328933" y="2906486"/>
            <a:ext cx="157904" cy="306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>
            <a:extLst>
              <a:ext uri="{FF2B5EF4-FFF2-40B4-BE49-F238E27FC236}">
                <a16:creationId xmlns:a16="http://schemas.microsoft.com/office/drawing/2014/main" id="{EA5BF388-DECF-DF75-DCEC-D2B04691C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286" y="3647476"/>
            <a:ext cx="980615" cy="7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75DBB8-5CD6-20EA-A439-3E319C80EBAA}"/>
              </a:ext>
            </a:extLst>
          </p:cNvPr>
          <p:cNvCxnSpPr>
            <a:cxnSpLocks/>
          </p:cNvCxnSpPr>
          <p:nvPr/>
        </p:nvCxnSpPr>
        <p:spPr>
          <a:xfrm flipH="1">
            <a:off x="8573206" y="2223358"/>
            <a:ext cx="327152" cy="35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FC6E4AE-93CB-1FD0-4AC5-C06899242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6" y="1324248"/>
            <a:ext cx="4630841" cy="3455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9EE24A-B4FF-8E70-E91E-37460ADAA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206" y="4780100"/>
            <a:ext cx="1617593" cy="60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74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AE711AD-A69E-42DB-051A-8E5834528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74" y="2748045"/>
            <a:ext cx="4735455" cy="38609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BED266E-BACA-CC0B-0CB9-B1E16632CECA}"/>
              </a:ext>
            </a:extLst>
          </p:cNvPr>
          <p:cNvSpPr txBox="1">
            <a:spLocks/>
          </p:cNvSpPr>
          <p:nvPr/>
        </p:nvSpPr>
        <p:spPr bwMode="auto">
          <a:xfrm>
            <a:off x="-63336" y="939107"/>
            <a:ext cx="1104099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r>
              <a:rPr lang="en-US" sz="3600" b="0" kern="0" dirty="0"/>
              <a:t>ULEMA –H </a:t>
            </a:r>
            <a:r>
              <a:rPr lang="en-US" sz="3600" b="0" kern="0" cap="none" dirty="0"/>
              <a:t>classification</a:t>
            </a:r>
            <a:r>
              <a:rPr lang="en-US" sz="3600" b="0" kern="0" dirty="0"/>
              <a:t>: </a:t>
            </a:r>
            <a:r>
              <a:rPr lang="en-US" sz="3600" b="0" kern="0" cap="none" dirty="0"/>
              <a:t>VS-50 mine and clutter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824BA-2B26-E778-DFA7-64631E120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644" y="2717299"/>
            <a:ext cx="4689895" cy="383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7DB1B-9D6E-8C9B-BCB1-770DD8BC93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94"/>
          <a:stretch/>
        </p:blipFill>
        <p:spPr>
          <a:xfrm>
            <a:off x="7847" y="1839710"/>
            <a:ext cx="1745797" cy="2179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EEFA3C-DE8F-0F57-0F95-603B8675073B}"/>
              </a:ext>
            </a:extLst>
          </p:cNvPr>
          <p:cNvSpPr txBox="1"/>
          <p:nvPr/>
        </p:nvSpPr>
        <p:spPr>
          <a:xfrm>
            <a:off x="2492129" y="2039910"/>
            <a:ext cx="6219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kern="0" cap="none" dirty="0"/>
              <a:t>VS-50 mine </a:t>
            </a:r>
            <a:endParaRPr lang="en-US" dirty="0"/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E24F9EDB-92B4-0463-C97A-5DE87A221F08}"/>
              </a:ext>
            </a:extLst>
          </p:cNvPr>
          <p:cNvSpPr txBox="1"/>
          <p:nvPr/>
        </p:nvSpPr>
        <p:spPr>
          <a:xfrm>
            <a:off x="2455040" y="5440148"/>
            <a:ext cx="1180465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kern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EA24F6-BE9E-9B14-270B-218AE7438CAE}"/>
              </a:ext>
            </a:extLst>
          </p:cNvPr>
          <p:cNvCxnSpPr>
            <a:cxnSpLocks/>
          </p:cNvCxnSpPr>
          <p:nvPr/>
        </p:nvCxnSpPr>
        <p:spPr>
          <a:xfrm flipV="1">
            <a:off x="3002555" y="5179731"/>
            <a:ext cx="157904" cy="306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D6ECF3C4-E011-19EB-A873-12D8D0E40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48" y="3334981"/>
            <a:ext cx="980615" cy="7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D691A-DBFB-58C0-795F-B4BAA85A101B}"/>
              </a:ext>
            </a:extLst>
          </p:cNvPr>
          <p:cNvCxnSpPr>
            <a:cxnSpLocks/>
          </p:cNvCxnSpPr>
          <p:nvPr/>
        </p:nvCxnSpPr>
        <p:spPr>
          <a:xfrm flipH="1">
            <a:off x="3398180" y="4440720"/>
            <a:ext cx="327152" cy="35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AC00AD-2998-CCFF-231E-49DDD4825E6E}"/>
              </a:ext>
            </a:extLst>
          </p:cNvPr>
          <p:cNvGrpSpPr/>
          <p:nvPr/>
        </p:nvGrpSpPr>
        <p:grpSpPr>
          <a:xfrm>
            <a:off x="10190240" y="1184539"/>
            <a:ext cx="1993913" cy="1856154"/>
            <a:chOff x="2920165" y="3195491"/>
            <a:chExt cx="4322011" cy="340140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0B8D09-F131-F682-2528-6987C2C31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0165" y="3195491"/>
              <a:ext cx="4322011" cy="3401403"/>
            </a:xfrm>
            <a:prstGeom prst="rect">
              <a:avLst/>
            </a:prstGeom>
          </p:spPr>
        </p:pic>
        <p:pic>
          <p:nvPicPr>
            <p:cNvPr id="18" name="Picture 2" descr="Uploaded image">
              <a:extLst>
                <a:ext uri="{FF2B5EF4-FFF2-40B4-BE49-F238E27FC236}">
                  <a16:creationId xmlns:a16="http://schemas.microsoft.com/office/drawing/2014/main" id="{57B233F7-1BDC-7491-B14B-E6C2D58DF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01201">
              <a:off x="4230212" y="5695278"/>
              <a:ext cx="793541" cy="793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8024B9F-DE15-F38F-A638-6FCD8D31E8A0}"/>
              </a:ext>
            </a:extLst>
          </p:cNvPr>
          <p:cNvSpPr txBox="1"/>
          <p:nvPr/>
        </p:nvSpPr>
        <p:spPr>
          <a:xfrm>
            <a:off x="7391893" y="2258868"/>
            <a:ext cx="6219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kern="0" cap="none" dirty="0"/>
              <a:t>Clutter: U-clamp </a:t>
            </a:r>
            <a:endParaRPr lang="en-US" dirty="0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54597A77-BABA-EF13-6313-8B62CF76E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984" y="3040693"/>
            <a:ext cx="980615" cy="7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Uploaded image">
            <a:extLst>
              <a:ext uri="{FF2B5EF4-FFF2-40B4-BE49-F238E27FC236}">
                <a16:creationId xmlns:a16="http://schemas.microsoft.com/office/drawing/2014/main" id="{D6611D54-346F-6EEE-18AA-523F0366D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1201">
            <a:off x="9125010" y="3105010"/>
            <a:ext cx="1116013" cy="9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6C7D34-EBD1-AD86-412D-244A61666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9478" y="3112140"/>
            <a:ext cx="1301245" cy="1133227"/>
          </a:xfrm>
          <a:prstGeom prst="rect">
            <a:avLst/>
          </a:prstGeom>
        </p:spPr>
      </p:pic>
      <p:sp>
        <p:nvSpPr>
          <p:cNvPr id="2" name="TextBox 23">
            <a:extLst>
              <a:ext uri="{FF2B5EF4-FFF2-40B4-BE49-F238E27FC236}">
                <a16:creationId xmlns:a16="http://schemas.microsoft.com/office/drawing/2014/main" id="{C7800809-584D-1632-577D-88EB6BDE30FE}"/>
              </a:ext>
            </a:extLst>
          </p:cNvPr>
          <p:cNvSpPr txBox="1"/>
          <p:nvPr/>
        </p:nvSpPr>
        <p:spPr>
          <a:xfrm>
            <a:off x="3558768" y="4089975"/>
            <a:ext cx="448479" cy="393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48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3E6C-140D-CE38-5011-77F09503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Soil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B7A82-2570-3F0E-FAED-5FAD1ABFA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8425"/>
            <a:ext cx="5181600" cy="4351338"/>
          </a:xfrm>
        </p:spPr>
        <p:txBody>
          <a:bodyPr/>
          <a:lstStyle/>
          <a:p>
            <a:r>
              <a:rPr lang="en-US" dirty="0"/>
              <a:t>Indoor data collected at Ft. Belvoir</a:t>
            </a:r>
          </a:p>
          <a:p>
            <a:r>
              <a:rPr lang="en-US" dirty="0"/>
              <a:t>Two soil datasets: one contained magnetic soil</a:t>
            </a:r>
          </a:p>
          <a:p>
            <a:pPr lvl="1"/>
            <a:r>
              <a:rPr lang="en-US" dirty="0"/>
              <a:t>30 m lanes</a:t>
            </a:r>
          </a:p>
          <a:p>
            <a:pPr lvl="1"/>
            <a:r>
              <a:rPr lang="en-US" dirty="0"/>
              <a:t>Variety of UXO targets:155mm 105mm, 81mm UXO </a:t>
            </a:r>
          </a:p>
          <a:p>
            <a:pPr lvl="1"/>
            <a:r>
              <a:rPr lang="en-US" dirty="0"/>
              <a:t>Additional clutter objects: soda cans, scrap metal, …</a:t>
            </a:r>
          </a:p>
          <a:p>
            <a:endParaRPr lang="en-US" dirty="0"/>
          </a:p>
        </p:txBody>
      </p:sp>
      <p:pic>
        <p:nvPicPr>
          <p:cNvPr id="6" name="Picture 5" descr="A person with a scooter on a road&#10;&#10;Description automatically generated">
            <a:extLst>
              <a:ext uri="{FF2B5EF4-FFF2-40B4-BE49-F238E27FC236}">
                <a16:creationId xmlns:a16="http://schemas.microsoft.com/office/drawing/2014/main" id="{870F3DB5-C66D-7FF0-8087-1689AFF94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15848" y="849410"/>
            <a:ext cx="6219283" cy="4664462"/>
          </a:xfrm>
          <a:prstGeom prst="rect">
            <a:avLst/>
          </a:prstGeom>
        </p:spPr>
      </p:pic>
      <p:pic>
        <p:nvPicPr>
          <p:cNvPr id="4" name="Picture 3" descr="A grey and white text&#10;&#10;Description automatically generated">
            <a:extLst>
              <a:ext uri="{FF2B5EF4-FFF2-40B4-BE49-F238E27FC236}">
                <a16:creationId xmlns:a16="http://schemas.microsoft.com/office/drawing/2014/main" id="{F75BF991-0ED6-9397-7261-B36464A12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1" y="5897405"/>
            <a:ext cx="1565728" cy="960595"/>
          </a:xfrm>
          <a:prstGeom prst="rect">
            <a:avLst/>
          </a:prstGeom>
        </p:spPr>
      </p:pic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D7C8CEC9-CFB7-47F2-A67D-023A828C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755" y="5923967"/>
            <a:ext cx="960245" cy="9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CA0EA7-5B83-602E-7B1F-3B4441648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780" y="1208610"/>
            <a:ext cx="5475524" cy="44407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115D9A-9049-BEA3-9537-4A5066EF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323" y="0"/>
            <a:ext cx="10515600" cy="1325563"/>
          </a:xfrm>
        </p:spPr>
        <p:txBody>
          <a:bodyPr/>
          <a:lstStyle/>
          <a:p>
            <a:r>
              <a:rPr lang="en-US" dirty="0"/>
              <a:t>Soils’ Responses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A2ABFB-1ACD-DE12-A2C7-1D7C5ED9D6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852" r="21252" b="981"/>
          <a:stretch/>
        </p:blipFill>
        <p:spPr>
          <a:xfrm rot="5400000">
            <a:off x="8058800" y="1843390"/>
            <a:ext cx="4259753" cy="3171217"/>
          </a:xfrm>
          <a:prstGeom prst="rect">
            <a:avLst/>
          </a:prstGeom>
        </p:spPr>
      </p:pic>
      <p:pic>
        <p:nvPicPr>
          <p:cNvPr id="1027" name="3A5AC015-9AAC-4591-825A-8C531D81E1E2" descr="IMG_2986.jpg">
            <a:extLst>
              <a:ext uri="{FF2B5EF4-FFF2-40B4-BE49-F238E27FC236}">
                <a16:creationId xmlns:a16="http://schemas.microsoft.com/office/drawing/2014/main" id="{5168BBE7-2E9E-A982-240D-9BBD4BAD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0" y="1394384"/>
            <a:ext cx="3171217" cy="422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430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1446F536-D32F-9289-94AB-7EC5EFE75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828" y="1027906"/>
            <a:ext cx="8984343" cy="5297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409F54-9D80-7B62-2C1D-9B5E66AD9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383"/>
            <a:ext cx="10515600" cy="1325563"/>
          </a:xfrm>
        </p:spPr>
        <p:txBody>
          <a:bodyPr/>
          <a:lstStyle/>
          <a:p>
            <a:r>
              <a:rPr lang="en-US" dirty="0"/>
              <a:t>Magnetic Soil Noise Removal</a:t>
            </a:r>
          </a:p>
        </p:txBody>
      </p:sp>
    </p:spTree>
    <p:extLst>
      <p:ext uri="{BB962C8B-B14F-4D97-AF65-F5344CB8AC3E}">
        <p14:creationId xmlns:p14="http://schemas.microsoft.com/office/powerpoint/2010/main" val="3322602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605BB-B7B5-9B39-D89F-CF2CA012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38EBB-65B5-040E-5B00-13A7CF587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Continued development of man-portable advanced geophysical classification system</a:t>
            </a:r>
          </a:p>
          <a:p>
            <a:r>
              <a:rPr lang="en-US" dirty="0"/>
              <a:t>Collected and classified data using a variety of UXO, land mine and clutter targets</a:t>
            </a:r>
          </a:p>
          <a:p>
            <a:r>
              <a:rPr lang="en-US" dirty="0"/>
              <a:t>Gathered data over magnetic and non-magnetic soil</a:t>
            </a:r>
          </a:p>
          <a:p>
            <a:pPr lvl="1"/>
            <a:r>
              <a:rPr lang="en-US" dirty="0"/>
              <a:t>Applied dynamic processing to remove magnetic soil response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grey and white text&#10;&#10;Description automatically generated">
            <a:extLst>
              <a:ext uri="{FF2B5EF4-FFF2-40B4-BE49-F238E27FC236}">
                <a16:creationId xmlns:a16="http://schemas.microsoft.com/office/drawing/2014/main" id="{5F330D87-E198-DEB4-7FB3-7D7C77131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1" y="5897405"/>
            <a:ext cx="1565728" cy="960595"/>
          </a:xfrm>
          <a:prstGeom prst="rect">
            <a:avLst/>
          </a:prstGeom>
        </p:spPr>
      </p:pic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F57128C1-B07A-7634-10C9-7F1840697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755" y="5923967"/>
            <a:ext cx="960245" cy="9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61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7D384-B17B-557A-774E-6F241022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3" name="Picture 2" descr="A grey and white text&#10;&#10;Description automatically generated">
            <a:extLst>
              <a:ext uri="{FF2B5EF4-FFF2-40B4-BE49-F238E27FC236}">
                <a16:creationId xmlns:a16="http://schemas.microsoft.com/office/drawing/2014/main" id="{9B493C61-B255-352D-AEA1-182827AF8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1" y="5897405"/>
            <a:ext cx="1565728" cy="960595"/>
          </a:xfrm>
          <a:prstGeom prst="rect">
            <a:avLst/>
          </a:prstGeom>
        </p:spPr>
      </p:pic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A4ECD31A-65F6-CDFE-D8C2-B5F705A03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755" y="5923967"/>
            <a:ext cx="960245" cy="9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33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CE265-DAEB-E7F7-0E58-4405978CE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Unexploded Ordinance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44B65-12E2-FFB0-E41C-41D175858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5181600" cy="4351338"/>
          </a:xfrm>
        </p:spPr>
        <p:txBody>
          <a:bodyPr/>
          <a:lstStyle/>
          <a:p>
            <a:r>
              <a:rPr lang="en-US" dirty="0">
                <a:latin typeface="TimesNewRomanPSMT"/>
              </a:rPr>
              <a:t>UXO littered across activate ranges and old combat fields</a:t>
            </a:r>
          </a:p>
          <a:p>
            <a:r>
              <a:rPr lang="en-US" dirty="0">
                <a:effectLst/>
                <a:latin typeface="TimesNewRomanPSMT"/>
              </a:rPr>
              <a:t>These munition response sites can contain rough/rocky terrain, wooded areas, wetlands</a:t>
            </a:r>
          </a:p>
          <a:p>
            <a:r>
              <a:rPr lang="en-US" dirty="0">
                <a:latin typeface="TimesNewRomanPSMT"/>
              </a:rPr>
              <a:t>Remediation is necessary to reuse land</a:t>
            </a:r>
          </a:p>
          <a:p>
            <a:r>
              <a:rPr lang="en-US" dirty="0">
                <a:effectLst/>
                <a:latin typeface="TimesNewRomanPSMT"/>
              </a:rPr>
              <a:t>Advanced geophysical sensors provide cost-effective remediation of UXO</a:t>
            </a:r>
          </a:p>
        </p:txBody>
      </p:sp>
      <p:pic>
        <p:nvPicPr>
          <p:cNvPr id="5" name="Picture 4" descr="A group of objects on a carpet&#10;&#10;Description automatically generated">
            <a:extLst>
              <a:ext uri="{FF2B5EF4-FFF2-40B4-BE49-F238E27FC236}">
                <a16:creationId xmlns:a16="http://schemas.microsoft.com/office/drawing/2014/main" id="{5DEFE096-FB71-004C-93FD-C8A95E0335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27" r="38765"/>
          <a:stretch/>
        </p:blipFill>
        <p:spPr>
          <a:xfrm rot="16200000">
            <a:off x="8977969" y="2716342"/>
            <a:ext cx="2364062" cy="3581403"/>
          </a:xfrm>
          <a:prstGeom prst="rect">
            <a:avLst/>
          </a:prstGeom>
        </p:spPr>
      </p:pic>
      <p:pic>
        <p:nvPicPr>
          <p:cNvPr id="4" name="Picture 3" descr="A grey and white text&#10;&#10;Description automatically generated">
            <a:extLst>
              <a:ext uri="{FF2B5EF4-FFF2-40B4-BE49-F238E27FC236}">
                <a16:creationId xmlns:a16="http://schemas.microsoft.com/office/drawing/2014/main" id="{80F99E51-2EF0-5219-5E4D-8C3D6AAEE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1" y="5897405"/>
            <a:ext cx="1565728" cy="960595"/>
          </a:xfrm>
          <a:prstGeom prst="rect">
            <a:avLst/>
          </a:prstGeom>
        </p:spPr>
      </p:pic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C5F8397D-EB34-E7AD-D3D4-F02F78F13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755" y="5923967"/>
            <a:ext cx="960245" cy="9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31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AEF5C9-F8EE-C467-C9CC-9F7678D6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UXO Detection Sensors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78F9C-BD83-4D0F-8237-D8B6486F1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7377"/>
            <a:ext cx="5181600" cy="4351338"/>
          </a:xfrm>
        </p:spPr>
        <p:txBody>
          <a:bodyPr/>
          <a:lstStyle/>
          <a:p>
            <a:r>
              <a:rPr lang="en-US" dirty="0"/>
              <a:t>Capable of classification and discrimination, in static or dynamic modes</a:t>
            </a:r>
          </a:p>
          <a:p>
            <a:r>
              <a:rPr lang="en-US" dirty="0"/>
              <a:t>Large form factors and heavy</a:t>
            </a:r>
          </a:p>
          <a:p>
            <a:pPr lvl="1"/>
            <a:r>
              <a:rPr lang="en-US" dirty="0"/>
              <a:t>Perform great in smooth terrain</a:t>
            </a:r>
          </a:p>
          <a:p>
            <a:pPr lvl="1"/>
            <a:r>
              <a:rPr lang="en-US" dirty="0"/>
              <a:t>Difficult to deploy in rough terrain only passable on foot</a:t>
            </a:r>
          </a:p>
          <a:p>
            <a:pPr lvl="1"/>
            <a:endParaRPr lang="en-US" dirty="0"/>
          </a:p>
        </p:txBody>
      </p:sp>
      <p:pic>
        <p:nvPicPr>
          <p:cNvPr id="8" name="Picture 2" descr="Dynamic 3D Electromagnetic. Figure 1">
            <a:extLst>
              <a:ext uri="{FF2B5EF4-FFF2-40B4-BE49-F238E27FC236}">
                <a16:creationId xmlns:a16="http://schemas.microsoft.com/office/drawing/2014/main" id="{0C7BE298-B43B-6EF6-6F68-973BC20AD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281" y="1550177"/>
            <a:ext cx="2613906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7474B0-01B6-7771-7045-5ECC8E2B1AFB}"/>
              </a:ext>
            </a:extLst>
          </p:cNvPr>
          <p:cNvSpPr txBox="1"/>
          <p:nvPr/>
        </p:nvSpPr>
        <p:spPr>
          <a:xfrm>
            <a:off x="9094281" y="1579479"/>
            <a:ext cx="2631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fasttimesonline.co</a:t>
            </a:r>
            <a:r>
              <a:rPr lang="en-US" sz="1000" dirty="0"/>
              <a:t>/dynamic-3d-electromagnetic-advanced-geophysical-classification-head-em-up-and-move-em-out/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6F2E25-9370-B536-AA59-E3E1A58F6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5"/>
          <a:stretch/>
        </p:blipFill>
        <p:spPr bwMode="auto">
          <a:xfrm>
            <a:off x="6289753" y="1550178"/>
            <a:ext cx="2613906" cy="173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84EA0C-28B8-9939-28A6-589C7846AEBC}"/>
              </a:ext>
            </a:extLst>
          </p:cNvPr>
          <p:cNvSpPr txBox="1"/>
          <p:nvPr/>
        </p:nvSpPr>
        <p:spPr>
          <a:xfrm>
            <a:off x="6289753" y="2983494"/>
            <a:ext cx="34764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whiterivertech.com</a:t>
            </a:r>
            <a:r>
              <a:rPr lang="en-US" sz="1000" dirty="0"/>
              <a:t>/</a:t>
            </a:r>
            <a:r>
              <a:rPr lang="en-US" sz="1000" dirty="0" err="1"/>
              <a:t>services.html</a:t>
            </a:r>
            <a:endParaRPr lang="en-US" sz="1000" dirty="0"/>
          </a:p>
        </p:txBody>
      </p:sp>
      <p:pic>
        <p:nvPicPr>
          <p:cNvPr id="1028" name="Picture 4" descr="page1image3307693552">
            <a:extLst>
              <a:ext uri="{FF2B5EF4-FFF2-40B4-BE49-F238E27FC236}">
                <a16:creationId xmlns:a16="http://schemas.microsoft.com/office/drawing/2014/main" id="{CECC5AC4-6ABE-8DB2-963C-BC2185B37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8"/>
          <a:stretch/>
        </p:blipFill>
        <p:spPr bwMode="auto">
          <a:xfrm>
            <a:off x="6289753" y="3357514"/>
            <a:ext cx="541843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A839C8-F9C8-5184-A2E4-7C9C2EF8693D}"/>
              </a:ext>
            </a:extLst>
          </p:cNvPr>
          <p:cNvSpPr txBox="1"/>
          <p:nvPr/>
        </p:nvSpPr>
        <p:spPr>
          <a:xfrm>
            <a:off x="6289753" y="5466965"/>
            <a:ext cx="64788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www.btgeophysics.com</a:t>
            </a:r>
            <a:r>
              <a:rPr lang="en-US" sz="1000" dirty="0"/>
              <a:t>/UltraTEMBasicDescriptionv2.pdf</a:t>
            </a:r>
          </a:p>
        </p:txBody>
      </p:sp>
      <p:pic>
        <p:nvPicPr>
          <p:cNvPr id="2" name="Picture 1" descr="A grey and white text&#10;&#10;Description automatically generated">
            <a:extLst>
              <a:ext uri="{FF2B5EF4-FFF2-40B4-BE49-F238E27FC236}">
                <a16:creationId xmlns:a16="http://schemas.microsoft.com/office/drawing/2014/main" id="{B679EDA5-1504-EFC1-86A5-ABE9E2F8E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1" y="5897405"/>
            <a:ext cx="1565728" cy="960595"/>
          </a:xfrm>
          <a:prstGeom prst="rect">
            <a:avLst/>
          </a:prstGeom>
        </p:spPr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F4EAE24C-F28A-64FB-FBBF-BD18B9D02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755" y="5923967"/>
            <a:ext cx="960245" cy="9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81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4317-5C38-5C40-61F5-2DCF6DFB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 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A6CF1-9CDB-45FA-3C2A-CFA037BB2C6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1438507"/>
            <a:ext cx="5181600" cy="4738456"/>
          </a:xfrm>
        </p:spPr>
        <p:txBody>
          <a:bodyPr/>
          <a:lstStyle/>
          <a:p>
            <a:r>
              <a:rPr lang="en-US" dirty="0"/>
              <a:t>Primary field generated by DC current</a:t>
            </a:r>
          </a:p>
          <a:p>
            <a:r>
              <a:rPr lang="en-US" dirty="0"/>
              <a:t>While collapsing the field, eddy currents develop in conductive objects creating a secondary magnetic field</a:t>
            </a:r>
          </a:p>
          <a:p>
            <a:r>
              <a:rPr lang="en-US" dirty="0"/>
              <a:t>Receivers transduce secondary magnetic field to a voltage</a:t>
            </a:r>
          </a:p>
        </p:txBody>
      </p:sp>
      <p:pic>
        <p:nvPicPr>
          <p:cNvPr id="5" name="Picture 4" descr="A diagram of a magnetic field&#10;&#10;Description automatically generated">
            <a:extLst>
              <a:ext uri="{FF2B5EF4-FFF2-40B4-BE49-F238E27FC236}">
                <a16:creationId xmlns:a16="http://schemas.microsoft.com/office/drawing/2014/main" id="{588DE830-34F2-610F-9F63-80E2E28A1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69" y="1690688"/>
            <a:ext cx="4716411" cy="3684200"/>
          </a:xfrm>
          <a:prstGeom prst="rect">
            <a:avLst/>
          </a:prstGeom>
        </p:spPr>
      </p:pic>
      <p:pic>
        <p:nvPicPr>
          <p:cNvPr id="3" name="Picture 2" descr="A grey and white text&#10;&#10;Description automatically generated">
            <a:extLst>
              <a:ext uri="{FF2B5EF4-FFF2-40B4-BE49-F238E27FC236}">
                <a16:creationId xmlns:a16="http://schemas.microsoft.com/office/drawing/2014/main" id="{FA405564-0185-8931-8BE4-27AC26EAF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1" y="5897405"/>
            <a:ext cx="1565728" cy="960595"/>
          </a:xfrm>
          <a:prstGeom prst="rect">
            <a:avLst/>
          </a:prstGeom>
        </p:spPr>
      </p:pic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359738EE-05D0-453A-2D6C-04C85C393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755" y="5923967"/>
            <a:ext cx="960245" cy="9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83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554E-ACA0-779A-19A6-18E2E350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ULEMA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1DFC7-C13A-77C8-903D-D37FAA1D8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0726"/>
            <a:ext cx="5181600" cy="4753595"/>
          </a:xfrm>
        </p:spPr>
        <p:txBody>
          <a:bodyPr/>
          <a:lstStyle/>
          <a:p>
            <a:r>
              <a:rPr lang="en-US" sz="2400" dirty="0"/>
              <a:t>Human portable Time Domain advanced EMI</a:t>
            </a:r>
          </a:p>
          <a:p>
            <a:r>
              <a:rPr lang="en-US" sz="2400" dirty="0"/>
              <a:t>4 Tx sequentially pulsed with 10A current</a:t>
            </a:r>
          </a:p>
          <a:p>
            <a:r>
              <a:rPr lang="en-US" sz="2400" dirty="0"/>
              <a:t>4 triaxial 100 turn receivers</a:t>
            </a:r>
          </a:p>
          <a:p>
            <a:r>
              <a:rPr lang="en-US" sz="2400" dirty="0"/>
              <a:t> 7.5 Hz data rate</a:t>
            </a:r>
          </a:p>
          <a:p>
            <a:r>
              <a:rPr lang="en-US" sz="2400" dirty="0"/>
              <a:t>Lightweight RTK GPS (1.5 cm CEP)</a:t>
            </a:r>
          </a:p>
          <a:p>
            <a:r>
              <a:rPr lang="en-US" sz="2400" dirty="0"/>
              <a:t>IMU for attitude measurements</a:t>
            </a:r>
          </a:p>
        </p:txBody>
      </p:sp>
      <p:pic>
        <p:nvPicPr>
          <p:cNvPr id="6" name="Picture 5" descr="A person standing in a dirt area&#10;&#10;Description automatically generated">
            <a:extLst>
              <a:ext uri="{FF2B5EF4-FFF2-40B4-BE49-F238E27FC236}">
                <a16:creationId xmlns:a16="http://schemas.microsoft.com/office/drawing/2014/main" id="{3F98915F-9351-5960-1773-1CEF2DE9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11716" y="834409"/>
            <a:ext cx="5728629" cy="4296472"/>
          </a:xfrm>
          <a:prstGeom prst="rect">
            <a:avLst/>
          </a:prstGeom>
        </p:spPr>
      </p:pic>
      <p:pic>
        <p:nvPicPr>
          <p:cNvPr id="4" name="Picture 3" descr="A grey and white text&#10;&#10;Description automatically generated">
            <a:extLst>
              <a:ext uri="{FF2B5EF4-FFF2-40B4-BE49-F238E27FC236}">
                <a16:creationId xmlns:a16="http://schemas.microsoft.com/office/drawing/2014/main" id="{805668D8-B8D0-BD94-A8A6-613F2DC4B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1" y="5897405"/>
            <a:ext cx="1565728" cy="960595"/>
          </a:xfrm>
          <a:prstGeom prst="rect">
            <a:avLst/>
          </a:prstGeom>
        </p:spPr>
      </p:pic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9AF847C8-4A3E-7318-7B10-4E1879129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755" y="5923967"/>
            <a:ext cx="960245" cy="9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11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108F-74D4-AFE4-2284-02FCF70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4" y="55940"/>
            <a:ext cx="10515600" cy="1325563"/>
          </a:xfrm>
        </p:spPr>
        <p:txBody>
          <a:bodyPr/>
          <a:lstStyle/>
          <a:p>
            <a:r>
              <a:rPr lang="en-US" dirty="0"/>
              <a:t>ULEMA-H data collection </a:t>
            </a:r>
          </a:p>
        </p:txBody>
      </p:sp>
      <p:pic>
        <p:nvPicPr>
          <p:cNvPr id="5" name="Picture 4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32BE5157-FD02-6852-3193-4D62CABE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85110" y="1853577"/>
            <a:ext cx="4960857" cy="3720643"/>
          </a:xfrm>
          <a:prstGeom prst="rect">
            <a:avLst/>
          </a:prstGeom>
        </p:spPr>
      </p:pic>
      <p:pic>
        <p:nvPicPr>
          <p:cNvPr id="7" name="Picture 6" descr="A person standing on a road&#10;&#10;AI-generated content may be incorrect.">
            <a:extLst>
              <a:ext uri="{FF2B5EF4-FFF2-40B4-BE49-F238E27FC236}">
                <a16:creationId xmlns:a16="http://schemas.microsoft.com/office/drawing/2014/main" id="{6746C4B6-CB7A-1984-F117-58BBB5CAC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26845" y="1763426"/>
            <a:ext cx="4792377" cy="3594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F2196-B0EA-BA7B-840A-B48BFB0FEF70}"/>
              </a:ext>
            </a:extLst>
          </p:cNvPr>
          <p:cNvSpPr txBox="1"/>
          <p:nvPr/>
        </p:nvSpPr>
        <p:spPr>
          <a:xfrm>
            <a:off x="1795908" y="4677255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Pico radio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F65164-1098-0211-1B6A-2375AC6CD41D}"/>
              </a:ext>
            </a:extLst>
          </p:cNvPr>
          <p:cNvSpPr txBox="1"/>
          <p:nvPr/>
        </p:nvSpPr>
        <p:spPr>
          <a:xfrm>
            <a:off x="5001621" y="3029125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Communication </a:t>
            </a:r>
          </a:p>
        </p:txBody>
      </p:sp>
      <p:pic>
        <p:nvPicPr>
          <p:cNvPr id="11" name="Picture 10" descr="A cartoon of a machine&#10;&#10;AI-generated content may be incorrect.">
            <a:extLst>
              <a:ext uri="{FF2B5EF4-FFF2-40B4-BE49-F238E27FC236}">
                <a16:creationId xmlns:a16="http://schemas.microsoft.com/office/drawing/2014/main" id="{C0193C00-14E7-8C91-8C18-8D7530526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177" y="3429000"/>
            <a:ext cx="3530144" cy="235342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3D9D39-4E71-14CB-D66C-BC3DD98C1247}"/>
              </a:ext>
            </a:extLst>
          </p:cNvPr>
          <p:cNvCxnSpPr>
            <a:cxnSpLocks/>
          </p:cNvCxnSpPr>
          <p:nvPr/>
        </p:nvCxnSpPr>
        <p:spPr>
          <a:xfrm flipH="1" flipV="1">
            <a:off x="1934055" y="4493059"/>
            <a:ext cx="2216926" cy="342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966F72-62DE-641D-8442-49EB5C2EB6AF}"/>
              </a:ext>
            </a:extLst>
          </p:cNvPr>
          <p:cNvCxnSpPr>
            <a:cxnSpLocks/>
          </p:cNvCxnSpPr>
          <p:nvPr/>
        </p:nvCxnSpPr>
        <p:spPr>
          <a:xfrm flipV="1">
            <a:off x="6651876" y="3121223"/>
            <a:ext cx="2551330" cy="1083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E402742-2269-329A-8F43-6B1C55744C7E}"/>
              </a:ext>
            </a:extLst>
          </p:cNvPr>
          <p:cNvSpPr txBox="1"/>
          <p:nvPr/>
        </p:nvSpPr>
        <p:spPr>
          <a:xfrm>
            <a:off x="6043155" y="5308783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ULEMA </a:t>
            </a:r>
            <a:r>
              <a:rPr lang="en-US" dirty="0" err="1"/>
              <a:t>Elc</a:t>
            </a:r>
            <a:r>
              <a:rPr lang="en-US" dirty="0"/>
              <a:t>. Box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3EE928-6021-FE56-5E42-2202C44A7F3D}"/>
              </a:ext>
            </a:extLst>
          </p:cNvPr>
          <p:cNvSpPr txBox="1"/>
          <p:nvPr/>
        </p:nvSpPr>
        <p:spPr>
          <a:xfrm>
            <a:off x="4044195" y="5308782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Networking  </a:t>
            </a:r>
          </a:p>
        </p:txBody>
      </p:sp>
    </p:spTree>
    <p:extLst>
      <p:ext uri="{BB962C8B-B14F-4D97-AF65-F5344CB8AC3E}">
        <p14:creationId xmlns:p14="http://schemas.microsoft.com/office/powerpoint/2010/main" val="347709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7ADA7-6267-4EF1-925D-74246986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ULEMA Studio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02A76-B6F3-4D68-8392-316435D48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18" y="986109"/>
            <a:ext cx="9881155" cy="52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1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9F6FDE-CFA5-3A69-9F75-BFE02F0E8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5" y="1482135"/>
            <a:ext cx="6029325" cy="521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8B7D39-681C-7063-2533-83A6DB401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1982344"/>
            <a:ext cx="5713928" cy="4344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2452D3-7A83-3225-3BAB-CA262F5F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79" y="407194"/>
            <a:ext cx="11040997" cy="762000"/>
          </a:xfrm>
        </p:spPr>
        <p:txBody>
          <a:bodyPr/>
          <a:lstStyle/>
          <a:p>
            <a:r>
              <a:rPr lang="en-US" sz="4400" b="0" dirty="0"/>
              <a:t>ULEMA –H classification: M42 Submunition   </a:t>
            </a: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B6D81F9F-F943-1E49-3F3C-A29152507B84}"/>
              </a:ext>
            </a:extLst>
          </p:cNvPr>
          <p:cNvSpPr txBox="1"/>
          <p:nvPr/>
        </p:nvSpPr>
        <p:spPr>
          <a:xfrm>
            <a:off x="9218675" y="3050287"/>
            <a:ext cx="448479" cy="393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A9CB07A2-CC18-8968-D10A-27D34AB9CF4D}"/>
              </a:ext>
            </a:extLst>
          </p:cNvPr>
          <p:cNvSpPr txBox="1"/>
          <p:nvPr/>
        </p:nvSpPr>
        <p:spPr>
          <a:xfrm>
            <a:off x="8160751" y="4207738"/>
            <a:ext cx="1180465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kern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CE4EEFF-02B7-D92C-F7ED-B2DDDCC254BA}"/>
              </a:ext>
            </a:extLst>
          </p:cNvPr>
          <p:cNvCxnSpPr>
            <a:cxnSpLocks/>
          </p:cNvCxnSpPr>
          <p:nvPr/>
        </p:nvCxnSpPr>
        <p:spPr>
          <a:xfrm flipV="1">
            <a:off x="8724694" y="3847113"/>
            <a:ext cx="157904" cy="306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:a16="http://schemas.microsoft.com/office/drawing/2014/main" id="{3DFC8FBE-ACEB-5C03-839F-BE13D26BA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562" y="2084395"/>
            <a:ext cx="980615" cy="7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0C7C97-827F-95FE-A1B2-336D7C07418F}"/>
              </a:ext>
            </a:extLst>
          </p:cNvPr>
          <p:cNvCxnSpPr>
            <a:cxnSpLocks/>
          </p:cNvCxnSpPr>
          <p:nvPr/>
        </p:nvCxnSpPr>
        <p:spPr>
          <a:xfrm flipH="1">
            <a:off x="9034998" y="3323065"/>
            <a:ext cx="327152" cy="35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287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450CFD9-00CD-4D1B-D33B-9016F2091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335" y="3150296"/>
            <a:ext cx="4995004" cy="3746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7BE57E-69DE-EA65-0F7D-8B8E54A38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469" y="1637043"/>
            <a:ext cx="1759907" cy="1658953"/>
          </a:xfrm>
          <a:prstGeom prst="rect">
            <a:avLst/>
          </a:prstGeom>
        </p:spPr>
      </p:pic>
      <p:sp>
        <p:nvSpPr>
          <p:cNvPr id="11" name="TextBox 23">
            <a:extLst>
              <a:ext uri="{FF2B5EF4-FFF2-40B4-BE49-F238E27FC236}">
                <a16:creationId xmlns:a16="http://schemas.microsoft.com/office/drawing/2014/main" id="{1889E02B-BF4E-FDC2-0F34-1CD37A343C3D}"/>
              </a:ext>
            </a:extLst>
          </p:cNvPr>
          <p:cNvSpPr txBox="1"/>
          <p:nvPr/>
        </p:nvSpPr>
        <p:spPr>
          <a:xfrm>
            <a:off x="4317404" y="3975745"/>
            <a:ext cx="448479" cy="393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724B026A-80C7-AEF6-C5BE-04E1371FFBC4}"/>
              </a:ext>
            </a:extLst>
          </p:cNvPr>
          <p:cNvSpPr txBox="1"/>
          <p:nvPr/>
        </p:nvSpPr>
        <p:spPr>
          <a:xfrm>
            <a:off x="3259480" y="5133196"/>
            <a:ext cx="1180465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kern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561D11-099E-6BE1-C93A-213414CDC817}"/>
              </a:ext>
            </a:extLst>
          </p:cNvPr>
          <p:cNvCxnSpPr>
            <a:cxnSpLocks/>
          </p:cNvCxnSpPr>
          <p:nvPr/>
        </p:nvCxnSpPr>
        <p:spPr>
          <a:xfrm flipV="1">
            <a:off x="3823423" y="4772571"/>
            <a:ext cx="157904" cy="306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>
            <a:extLst>
              <a:ext uri="{FF2B5EF4-FFF2-40B4-BE49-F238E27FC236}">
                <a16:creationId xmlns:a16="http://schemas.microsoft.com/office/drawing/2014/main" id="{3B1B240F-853F-DD8C-40A6-E6F2693FB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097" y="3590945"/>
            <a:ext cx="980615" cy="7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C0A456-89C5-67BF-E02C-A8788CF911AF}"/>
              </a:ext>
            </a:extLst>
          </p:cNvPr>
          <p:cNvCxnSpPr>
            <a:cxnSpLocks/>
          </p:cNvCxnSpPr>
          <p:nvPr/>
        </p:nvCxnSpPr>
        <p:spPr>
          <a:xfrm flipH="1">
            <a:off x="4133727" y="4248523"/>
            <a:ext cx="327152" cy="35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728940E-6A40-05EC-B1AC-93E0D47E6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64" y="184178"/>
            <a:ext cx="11040997" cy="762000"/>
          </a:xfrm>
        </p:spPr>
        <p:txBody>
          <a:bodyPr/>
          <a:lstStyle/>
          <a:p>
            <a:r>
              <a:rPr lang="en-US" sz="3600" b="0" dirty="0"/>
              <a:t>ULEMA –H </a:t>
            </a:r>
            <a:r>
              <a:rPr lang="en-US" sz="3600" b="0" cap="none" dirty="0"/>
              <a:t>classification</a:t>
            </a:r>
            <a:r>
              <a:rPr lang="en-US" sz="3600" b="0" dirty="0"/>
              <a:t>: </a:t>
            </a:r>
            <a:r>
              <a:rPr lang="en-US" sz="3600" b="0" cap="none" dirty="0"/>
              <a:t>Whole and Half BLU-26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FB7E26-D526-B0FC-9B83-F3C7FBD50007}"/>
              </a:ext>
            </a:extLst>
          </p:cNvPr>
          <p:cNvSpPr txBox="1"/>
          <p:nvPr/>
        </p:nvSpPr>
        <p:spPr>
          <a:xfrm>
            <a:off x="4297303" y="3516321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Whole BLU-26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77A7C3-465F-96C4-BF21-D2385CB34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586" y="3161801"/>
            <a:ext cx="4995004" cy="37462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C849A5-70FD-5066-E2A9-BDEEAD14CDE5}"/>
              </a:ext>
            </a:extLst>
          </p:cNvPr>
          <p:cNvSpPr txBox="1"/>
          <p:nvPr/>
        </p:nvSpPr>
        <p:spPr>
          <a:xfrm>
            <a:off x="9185342" y="3557883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Half  BLU-26</a:t>
            </a: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F6374757-CCF6-9872-13D9-F8296B1AF850}"/>
              </a:ext>
            </a:extLst>
          </p:cNvPr>
          <p:cNvSpPr txBox="1"/>
          <p:nvPr/>
        </p:nvSpPr>
        <p:spPr>
          <a:xfrm>
            <a:off x="9565324" y="3889453"/>
            <a:ext cx="448479" cy="393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96697574-6F52-5F7B-4BA1-96C81BC156FF}"/>
              </a:ext>
            </a:extLst>
          </p:cNvPr>
          <p:cNvSpPr txBox="1"/>
          <p:nvPr/>
        </p:nvSpPr>
        <p:spPr>
          <a:xfrm>
            <a:off x="8609098" y="5001527"/>
            <a:ext cx="1180465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kern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kern="1200" baseline="-25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771FE9-8D6B-5633-F9E8-D55CCEFCD679}"/>
              </a:ext>
            </a:extLst>
          </p:cNvPr>
          <p:cNvCxnSpPr>
            <a:cxnSpLocks/>
          </p:cNvCxnSpPr>
          <p:nvPr/>
        </p:nvCxnSpPr>
        <p:spPr>
          <a:xfrm flipV="1">
            <a:off x="9106390" y="4686279"/>
            <a:ext cx="157904" cy="306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>
            <a:extLst>
              <a:ext uri="{FF2B5EF4-FFF2-40B4-BE49-F238E27FC236}">
                <a16:creationId xmlns:a16="http://schemas.microsoft.com/office/drawing/2014/main" id="{2601711A-0EA2-C2BC-FBF9-8EDAA69B2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56" y="3501174"/>
            <a:ext cx="980615" cy="7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ACD00D-D00B-2B52-8C2A-5E6064F7390D}"/>
              </a:ext>
            </a:extLst>
          </p:cNvPr>
          <p:cNvCxnSpPr>
            <a:cxnSpLocks/>
          </p:cNvCxnSpPr>
          <p:nvPr/>
        </p:nvCxnSpPr>
        <p:spPr>
          <a:xfrm flipH="1">
            <a:off x="9381647" y="4162231"/>
            <a:ext cx="327152" cy="35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AC7DE732-B644-EED4-9D8A-BD376934C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441" y="1583415"/>
            <a:ext cx="2001747" cy="16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99661"/>
      </p:ext>
    </p:extLst>
  </p:cSld>
  <p:clrMapOvr>
    <a:masterClrMapping/>
  </p:clrMapOvr>
</p:sld>
</file>

<file path=ppt/theme/theme1.xml><?xml version="1.0" encoding="utf-8"?>
<a:theme xmlns:a="http://schemas.openxmlformats.org/drawingml/2006/main" name="Thayer Presentation Template Widescree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Thayer Presentation Template Widescreen</Template>
  <TotalTime>1386</TotalTime>
  <Words>420</Words>
  <Application>Microsoft Office PowerPoint</Application>
  <PresentationFormat>Widescreen</PresentationFormat>
  <Paragraphs>78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Calibri</vt:lpstr>
      <vt:lpstr>Times New Roman</vt:lpstr>
      <vt:lpstr>TimesNewRomanPSMT</vt:lpstr>
      <vt:lpstr>Thayer Presentation Template Widescreen</vt:lpstr>
      <vt:lpstr>Demonstration of a Fully Integrated Handheld Ultra Light ElectroMagnetic Array (ULEMA-H)</vt:lpstr>
      <vt:lpstr>Unexploded Ordinance Problem</vt:lpstr>
      <vt:lpstr>Current UXO Detection Sensors</vt:lpstr>
      <vt:lpstr>EMI Background</vt:lpstr>
      <vt:lpstr>ULEMA System</vt:lpstr>
      <vt:lpstr>ULEMA-H data collection </vt:lpstr>
      <vt:lpstr>ULEMA Studio</vt:lpstr>
      <vt:lpstr>ULEMA –H classification: M42 Submunition   </vt:lpstr>
      <vt:lpstr>ULEMA –H classification: Whole and Half BLU-26 </vt:lpstr>
      <vt:lpstr>ULEMA –H classification: BLU-26 vs BDU-28</vt:lpstr>
      <vt:lpstr>ULEMA –H classification: Anti-tank mine </vt:lpstr>
      <vt:lpstr>ULEMA –H classification: AT62M mine </vt:lpstr>
      <vt:lpstr>PowerPoint Presentation</vt:lpstr>
      <vt:lpstr>PowerPoint Presentation</vt:lpstr>
      <vt:lpstr>Magnetic Soil</vt:lpstr>
      <vt:lpstr>Soils’ Responses</vt:lpstr>
      <vt:lpstr>Magnetic Soil Noise Removal</vt:lpstr>
      <vt:lpstr>Conclusions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Demonstration of a Fully Integrated Handheld Ultra Lightweight ElectroMagnetic Array (ULEMA-H)</dc:title>
  <dc:creator>Randall W. Reynolds</dc:creator>
  <cp:lastModifiedBy>Fridon Shubitidze</cp:lastModifiedBy>
  <cp:revision>54</cp:revision>
  <dcterms:created xsi:type="dcterms:W3CDTF">2025-04-07T14:53:25Z</dcterms:created>
  <dcterms:modified xsi:type="dcterms:W3CDTF">2025-04-15T13:15:58Z</dcterms:modified>
</cp:coreProperties>
</file>