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notesMasterIdLst>
    <p:notesMasterId r:id="rId23"/>
  </p:notesMasterIdLst>
  <p:sldIdLst>
    <p:sldId id="256" r:id="rId3"/>
    <p:sldId id="258" r:id="rId4"/>
    <p:sldId id="268" r:id="rId5"/>
    <p:sldId id="264" r:id="rId6"/>
    <p:sldId id="265" r:id="rId7"/>
    <p:sldId id="280" r:id="rId8"/>
    <p:sldId id="352" r:id="rId9"/>
    <p:sldId id="351" r:id="rId10"/>
    <p:sldId id="281" r:id="rId11"/>
    <p:sldId id="349" r:id="rId12"/>
    <p:sldId id="267" r:id="rId13"/>
    <p:sldId id="285" r:id="rId14"/>
    <p:sldId id="350" r:id="rId15"/>
    <p:sldId id="289" r:id="rId16"/>
    <p:sldId id="290" r:id="rId17"/>
    <p:sldId id="346" r:id="rId18"/>
    <p:sldId id="347" r:id="rId19"/>
    <p:sldId id="263" r:id="rId20"/>
    <p:sldId id="283" r:id="rId21"/>
    <p:sldId id="284"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73" autoAdjust="0"/>
    <p:restoredTop sz="73234" autoAdjust="0"/>
  </p:normalViewPr>
  <p:slideViewPr>
    <p:cSldViewPr snapToGrid="0">
      <p:cViewPr varScale="1">
        <p:scale>
          <a:sx n="59" d="100"/>
          <a:sy n="59" d="100"/>
        </p:scale>
        <p:origin x="1742" y="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14410-899F-4E58-960B-9F15374DDE85}"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A7A97-12F1-4A5F-8376-610714D323D9}" type="slidenum">
              <a:rPr lang="en-US" smtClean="0"/>
              <a:t>‹#›</a:t>
            </a:fld>
            <a:endParaRPr lang="en-US"/>
          </a:p>
        </p:txBody>
      </p:sp>
    </p:spTree>
    <p:extLst>
      <p:ext uri="{BB962C8B-B14F-4D97-AF65-F5344CB8AC3E}">
        <p14:creationId xmlns:p14="http://schemas.microsoft.com/office/powerpoint/2010/main" val="383229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1</a:t>
            </a:fld>
            <a:endParaRPr lang="en-US"/>
          </a:p>
        </p:txBody>
      </p:sp>
    </p:spTree>
    <p:extLst>
      <p:ext uri="{BB962C8B-B14F-4D97-AF65-F5344CB8AC3E}">
        <p14:creationId xmlns:p14="http://schemas.microsoft.com/office/powerpoint/2010/main" val="1744279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intention is to see if there is a way to see data at late time. Since the magnetometers have high sensitivity, they should be able to detect low the low magnitude secondary magnetic field created from the EMI transmitter. The </a:t>
            </a:r>
          </a:p>
        </p:txBody>
      </p:sp>
      <p:sp>
        <p:nvSpPr>
          <p:cNvPr id="4" name="Slide Number Placeholder 3"/>
          <p:cNvSpPr>
            <a:spLocks noGrp="1"/>
          </p:cNvSpPr>
          <p:nvPr>
            <p:ph type="sldNum" sz="quarter" idx="5"/>
          </p:nvPr>
        </p:nvSpPr>
        <p:spPr/>
        <p:txBody>
          <a:bodyPr/>
          <a:lstStyle/>
          <a:p>
            <a:fld id="{DCBA7A97-12F1-4A5F-8376-610714D323D9}" type="slidenum">
              <a:rPr lang="en-US" smtClean="0"/>
              <a:t>11</a:t>
            </a:fld>
            <a:endParaRPr lang="en-US"/>
          </a:p>
        </p:txBody>
      </p:sp>
    </p:spTree>
    <p:extLst>
      <p:ext uri="{BB962C8B-B14F-4D97-AF65-F5344CB8AC3E}">
        <p14:creationId xmlns:p14="http://schemas.microsoft.com/office/powerpoint/2010/main" val="4142221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12</a:t>
            </a:fld>
            <a:endParaRPr lang="en-US"/>
          </a:p>
        </p:txBody>
      </p:sp>
    </p:spTree>
    <p:extLst>
      <p:ext uri="{BB962C8B-B14F-4D97-AF65-F5344CB8AC3E}">
        <p14:creationId xmlns:p14="http://schemas.microsoft.com/office/powerpoint/2010/main" val="2622055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magnetometer, non-permeable materials are not detected usually.</a:t>
            </a:r>
          </a:p>
          <a:p>
            <a:r>
              <a:rPr lang="en-US" dirty="0"/>
              <a:t>However, because the MFAM has a 2kHz (relatively high) sampling rate, the magnetometer is able to record the time-varying magnetic field (as opposed to the static magnetic field typically utilized).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A1B257D6-5AD3-461E-9960-87CE6795A926}" type="slidenum">
              <a:rPr kumimoji="0" lang="en-US" sz="12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4871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18</a:t>
            </a:fld>
            <a:endParaRPr lang="en-US"/>
          </a:p>
        </p:txBody>
      </p:sp>
    </p:spTree>
    <p:extLst>
      <p:ext uri="{BB962C8B-B14F-4D97-AF65-F5344CB8AC3E}">
        <p14:creationId xmlns:p14="http://schemas.microsoft.com/office/powerpoint/2010/main" val="2678298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NRT: Transformative Research and Graduate Education in Sensor Science, Technology and Innovation</a:t>
            </a:r>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19</a:t>
            </a:fld>
            <a:endParaRPr lang="en-US"/>
          </a:p>
        </p:txBody>
      </p:sp>
    </p:spTree>
    <p:extLst>
      <p:ext uri="{BB962C8B-B14F-4D97-AF65-F5344CB8AC3E}">
        <p14:creationId xmlns:p14="http://schemas.microsoft.com/office/powerpoint/2010/main" val="1661464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well-established sensors used for subsurface investigations, whether that is in the realm of UXO detection, infrastructure mapping, or ground stability investigations. Two among them are magnetometers and electromagnetic induction sensors. Each of these has its own specific use cases, as well as limiting factors.</a:t>
            </a:r>
          </a:p>
        </p:txBody>
      </p:sp>
      <p:sp>
        <p:nvSpPr>
          <p:cNvPr id="4" name="Slide Number Placeholder 3"/>
          <p:cNvSpPr>
            <a:spLocks noGrp="1"/>
          </p:cNvSpPr>
          <p:nvPr>
            <p:ph type="sldNum" sz="quarter" idx="5"/>
          </p:nvPr>
        </p:nvSpPr>
        <p:spPr/>
        <p:txBody>
          <a:bodyPr/>
          <a:lstStyle/>
          <a:p>
            <a:fld id="{DCBA7A97-12F1-4A5F-8376-610714D323D9}" type="slidenum">
              <a:rPr lang="en-US" smtClean="0"/>
              <a:t>3</a:t>
            </a:fld>
            <a:endParaRPr lang="en-US"/>
          </a:p>
        </p:txBody>
      </p:sp>
    </p:spTree>
    <p:extLst>
      <p:ext uri="{BB962C8B-B14F-4D97-AF65-F5344CB8AC3E}">
        <p14:creationId xmlns:p14="http://schemas.microsoft.com/office/powerpoint/2010/main" val="982541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Magnetometers are primarily PASSIVE sensors, picking up “local anomalies” in Earth’s constant magnetic field. They come in different sensing iterations- whether they sense the total magnetic field, a gradient of the field over an area, or recording the components of the magnetic field in the cartesian directions. In the last few years, the developed atomic magnetometers have high sensitivity, down to the tens of nanotesla for field detections. However, the detected magnetic anomalies are for a “limited” number of targets.</a:t>
            </a:r>
          </a:p>
          <a:p>
            <a:endParaRPr lang="en-US" dirty="0"/>
          </a:p>
          <a:p>
            <a:r>
              <a:rPr lang="en-US" dirty="0"/>
              <a:t>Image credit: http://hyperphysics.phy-astr.gsu.edu/hbase/magnetic/MagEarth.html</a:t>
            </a:r>
          </a:p>
        </p:txBody>
      </p:sp>
      <p:sp>
        <p:nvSpPr>
          <p:cNvPr id="4" name="Slide Number Placeholder 3"/>
          <p:cNvSpPr>
            <a:spLocks noGrp="1"/>
          </p:cNvSpPr>
          <p:nvPr>
            <p:ph type="sldNum" sz="quarter" idx="5"/>
          </p:nvPr>
        </p:nvSpPr>
        <p:spPr/>
        <p:txBody>
          <a:bodyPr/>
          <a:lstStyle/>
          <a:p>
            <a:fld id="{DCBA7A97-12F1-4A5F-8376-610714D323D9}" type="slidenum">
              <a:rPr lang="en-US" smtClean="0"/>
              <a:t>4</a:t>
            </a:fld>
            <a:endParaRPr lang="en-US"/>
          </a:p>
        </p:txBody>
      </p:sp>
    </p:spTree>
    <p:extLst>
      <p:ext uri="{BB962C8B-B14F-4D97-AF65-F5344CB8AC3E}">
        <p14:creationId xmlns:p14="http://schemas.microsoft.com/office/powerpoint/2010/main" val="162305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5</a:t>
            </a:fld>
            <a:endParaRPr lang="en-US"/>
          </a:p>
        </p:txBody>
      </p:sp>
    </p:spTree>
    <p:extLst>
      <p:ext uri="{BB962C8B-B14F-4D97-AF65-F5344CB8AC3E}">
        <p14:creationId xmlns:p14="http://schemas.microsoft.com/office/powerpoint/2010/main" val="365241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WHY DB/DT IS SMALL AT LATE TIME VS MAGNETIC FIELD</a:t>
            </a:r>
          </a:p>
          <a:p>
            <a:r>
              <a:rPr lang="en-US" dirty="0"/>
              <a:t>INCLUDE FIGURE SHOWING (TIME VS MAGNETIC FIELD) AND (TIME VS DB/DT)</a:t>
            </a:r>
          </a:p>
          <a:p>
            <a:r>
              <a:rPr lang="en-US" dirty="0"/>
              <a:t>	CAN GET RESPONSES FROM DFLAG0 AND DFLAG1</a:t>
            </a:r>
          </a:p>
        </p:txBody>
      </p:sp>
      <p:sp>
        <p:nvSpPr>
          <p:cNvPr id="4" name="Slide Number Placeholder 3"/>
          <p:cNvSpPr>
            <a:spLocks noGrp="1"/>
          </p:cNvSpPr>
          <p:nvPr>
            <p:ph type="sldNum" sz="quarter" idx="5"/>
          </p:nvPr>
        </p:nvSpPr>
        <p:spPr/>
        <p:txBody>
          <a:bodyPr/>
          <a:lstStyle/>
          <a:p>
            <a:fld id="{DCBA7A97-12F1-4A5F-8376-610714D323D9}" type="slidenum">
              <a:rPr lang="en-US" smtClean="0"/>
              <a:t>6</a:t>
            </a:fld>
            <a:endParaRPr lang="en-US"/>
          </a:p>
        </p:txBody>
      </p:sp>
    </p:spTree>
    <p:extLst>
      <p:ext uri="{BB962C8B-B14F-4D97-AF65-F5344CB8AC3E}">
        <p14:creationId xmlns:p14="http://schemas.microsoft.com/office/powerpoint/2010/main" val="242735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7</a:t>
            </a:fld>
            <a:endParaRPr lang="en-US"/>
          </a:p>
        </p:txBody>
      </p:sp>
    </p:spTree>
    <p:extLst>
      <p:ext uri="{BB962C8B-B14F-4D97-AF65-F5344CB8AC3E}">
        <p14:creationId xmlns:p14="http://schemas.microsoft.com/office/powerpoint/2010/main" val="2175472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8</a:t>
            </a:fld>
            <a:endParaRPr lang="en-US"/>
          </a:p>
        </p:txBody>
      </p:sp>
    </p:spTree>
    <p:extLst>
      <p:ext uri="{BB962C8B-B14F-4D97-AF65-F5344CB8AC3E}">
        <p14:creationId xmlns:p14="http://schemas.microsoft.com/office/powerpoint/2010/main" val="42863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non-permeable sphere</a:t>
            </a:r>
          </a:p>
          <a:p>
            <a:r>
              <a:rPr lang="en-US" dirty="0"/>
              <a:t>Right: highly-permeable sphere (</a:t>
            </a:r>
            <a:r>
              <a:rPr lang="en-US" dirty="0" err="1"/>
              <a:t>mu_r</a:t>
            </a:r>
            <a:r>
              <a:rPr lang="en-US" dirty="0"/>
              <a:t> = 50)</a:t>
            </a:r>
          </a:p>
          <a:p>
            <a:endParaRPr lang="en-US" dirty="0"/>
          </a:p>
          <a:p>
            <a:r>
              <a:rPr lang="en-US" dirty="0"/>
              <a:t>EMPHASIZE:</a:t>
            </a:r>
          </a:p>
          <a:p>
            <a:r>
              <a:rPr lang="en-US" dirty="0"/>
              <a:t>NON-PERMEABLE MATERIALS ARE SYMMETRIC BETWEEN TURN ON &amp; TURN OFF</a:t>
            </a:r>
          </a:p>
          <a:p>
            <a:r>
              <a:rPr lang="en-US" dirty="0"/>
              <a:t>PERMEABLE MATERIALS ARE MAGNETIZED AFTER TURN ON; WHEN TURN OFF CASE THESE MATERIALS THEN HAVE ADDITIONAL MAGENTIZATION, SO ARE NOT SYMMETRIC RESPONSES</a:t>
            </a:r>
          </a:p>
        </p:txBody>
      </p:sp>
      <p:sp>
        <p:nvSpPr>
          <p:cNvPr id="4" name="Slide Number Placeholder 3"/>
          <p:cNvSpPr>
            <a:spLocks noGrp="1"/>
          </p:cNvSpPr>
          <p:nvPr>
            <p:ph type="sldNum" sz="quarter" idx="5"/>
          </p:nvPr>
        </p:nvSpPr>
        <p:spPr/>
        <p:txBody>
          <a:bodyPr/>
          <a:lstStyle/>
          <a:p>
            <a:fld id="{DCBA7A97-12F1-4A5F-8376-610714D323D9}" type="slidenum">
              <a:rPr lang="en-US" smtClean="0"/>
              <a:t>9</a:t>
            </a:fld>
            <a:endParaRPr lang="en-US"/>
          </a:p>
        </p:txBody>
      </p:sp>
    </p:spTree>
    <p:extLst>
      <p:ext uri="{BB962C8B-B14F-4D97-AF65-F5344CB8AC3E}">
        <p14:creationId xmlns:p14="http://schemas.microsoft.com/office/powerpoint/2010/main" val="3049932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WILL NEED VECTOR FIELDS TO FULLY DECOUPLE ***</a:t>
            </a:r>
          </a:p>
          <a:p>
            <a:endParaRPr lang="en-US" sz="1200" dirty="0"/>
          </a:p>
          <a:p>
            <a:r>
              <a:rPr lang="en-US" sz="1200" dirty="0"/>
              <a:t>*** BECAUSE OF TIME-VARYING FIELD, EARTH’S FIELD IS CLOSE TO 0, MAKING IT EASIER TO DECOUPLE ***</a:t>
            </a:r>
            <a:endParaRPr lang="en-US" dirty="0"/>
          </a:p>
        </p:txBody>
      </p:sp>
      <p:sp>
        <p:nvSpPr>
          <p:cNvPr id="4" name="Slide Number Placeholder 3"/>
          <p:cNvSpPr>
            <a:spLocks noGrp="1"/>
          </p:cNvSpPr>
          <p:nvPr>
            <p:ph type="sldNum" sz="quarter" idx="5"/>
          </p:nvPr>
        </p:nvSpPr>
        <p:spPr/>
        <p:txBody>
          <a:bodyPr/>
          <a:lstStyle/>
          <a:p>
            <a:fld id="{DCBA7A97-12F1-4A5F-8376-610714D323D9}" type="slidenum">
              <a:rPr lang="en-US" smtClean="0"/>
              <a:t>10</a:t>
            </a:fld>
            <a:endParaRPr lang="en-US"/>
          </a:p>
        </p:txBody>
      </p:sp>
    </p:spTree>
    <p:extLst>
      <p:ext uri="{BB962C8B-B14F-4D97-AF65-F5344CB8AC3E}">
        <p14:creationId xmlns:p14="http://schemas.microsoft.com/office/powerpoint/2010/main" val="1664537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2"/>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21" name="Google Shape;21;p2"/>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2" name="Google Shape;22;p2"/>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945557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7"/>
        <p:cNvGrpSpPr/>
        <p:nvPr/>
      </p:nvGrpSpPr>
      <p:grpSpPr>
        <a:xfrm>
          <a:off x="0" y="0"/>
          <a:ext cx="0" cy="0"/>
          <a:chOff x="0" y="0"/>
          <a:chExt cx="0" cy="0"/>
        </a:xfrm>
      </p:grpSpPr>
      <p:sp>
        <p:nvSpPr>
          <p:cNvPr id="18" name="Google Shape;18;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Arial"/>
              <a:buNone/>
              <a:defRPr sz="60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20" name="Google Shape;20;p2"/>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21" name="Google Shape;21;p2"/>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2" name="Google Shape;22;p2"/>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136899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1" name="Google Shape;31;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24141"/>
              </a:buClr>
              <a:buSzPts val="2400"/>
              <a:buNone/>
              <a:defRPr sz="2400">
                <a:solidFill>
                  <a:srgbClr val="42414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2" name="Google Shape;32;p4"/>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33" name="Google Shape;33;p4"/>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4"/>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291307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7" name="Google Shape;37;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8" name="Google Shape;38;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9" name="Google Shape;39;p5"/>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40" name="Google Shape;40;p5"/>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1" name="Google Shape;41;p5"/>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837219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4" name="Google Shape;44;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8" name="Google Shape;48;p6"/>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49" name="Google Shape;49;p6"/>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0" name="Google Shape;50;p6"/>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53089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 name="Google Shape;53;p7"/>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54" name="Google Shape;54;p7"/>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5" name="Google Shape;55;p7"/>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1846142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58" name="Google Shape;58;p8"/>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8"/>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2904357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1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a:t>Click icon to add picture</a:t>
            </a:r>
            <a:endParaRPr/>
          </a:p>
        </p:txBody>
      </p:sp>
      <p:sp>
        <p:nvSpPr>
          <p:cNvPr id="70" name="Google Shape;70;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10"/>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72" name="Google Shape;72;p10"/>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10"/>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2949614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yer Logo">
  <p:cSld name="Thayer Logo">
    <p:bg>
      <p:bgPr>
        <a:solidFill>
          <a:schemeClr val="lt1"/>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76" name="Google Shape;76;p11"/>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7" name="Google Shape;77;p11"/>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
        <p:nvSpPr>
          <p:cNvPr id="78" name="Google Shape;78;p11"/>
          <p:cNvSpPr txBox="1"/>
          <p:nvPr/>
        </p:nvSpPr>
        <p:spPr>
          <a:xfrm>
            <a:off x="1" y="4678401"/>
            <a:ext cx="12191999"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a:solidFill>
                  <a:schemeClr val="dk1"/>
                </a:solidFill>
                <a:latin typeface="Arial"/>
                <a:ea typeface="Arial"/>
                <a:cs typeface="Arial"/>
                <a:sym typeface="Arial"/>
              </a:rPr>
              <a:t>engineering.dartmouth.edu</a:t>
            </a:r>
            <a:endParaRPr sz="1800"/>
          </a:p>
        </p:txBody>
      </p:sp>
      <p:pic>
        <p:nvPicPr>
          <p:cNvPr id="79" name="Google Shape;79;p11"/>
          <p:cNvPicPr preferRelativeResize="0"/>
          <p:nvPr/>
        </p:nvPicPr>
        <p:blipFill rotWithShape="1">
          <a:blip r:embed="rId2">
            <a:alphaModFix/>
          </a:blip>
          <a:srcRect/>
          <a:stretch/>
        </p:blipFill>
        <p:spPr>
          <a:xfrm>
            <a:off x="3805706" y="920801"/>
            <a:ext cx="4580585" cy="3218257"/>
          </a:xfrm>
          <a:prstGeom prst="rect">
            <a:avLst/>
          </a:prstGeom>
          <a:noFill/>
          <a:ln>
            <a:noFill/>
          </a:ln>
        </p:spPr>
      </p:pic>
    </p:spTree>
    <p:extLst>
      <p:ext uri="{BB962C8B-B14F-4D97-AF65-F5344CB8AC3E}">
        <p14:creationId xmlns:p14="http://schemas.microsoft.com/office/powerpoint/2010/main" val="4024119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yer Logo - Dark Option">
  <p:cSld name="Thayer Logo - Dark Option">
    <p:bg>
      <p:bgPr>
        <a:solidFill>
          <a:srgbClr val="00693E"/>
        </a:solid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90" name="Google Shape;90;p13"/>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91" name="Google Shape;91;p13"/>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
        <p:nvSpPr>
          <p:cNvPr id="92" name="Google Shape;92;p13"/>
          <p:cNvSpPr txBox="1"/>
          <p:nvPr/>
        </p:nvSpPr>
        <p:spPr>
          <a:xfrm>
            <a:off x="2" y="4772527"/>
            <a:ext cx="12191999"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a:solidFill>
                  <a:schemeClr val="lt1"/>
                </a:solidFill>
                <a:latin typeface="Arial"/>
                <a:ea typeface="Arial"/>
                <a:cs typeface="Arial"/>
                <a:sym typeface="Arial"/>
              </a:rPr>
              <a:t>engineering.dartmouth.edu</a:t>
            </a:r>
            <a:endParaRPr sz="1800"/>
          </a:p>
        </p:txBody>
      </p:sp>
      <p:pic>
        <p:nvPicPr>
          <p:cNvPr id="93" name="Google Shape;93;p13"/>
          <p:cNvPicPr preferRelativeResize="0"/>
          <p:nvPr/>
        </p:nvPicPr>
        <p:blipFill rotWithShape="1">
          <a:blip r:embed="rId2">
            <a:alphaModFix/>
          </a:blip>
          <a:srcRect/>
          <a:stretch/>
        </p:blipFill>
        <p:spPr>
          <a:xfrm>
            <a:off x="4134264" y="1226679"/>
            <a:ext cx="3923475" cy="3081528"/>
          </a:xfrm>
          <a:prstGeom prst="rect">
            <a:avLst/>
          </a:prstGeom>
          <a:noFill/>
          <a:ln>
            <a:noFill/>
          </a:ln>
        </p:spPr>
      </p:pic>
      <p:sp>
        <p:nvSpPr>
          <p:cNvPr id="94" name="Google Shape;94;p13"/>
          <p:cNvSpPr/>
          <p:nvPr/>
        </p:nvSpPr>
        <p:spPr>
          <a:xfrm>
            <a:off x="0" y="6290336"/>
            <a:ext cx="12192000" cy="567664"/>
          </a:xfrm>
          <a:prstGeom prst="rect">
            <a:avLst/>
          </a:prstGeom>
          <a:solidFill>
            <a:srgbClr val="0069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487413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5" name="Google Shape;25;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b="0" i="0">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b="0" i="0">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b="0" i="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b="0" i="0">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b="0" i="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Edit Master text styles</a:t>
            </a:r>
          </a:p>
        </p:txBody>
      </p:sp>
      <p:sp>
        <p:nvSpPr>
          <p:cNvPr id="26" name="Google Shape;26;p3"/>
          <p:cNvSpPr txBox="1">
            <a:spLocks noGrp="1"/>
          </p:cNvSpPr>
          <p:nvPr>
            <p:ph type="dt" idx="10"/>
          </p:nvPr>
        </p:nvSpPr>
        <p:spPr>
          <a:xfrm>
            <a:off x="9813072" y="6428834"/>
            <a:ext cx="8712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80F6CCA-9B32-48CB-94AF-726E0A7E39FF}" type="datetime1">
              <a:rPr lang="en-US" smtClean="0"/>
              <a:t>4/16/2025</a:t>
            </a:fld>
            <a:endParaRPr lang="en-US"/>
          </a:p>
        </p:txBody>
      </p:sp>
      <p:sp>
        <p:nvSpPr>
          <p:cNvPr id="27" name="Google Shape;27;p3"/>
          <p:cNvSpPr txBox="1">
            <a:spLocks noGrp="1"/>
          </p:cNvSpPr>
          <p:nvPr>
            <p:ph type="ftr" idx="11"/>
          </p:nvPr>
        </p:nvSpPr>
        <p:spPr>
          <a:xfrm>
            <a:off x="4068773" y="6428834"/>
            <a:ext cx="556618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b="0" i="0">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8" name="Google Shape;28;p3"/>
          <p:cNvSpPr txBox="1">
            <a:spLocks noGrp="1"/>
          </p:cNvSpPr>
          <p:nvPr>
            <p:ph type="sldNum" idx="12"/>
          </p:nvPr>
        </p:nvSpPr>
        <p:spPr>
          <a:xfrm>
            <a:off x="10855712" y="6428834"/>
            <a:ext cx="49808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fld id="{049AF56B-24EE-456A-A7CB-478FA7E5A530}" type="slidenum">
              <a:rPr lang="en-US" smtClean="0"/>
              <a:t>‹#›</a:t>
            </a:fld>
            <a:endParaRPr lang="en-US"/>
          </a:p>
        </p:txBody>
      </p:sp>
    </p:spTree>
    <p:extLst>
      <p:ext uri="{BB962C8B-B14F-4D97-AF65-F5344CB8AC3E}">
        <p14:creationId xmlns:p14="http://schemas.microsoft.com/office/powerpoint/2010/main" val="230294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Arial"/>
              <a:buNone/>
              <a:defRPr sz="60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1" name="Google Shape;31;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424141"/>
              </a:buClr>
              <a:buSzPts val="2400"/>
              <a:buNone/>
              <a:defRPr sz="2400">
                <a:solidFill>
                  <a:srgbClr val="424141"/>
                </a:solidFill>
                <a:latin typeface="Arial"/>
                <a:ea typeface="Arial"/>
                <a:cs typeface="Arial"/>
                <a:sym typeface="Aria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2" name="Google Shape;32;p4"/>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33" name="Google Shape;33;p4"/>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4"/>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422003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7" name="Google Shape;37;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8" name="Google Shape;38;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9" name="Google Shape;39;p5"/>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40" name="Google Shape;40;p5"/>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1" name="Google Shape;41;p5"/>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975529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4" name="Google Shape;44;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i="0">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7" name="Google Shape;47;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8" name="Google Shape;48;p6"/>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49" name="Google Shape;49;p6"/>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0" name="Google Shape;50;p6"/>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1330675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3" name="Google Shape;53;p7"/>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54" name="Google Shape;54;p7"/>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5" name="Google Shape;55;p7"/>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243621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58" name="Google Shape;58;p8"/>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8"/>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41805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Arial"/>
              <a:buNone/>
              <a:defRPr sz="3200" b="1" i="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9" name="Google Shape;69;p1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a:t>Click icon to add picture</a:t>
            </a:r>
            <a:endParaRPr/>
          </a:p>
        </p:txBody>
      </p:sp>
      <p:sp>
        <p:nvSpPr>
          <p:cNvPr id="70" name="Google Shape;70;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1" name="Google Shape;71;p10"/>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72" name="Google Shape;72;p10"/>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10"/>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Tree>
    <p:extLst>
      <p:ext uri="{BB962C8B-B14F-4D97-AF65-F5344CB8AC3E}">
        <p14:creationId xmlns:p14="http://schemas.microsoft.com/office/powerpoint/2010/main" val="3222843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yer Logo">
  <p:cSld name="Thayer Logo">
    <p:bg>
      <p:bgPr>
        <a:solidFill>
          <a:schemeClr val="lt1"/>
        </a:solidFill>
        <a:effectLst/>
      </p:bgPr>
    </p:bg>
    <p:spTree>
      <p:nvGrpSpPr>
        <p:cNvPr id="1" name="Shape 74"/>
        <p:cNvGrpSpPr/>
        <p:nvPr/>
      </p:nvGrpSpPr>
      <p:grpSpPr>
        <a:xfrm>
          <a:off x="0" y="0"/>
          <a:ext cx="0" cy="0"/>
          <a:chOff x="0" y="0"/>
          <a:chExt cx="0" cy="0"/>
        </a:xfrm>
      </p:grpSpPr>
      <p:sp>
        <p:nvSpPr>
          <p:cNvPr id="75" name="Google Shape;75;p11"/>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76" name="Google Shape;76;p11"/>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7" name="Google Shape;77;p11"/>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
        <p:nvSpPr>
          <p:cNvPr id="78" name="Google Shape;78;p11"/>
          <p:cNvSpPr txBox="1"/>
          <p:nvPr/>
        </p:nvSpPr>
        <p:spPr>
          <a:xfrm>
            <a:off x="1" y="4678401"/>
            <a:ext cx="12191999"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a:solidFill>
                  <a:schemeClr val="dk1"/>
                </a:solidFill>
                <a:latin typeface="Arial"/>
                <a:ea typeface="Arial"/>
                <a:cs typeface="Arial"/>
                <a:sym typeface="Arial"/>
              </a:rPr>
              <a:t>engineering.dartmouth.edu</a:t>
            </a:r>
            <a:endParaRPr sz="1800"/>
          </a:p>
        </p:txBody>
      </p:sp>
      <p:pic>
        <p:nvPicPr>
          <p:cNvPr id="79" name="Google Shape;79;p11"/>
          <p:cNvPicPr preferRelativeResize="0"/>
          <p:nvPr/>
        </p:nvPicPr>
        <p:blipFill rotWithShape="1">
          <a:blip r:embed="rId2">
            <a:alphaModFix/>
          </a:blip>
          <a:srcRect/>
          <a:stretch/>
        </p:blipFill>
        <p:spPr>
          <a:xfrm>
            <a:off x="3805706" y="920801"/>
            <a:ext cx="4580585" cy="3218257"/>
          </a:xfrm>
          <a:prstGeom prst="rect">
            <a:avLst/>
          </a:prstGeom>
          <a:noFill/>
          <a:ln>
            <a:noFill/>
          </a:ln>
        </p:spPr>
      </p:pic>
    </p:spTree>
    <p:extLst>
      <p:ext uri="{BB962C8B-B14F-4D97-AF65-F5344CB8AC3E}">
        <p14:creationId xmlns:p14="http://schemas.microsoft.com/office/powerpoint/2010/main" val="249410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yer Logo - Dark Option">
  <p:cSld name="Thayer Logo - Dark Option">
    <p:bg>
      <p:bgPr>
        <a:solidFill>
          <a:srgbClr val="00693E"/>
        </a:solidFill>
        <a:effectLst/>
      </p:bgPr>
    </p:bg>
    <p:spTree>
      <p:nvGrpSpPr>
        <p:cNvPr id="1" name="Shape 88"/>
        <p:cNvGrpSpPr/>
        <p:nvPr/>
      </p:nvGrpSpPr>
      <p:grpSpPr>
        <a:xfrm>
          <a:off x="0" y="0"/>
          <a:ext cx="0" cy="0"/>
          <a:chOff x="0" y="0"/>
          <a:chExt cx="0" cy="0"/>
        </a:xfrm>
      </p:grpSpPr>
      <p:sp>
        <p:nvSpPr>
          <p:cNvPr id="89" name="Google Shape;89;p13"/>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51E773C2-5114-4600-959D-BB71C5E7640E}" type="datetimeFigureOut">
              <a:rPr lang="en-US" smtClean="0"/>
              <a:t>4/16/2025</a:t>
            </a:fld>
            <a:endParaRPr lang="en-US"/>
          </a:p>
        </p:txBody>
      </p:sp>
      <p:sp>
        <p:nvSpPr>
          <p:cNvPr id="90" name="Google Shape;90;p13"/>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91" name="Google Shape;91;p13"/>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25273C7-582E-40CE-AB40-C865C9ED7088}" type="slidenum">
              <a:rPr lang="en-US" smtClean="0"/>
              <a:t>‹#›</a:t>
            </a:fld>
            <a:endParaRPr lang="en-US"/>
          </a:p>
        </p:txBody>
      </p:sp>
      <p:sp>
        <p:nvSpPr>
          <p:cNvPr id="92" name="Google Shape;92;p13"/>
          <p:cNvSpPr txBox="1"/>
          <p:nvPr/>
        </p:nvSpPr>
        <p:spPr>
          <a:xfrm>
            <a:off x="2" y="4772527"/>
            <a:ext cx="12191999" cy="5539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i="0" u="none" strike="noStrike" cap="none">
                <a:solidFill>
                  <a:schemeClr val="lt1"/>
                </a:solidFill>
                <a:latin typeface="Arial"/>
                <a:ea typeface="Arial"/>
                <a:cs typeface="Arial"/>
                <a:sym typeface="Arial"/>
              </a:rPr>
              <a:t>engineering.dartmouth.edu</a:t>
            </a:r>
            <a:endParaRPr sz="1800"/>
          </a:p>
        </p:txBody>
      </p:sp>
      <p:pic>
        <p:nvPicPr>
          <p:cNvPr id="93" name="Google Shape;93;p13"/>
          <p:cNvPicPr preferRelativeResize="0"/>
          <p:nvPr/>
        </p:nvPicPr>
        <p:blipFill rotWithShape="1">
          <a:blip r:embed="rId2">
            <a:alphaModFix/>
          </a:blip>
          <a:srcRect/>
          <a:stretch/>
        </p:blipFill>
        <p:spPr>
          <a:xfrm>
            <a:off x="4134264" y="1226679"/>
            <a:ext cx="3923475" cy="3081528"/>
          </a:xfrm>
          <a:prstGeom prst="rect">
            <a:avLst/>
          </a:prstGeom>
          <a:noFill/>
          <a:ln>
            <a:noFill/>
          </a:ln>
        </p:spPr>
      </p:pic>
      <p:sp>
        <p:nvSpPr>
          <p:cNvPr id="94" name="Google Shape;94;p13"/>
          <p:cNvSpPr/>
          <p:nvPr/>
        </p:nvSpPr>
        <p:spPr>
          <a:xfrm>
            <a:off x="0" y="6290336"/>
            <a:ext cx="12192000" cy="567664"/>
          </a:xfrm>
          <a:prstGeom prst="rect">
            <a:avLst/>
          </a:prstGeom>
          <a:solidFill>
            <a:srgbClr val="0069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71604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356350"/>
            <a:ext cx="12192000" cy="501650"/>
          </a:xfrm>
          <a:prstGeom prst="rect">
            <a:avLst/>
          </a:prstGeom>
          <a:solidFill>
            <a:srgbClr val="0069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51E773C2-5114-4600-959D-BB71C5E7640E}" type="datetimeFigureOut">
              <a:rPr lang="en-US" smtClean="0"/>
              <a:t>4/16/2025</a:t>
            </a:fld>
            <a:endParaRPr lang="en-US"/>
          </a:p>
        </p:txBody>
      </p:sp>
      <p:sp>
        <p:nvSpPr>
          <p:cNvPr id="14" name="Google Shape;14;p1"/>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5" name="Google Shape;15;p1"/>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fld id="{025273C7-582E-40CE-AB40-C865C9ED7088}" type="slidenum">
              <a:rPr lang="en-US" smtClean="0"/>
              <a:t>‹#›</a:t>
            </a:fld>
            <a:endParaRPr lang="en-US"/>
          </a:p>
        </p:txBody>
      </p:sp>
      <p:pic>
        <p:nvPicPr>
          <p:cNvPr id="16" name="Google Shape;16;p1"/>
          <p:cNvPicPr preferRelativeResize="0"/>
          <p:nvPr/>
        </p:nvPicPr>
        <p:blipFill rotWithShape="1">
          <a:blip r:embed="rId11">
            <a:alphaModFix/>
          </a:blip>
          <a:srcRect/>
          <a:stretch/>
        </p:blipFill>
        <p:spPr>
          <a:xfrm>
            <a:off x="838200" y="6492875"/>
            <a:ext cx="3932248" cy="269367"/>
          </a:xfrm>
          <a:prstGeom prst="rect">
            <a:avLst/>
          </a:prstGeom>
          <a:noFill/>
          <a:ln>
            <a:noFill/>
          </a:ln>
        </p:spPr>
      </p:pic>
    </p:spTree>
    <p:extLst>
      <p:ext uri="{BB962C8B-B14F-4D97-AF65-F5344CB8AC3E}">
        <p14:creationId xmlns:p14="http://schemas.microsoft.com/office/powerpoint/2010/main" val="3947839622"/>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1" r:id="rId7"/>
    <p:sldLayoutId id="2147483682" r:id="rId8"/>
    <p:sldLayoutId id="2147483684" r:id="rId9"/>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6356350"/>
            <a:ext cx="12192000" cy="501650"/>
          </a:xfrm>
          <a:prstGeom prst="rect">
            <a:avLst/>
          </a:prstGeom>
          <a:solidFill>
            <a:srgbClr val="0069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1" name="Google Shape;11;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dt" idx="10"/>
          </p:nvPr>
        </p:nvSpPr>
        <p:spPr>
          <a:xfrm>
            <a:off x="9528314" y="6425925"/>
            <a:ext cx="1033668"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fld id="{51E773C2-5114-4600-959D-BB71C5E7640E}" type="datetimeFigureOut">
              <a:rPr lang="en-US" smtClean="0"/>
              <a:t>4/16/2025</a:t>
            </a:fld>
            <a:endParaRPr lang="en-US"/>
          </a:p>
        </p:txBody>
      </p:sp>
      <p:sp>
        <p:nvSpPr>
          <p:cNvPr id="14" name="Google Shape;14;p1"/>
          <p:cNvSpPr txBox="1">
            <a:spLocks noGrp="1"/>
          </p:cNvSpPr>
          <p:nvPr>
            <p:ph type="ftr" idx="11"/>
          </p:nvPr>
        </p:nvSpPr>
        <p:spPr>
          <a:xfrm>
            <a:off x="5181600" y="6425925"/>
            <a:ext cx="4240693"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lang="en-US"/>
          </a:p>
        </p:txBody>
      </p:sp>
      <p:sp>
        <p:nvSpPr>
          <p:cNvPr id="15" name="Google Shape;15;p1"/>
          <p:cNvSpPr txBox="1">
            <a:spLocks noGrp="1"/>
          </p:cNvSpPr>
          <p:nvPr>
            <p:ph type="sldNum" idx="12"/>
          </p:nvPr>
        </p:nvSpPr>
        <p:spPr>
          <a:xfrm>
            <a:off x="10668000" y="6425925"/>
            <a:ext cx="685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Arial"/>
                <a:ea typeface="Arial"/>
                <a:cs typeface="Arial"/>
                <a:sym typeface="Arial"/>
              </a:defRPr>
            </a:lvl1pPr>
            <a:lvl2pPr marL="0" marR="0" lvl="1" indent="0" algn="r" rtl="0">
              <a:spcBef>
                <a:spcPts val="0"/>
              </a:spcBef>
              <a:buNone/>
              <a:defRPr sz="1200" b="0" i="0" u="none" strike="noStrike" cap="none">
                <a:solidFill>
                  <a:schemeClr val="lt1"/>
                </a:solidFill>
                <a:latin typeface="Arial"/>
                <a:ea typeface="Arial"/>
                <a:cs typeface="Arial"/>
                <a:sym typeface="Arial"/>
              </a:defRPr>
            </a:lvl2pPr>
            <a:lvl3pPr marL="0" marR="0" lvl="2" indent="0" algn="r" rtl="0">
              <a:spcBef>
                <a:spcPts val="0"/>
              </a:spcBef>
              <a:buNone/>
              <a:defRPr sz="1200" b="0" i="0" u="none" strike="noStrike" cap="none">
                <a:solidFill>
                  <a:schemeClr val="lt1"/>
                </a:solidFill>
                <a:latin typeface="Arial"/>
                <a:ea typeface="Arial"/>
                <a:cs typeface="Arial"/>
                <a:sym typeface="Arial"/>
              </a:defRPr>
            </a:lvl3pPr>
            <a:lvl4pPr marL="0" marR="0" lvl="3" indent="0" algn="r" rtl="0">
              <a:spcBef>
                <a:spcPts val="0"/>
              </a:spcBef>
              <a:buNone/>
              <a:defRPr sz="1200" b="0" i="0" u="none" strike="noStrike" cap="none">
                <a:solidFill>
                  <a:schemeClr val="lt1"/>
                </a:solidFill>
                <a:latin typeface="Arial"/>
                <a:ea typeface="Arial"/>
                <a:cs typeface="Arial"/>
                <a:sym typeface="Arial"/>
              </a:defRPr>
            </a:lvl4pPr>
            <a:lvl5pPr marL="0" marR="0" lvl="4" indent="0" algn="r" rtl="0">
              <a:spcBef>
                <a:spcPts val="0"/>
              </a:spcBef>
              <a:buNone/>
              <a:defRPr sz="1200" b="0" i="0" u="none" strike="noStrike" cap="none">
                <a:solidFill>
                  <a:schemeClr val="lt1"/>
                </a:solidFill>
                <a:latin typeface="Arial"/>
                <a:ea typeface="Arial"/>
                <a:cs typeface="Arial"/>
                <a:sym typeface="Arial"/>
              </a:defRPr>
            </a:lvl5pPr>
            <a:lvl6pPr marL="0" marR="0" lvl="5" indent="0" algn="r" rtl="0">
              <a:spcBef>
                <a:spcPts val="0"/>
              </a:spcBef>
              <a:buNone/>
              <a:defRPr sz="1200" b="0" i="0" u="none" strike="noStrike" cap="none">
                <a:solidFill>
                  <a:schemeClr val="lt1"/>
                </a:solidFill>
                <a:latin typeface="Arial"/>
                <a:ea typeface="Arial"/>
                <a:cs typeface="Arial"/>
                <a:sym typeface="Arial"/>
              </a:defRPr>
            </a:lvl6pPr>
            <a:lvl7pPr marL="0" marR="0" lvl="6" indent="0" algn="r" rtl="0">
              <a:spcBef>
                <a:spcPts val="0"/>
              </a:spcBef>
              <a:buNone/>
              <a:defRPr sz="1200" b="0" i="0" u="none" strike="noStrike" cap="none">
                <a:solidFill>
                  <a:schemeClr val="lt1"/>
                </a:solidFill>
                <a:latin typeface="Arial"/>
                <a:ea typeface="Arial"/>
                <a:cs typeface="Arial"/>
                <a:sym typeface="Arial"/>
              </a:defRPr>
            </a:lvl7pPr>
            <a:lvl8pPr marL="0" marR="0" lvl="7" indent="0" algn="r" rtl="0">
              <a:spcBef>
                <a:spcPts val="0"/>
              </a:spcBef>
              <a:buNone/>
              <a:defRPr sz="1200" b="0" i="0" u="none" strike="noStrike" cap="none">
                <a:solidFill>
                  <a:schemeClr val="lt1"/>
                </a:solidFill>
                <a:latin typeface="Arial"/>
                <a:ea typeface="Arial"/>
                <a:cs typeface="Arial"/>
                <a:sym typeface="Arial"/>
              </a:defRPr>
            </a:lvl8pPr>
            <a:lvl9pPr marL="0" marR="0" lvl="8" indent="0" algn="r" rtl="0">
              <a:spcBef>
                <a:spcPts val="0"/>
              </a:spcBef>
              <a:buNone/>
              <a:defRPr sz="1200" b="0" i="0" u="none" strike="noStrike" cap="none">
                <a:solidFill>
                  <a:schemeClr val="lt1"/>
                </a:solidFill>
                <a:latin typeface="Arial"/>
                <a:ea typeface="Arial"/>
                <a:cs typeface="Arial"/>
                <a:sym typeface="Arial"/>
              </a:defRPr>
            </a:lvl9pPr>
          </a:lstStyle>
          <a:p>
            <a:fld id="{025273C7-582E-40CE-AB40-C865C9ED7088}" type="slidenum">
              <a:rPr lang="en-US" smtClean="0"/>
              <a:t>‹#›</a:t>
            </a:fld>
            <a:endParaRPr lang="en-US"/>
          </a:p>
        </p:txBody>
      </p:sp>
      <p:pic>
        <p:nvPicPr>
          <p:cNvPr id="16" name="Google Shape;16;p1"/>
          <p:cNvPicPr preferRelativeResize="0"/>
          <p:nvPr/>
        </p:nvPicPr>
        <p:blipFill rotWithShape="1">
          <a:blip r:embed="rId12">
            <a:alphaModFix/>
          </a:blip>
          <a:srcRect/>
          <a:stretch/>
        </p:blipFill>
        <p:spPr>
          <a:xfrm>
            <a:off x="838200" y="6492875"/>
            <a:ext cx="3932248" cy="269367"/>
          </a:xfrm>
          <a:prstGeom prst="rect">
            <a:avLst/>
          </a:prstGeom>
          <a:noFill/>
          <a:ln>
            <a:noFill/>
          </a:ln>
        </p:spPr>
      </p:pic>
    </p:spTree>
    <p:extLst>
      <p:ext uri="{BB962C8B-B14F-4D97-AF65-F5344CB8AC3E}">
        <p14:creationId xmlns:p14="http://schemas.microsoft.com/office/powerpoint/2010/main" val="451886322"/>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CF9F-66F4-4A86-9FDF-7866D6AE5CB7}"/>
              </a:ext>
            </a:extLst>
          </p:cNvPr>
          <p:cNvSpPr>
            <a:spLocks noGrp="1"/>
          </p:cNvSpPr>
          <p:nvPr>
            <p:ph type="title"/>
          </p:nvPr>
        </p:nvSpPr>
        <p:spPr>
          <a:xfrm>
            <a:off x="838200" y="772763"/>
            <a:ext cx="10515600" cy="2852737"/>
          </a:xfrm>
        </p:spPr>
        <p:txBody>
          <a:bodyPr wrap="square" anchor="b">
            <a:normAutofit fontScale="90000"/>
          </a:bodyPr>
          <a:lstStyle/>
          <a:p>
            <a:pPr algn="ctr"/>
            <a:r>
              <a:rPr lang="en-US" sz="5100" dirty="0"/>
              <a:t>A Combined Electromagnetic Induction-Magnetometer Sensing Approach for Detecting Subsurface Targets</a:t>
            </a:r>
          </a:p>
        </p:txBody>
      </p:sp>
      <p:sp>
        <p:nvSpPr>
          <p:cNvPr id="3" name="Subtitle 2">
            <a:extLst>
              <a:ext uri="{FF2B5EF4-FFF2-40B4-BE49-F238E27FC236}">
                <a16:creationId xmlns:a16="http://schemas.microsoft.com/office/drawing/2014/main" id="{A5EF7DA8-7A26-4D4A-B251-FF78A8593CDA}"/>
              </a:ext>
            </a:extLst>
          </p:cNvPr>
          <p:cNvSpPr>
            <a:spLocks noGrp="1"/>
          </p:cNvSpPr>
          <p:nvPr>
            <p:ph type="body" idx="1"/>
          </p:nvPr>
        </p:nvSpPr>
        <p:spPr>
          <a:xfrm>
            <a:off x="838200" y="4160487"/>
            <a:ext cx="10515600" cy="2104846"/>
          </a:xfrm>
        </p:spPr>
        <p:txBody>
          <a:bodyPr wrap="square" anchor="t">
            <a:normAutofit lnSpcReduction="10000"/>
          </a:bodyPr>
          <a:lstStyle/>
          <a:p>
            <a:pPr algn="ctr"/>
            <a:r>
              <a:rPr lang="en-US" sz="3000" dirty="0"/>
              <a:t>Max Orman-Kollmar</a:t>
            </a:r>
            <a:r>
              <a:rPr lang="en-US" sz="3000" baseline="30000" dirty="0"/>
              <a:t>1</a:t>
            </a:r>
            <a:r>
              <a:rPr lang="en-US" sz="3000" dirty="0"/>
              <a:t>, Randall Reynolds</a:t>
            </a:r>
            <a:r>
              <a:rPr lang="en-US" sz="3000" baseline="30000" dirty="0"/>
              <a:t>2</a:t>
            </a:r>
            <a:r>
              <a:rPr lang="en-US" sz="3000" dirty="0"/>
              <a:t>, Rui Zhang</a:t>
            </a:r>
            <a:r>
              <a:rPr lang="en-US" sz="3000" baseline="30000" dirty="0"/>
              <a:t>3</a:t>
            </a:r>
            <a:r>
              <a:rPr lang="en-US" sz="3000" dirty="0"/>
              <a:t>, Ben Barrowes</a:t>
            </a:r>
            <a:r>
              <a:rPr lang="en-US" sz="3000" baseline="30000" dirty="0"/>
              <a:t>2</a:t>
            </a:r>
            <a:r>
              <a:rPr lang="en-US" sz="3000" dirty="0"/>
              <a:t>, Fridon Shubitidze</a:t>
            </a:r>
            <a:r>
              <a:rPr lang="en-US" sz="3000" baseline="30000" dirty="0"/>
              <a:t>1</a:t>
            </a:r>
            <a:endParaRPr lang="en-US" sz="3000" dirty="0"/>
          </a:p>
          <a:p>
            <a:r>
              <a:rPr lang="en-US" sz="2000" baseline="30000" dirty="0"/>
              <a:t>1</a:t>
            </a:r>
            <a:r>
              <a:rPr lang="en-US" sz="2000" dirty="0"/>
              <a:t>Thayer School of Engineering, Dartmouth College, Hanover NH USA</a:t>
            </a:r>
          </a:p>
          <a:p>
            <a:r>
              <a:rPr lang="en-US" sz="2000" baseline="30000" dirty="0"/>
              <a:t>2</a:t>
            </a:r>
            <a:r>
              <a:rPr lang="en-US" sz="2000" dirty="0"/>
              <a:t>Cold Regions Research and Engineering Lab, Hanover NH USA</a:t>
            </a:r>
          </a:p>
          <a:p>
            <a:r>
              <a:rPr lang="en-US" sz="2000" baseline="30000" dirty="0"/>
              <a:t>3</a:t>
            </a:r>
            <a:r>
              <a:rPr lang="en-US" sz="2000" dirty="0"/>
              <a:t>Geometrics Inc., San Jose, CA USA</a:t>
            </a:r>
            <a:endParaRPr lang="en-US" sz="2000" baseline="30000" dirty="0"/>
          </a:p>
        </p:txBody>
      </p:sp>
    </p:spTree>
    <p:extLst>
      <p:ext uri="{BB962C8B-B14F-4D97-AF65-F5344CB8AC3E}">
        <p14:creationId xmlns:p14="http://schemas.microsoft.com/office/powerpoint/2010/main" val="73802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F561C-0D9C-47E8-A0BE-B4EEF7758E34}"/>
              </a:ext>
            </a:extLst>
          </p:cNvPr>
          <p:cNvSpPr>
            <a:spLocks noGrp="1"/>
          </p:cNvSpPr>
          <p:nvPr>
            <p:ph type="title"/>
          </p:nvPr>
        </p:nvSpPr>
        <p:spPr>
          <a:xfrm>
            <a:off x="838200" y="0"/>
            <a:ext cx="10515600" cy="1325563"/>
          </a:xfrm>
        </p:spPr>
        <p:txBody>
          <a:bodyPr/>
          <a:lstStyle/>
          <a:p>
            <a:pPr algn="ctr"/>
            <a:r>
              <a:rPr lang="en-US" sz="4000" dirty="0"/>
              <a:t>Responses Recorded in Magnetometers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2319B1D1-15A7-4C19-9703-8C56C8920E17}"/>
                  </a:ext>
                </a:extLst>
              </p:cNvPr>
              <p:cNvSpPr>
                <a:spLocks noGrp="1"/>
              </p:cNvSpPr>
              <p:nvPr>
                <p:ph type="body" idx="1"/>
              </p:nvPr>
            </p:nvSpPr>
            <p:spPr>
              <a:xfrm>
                <a:off x="838200" y="1325563"/>
                <a:ext cx="10515600" cy="4351338"/>
              </a:xfrm>
            </p:spPr>
            <p:txBody>
              <a:bodyPr/>
              <a:lstStyle/>
              <a:p>
                <a:r>
                  <a:rPr lang="en-US" sz="2400" dirty="0"/>
                  <a:t>Four distinct data sets collected</a:t>
                </a:r>
              </a:p>
              <a:p>
                <a:pPr lvl="1"/>
                <a:r>
                  <a:rPr lang="en-US" sz="2200" dirty="0"/>
                  <a:t>Static Background: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oMath>
                </a14:m>
                <a:endParaRPr lang="en-US" sz="2200" dirty="0"/>
              </a:p>
              <a:p>
                <a:pPr lvl="1"/>
                <a:r>
                  <a:rPr lang="en-US" sz="2200" dirty="0"/>
                  <a:t>Active Background: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𝑇𝑥</m:t>
                        </m:r>
                      </m:sup>
                    </m:sSup>
                  </m:oMath>
                </a14:m>
                <a:endParaRPr lang="en-US" sz="2200" dirty="0"/>
              </a:p>
              <a:p>
                <a:pPr lvl="1"/>
                <a:r>
                  <a:rPr lang="en-US" sz="2200" dirty="0"/>
                  <a:t>Static Target: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𝐸𝑎𝑟𝑡h</m:t>
                        </m:r>
                      </m:sup>
                    </m:sSubSup>
                  </m:oMath>
                </a14:m>
                <a:endParaRPr lang="en-US" sz="2200" b="0" dirty="0"/>
              </a:p>
              <a:p>
                <a:pPr lvl="1"/>
                <a:r>
                  <a:rPr lang="en-US" sz="2200" dirty="0"/>
                  <a:t>Active Target: </a:t>
                </a:r>
                <a14:m>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𝑇𝑥</m:t>
                        </m:r>
                      </m:sup>
                    </m:s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𝐸𝑎𝑟𝑡h</m:t>
                        </m:r>
                      </m:sup>
                    </m:sSub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𝑇𝑥</m:t>
                        </m:r>
                      </m:sup>
                    </m:sSubSup>
                  </m:oMath>
                </a14:m>
                <a:endParaRPr lang="en-US" sz="2200" dirty="0"/>
              </a:p>
              <a:p>
                <a:r>
                  <a:rPr lang="en-US" sz="2400" dirty="0"/>
                  <a:t>The desired information is solely the response of the target due to the transmitter, and needs to be extracted:</a:t>
                </a:r>
              </a:p>
              <a:p>
                <a:pPr marL="50800" indent="0">
                  <a:buNone/>
                </a:pPr>
                <a14:m>
                  <m:oMathPara xmlns:m="http://schemas.openxmlformats.org/officeDocument/2006/math">
                    <m:oMathParaPr>
                      <m:jc m:val="center"/>
                    </m:oMathParaPr>
                    <m:oMath xmlns:m="http://schemas.openxmlformats.org/officeDocument/2006/math">
                      <m:sSup>
                        <m:sSupPr>
                          <m:ctrlPr>
                            <a:rPr lang="en-US" sz="220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𝑇𝑥</m:t>
                          </m:r>
                        </m:sup>
                      </m:s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𝐸𝑎𝑟𝑡h</m:t>
                          </m:r>
                        </m:sup>
                      </m:sSub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𝑇𝑥</m:t>
                          </m:r>
                        </m:sup>
                      </m:sSubSup>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𝐸𝑎𝑟𝑡h</m:t>
                              </m:r>
                            </m:sup>
                          </m:sSubSup>
                        </m:e>
                      </m:d>
                      <m:r>
                        <a:rPr lang="en-US" sz="2200" b="0" i="1" smtClean="0">
                          <a:latin typeface="Cambria Math" panose="02040503050406030204" pitchFamily="18" charset="0"/>
                        </a:rPr>
                        <m:t>−</m:t>
                      </m:r>
                      <m:d>
                        <m:dPr>
                          <m:ctrlPr>
                            <a:rPr lang="en-US" sz="2200" b="0" i="1" smtClean="0">
                              <a:latin typeface="Cambria Math" panose="02040503050406030204" pitchFamily="18" charset="0"/>
                            </a:rPr>
                          </m:ctrlPr>
                        </m:dPr>
                        <m:e>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𝑇𝑥</m:t>
                              </m:r>
                            </m:sup>
                          </m:sSup>
                        </m:e>
                      </m:d>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𝐻</m:t>
                          </m:r>
                        </m:e>
                        <m:sup>
                          <m:r>
                            <a:rPr lang="en-US" sz="2200" b="0" i="1" smtClean="0">
                              <a:latin typeface="Cambria Math" panose="02040503050406030204" pitchFamily="18" charset="0"/>
                            </a:rPr>
                            <m:t>𝐸𝑎𝑟𝑡h</m:t>
                          </m:r>
                        </m:sup>
                      </m:sSup>
                      <m:r>
                        <a:rPr lang="en-US" sz="2200" b="0" i="1" smtClean="0">
                          <a:latin typeface="Cambria Math" panose="02040503050406030204" pitchFamily="18" charset="0"/>
                        </a:rPr>
                        <m:t>=</m:t>
                      </m:r>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𝐻</m:t>
                          </m:r>
                        </m:e>
                        <m:sub>
                          <m:r>
                            <a:rPr lang="en-US" sz="2200" b="0" i="1" smtClean="0">
                              <a:latin typeface="Cambria Math" panose="02040503050406030204" pitchFamily="18" charset="0"/>
                            </a:rPr>
                            <m:t>𝑇𝑎𝑟𝑔𝑒𝑡</m:t>
                          </m:r>
                        </m:sub>
                        <m:sup>
                          <m:r>
                            <a:rPr lang="en-US" sz="2200" b="0" i="1" smtClean="0">
                              <a:latin typeface="Cambria Math" panose="02040503050406030204" pitchFamily="18" charset="0"/>
                            </a:rPr>
                            <m:t>𝑇𝑥</m:t>
                          </m:r>
                        </m:sup>
                      </m:sSubSup>
                    </m:oMath>
                  </m:oMathPara>
                </a14:m>
                <a:endParaRPr lang="en-US" sz="2200" dirty="0"/>
              </a:p>
              <a:p>
                <a:pPr marL="50800" indent="0">
                  <a:buNone/>
                </a:pPr>
                <a:r>
                  <a:rPr lang="en-US" sz="2200" dirty="0"/>
                  <a:t>	To fully decouple the signals a vector magnetometer is needed</a:t>
                </a:r>
              </a:p>
            </p:txBody>
          </p:sp>
        </mc:Choice>
        <mc:Fallback xmlns="">
          <p:sp>
            <p:nvSpPr>
              <p:cNvPr id="3" name="Text Placeholder 2">
                <a:extLst>
                  <a:ext uri="{FF2B5EF4-FFF2-40B4-BE49-F238E27FC236}">
                    <a16:creationId xmlns:a16="http://schemas.microsoft.com/office/drawing/2014/main" id="{2319B1D1-15A7-4C19-9703-8C56C8920E17}"/>
                  </a:ext>
                </a:extLst>
              </p:cNvPr>
              <p:cNvSpPr>
                <a:spLocks noGrp="1" noRot="1" noChangeAspect="1" noMove="1" noResize="1" noEditPoints="1" noAdjustHandles="1" noChangeArrowheads="1" noChangeShapeType="1" noTextEdit="1"/>
              </p:cNvSpPr>
              <p:nvPr>
                <p:ph type="body" idx="1"/>
              </p:nvPr>
            </p:nvSpPr>
            <p:spPr>
              <a:xfrm>
                <a:off x="838200" y="1325563"/>
                <a:ext cx="10515600" cy="4351338"/>
              </a:xfrm>
              <a:blipFill>
                <a:blip r:embed="rId3"/>
                <a:stretch>
                  <a:fillRect l="-638"/>
                </a:stretch>
              </a:blipFill>
            </p:spPr>
            <p:txBody>
              <a:bodyPr/>
              <a:lstStyle/>
              <a:p>
                <a:r>
                  <a:rPr lang="en-US">
                    <a:noFill/>
                  </a:rPr>
                  <a:t> </a:t>
                </a:r>
              </a:p>
            </p:txBody>
          </p:sp>
        </mc:Fallback>
      </mc:AlternateContent>
      <p:sp>
        <p:nvSpPr>
          <p:cNvPr id="4" name="Star: 5 Points 3">
            <a:extLst>
              <a:ext uri="{FF2B5EF4-FFF2-40B4-BE49-F238E27FC236}">
                <a16:creationId xmlns:a16="http://schemas.microsoft.com/office/drawing/2014/main" id="{F65ED2C6-404F-415E-A5F6-5BD937C11C5B}"/>
              </a:ext>
            </a:extLst>
          </p:cNvPr>
          <p:cNvSpPr>
            <a:spLocks noChangeAspect="1"/>
          </p:cNvSpPr>
          <p:nvPr/>
        </p:nvSpPr>
        <p:spPr>
          <a:xfrm>
            <a:off x="1181100" y="4813300"/>
            <a:ext cx="558800" cy="558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B34C4086-F64A-41F7-BE5A-6760843039DA}"/>
              </a:ext>
            </a:extLst>
          </p:cNvPr>
          <p:cNvSpPr>
            <a:spLocks noChangeAspect="1"/>
          </p:cNvSpPr>
          <p:nvPr/>
        </p:nvSpPr>
        <p:spPr>
          <a:xfrm>
            <a:off x="9690100" y="4813300"/>
            <a:ext cx="558800" cy="5588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10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E070-10F0-43BA-BDCD-CC58D5605863}"/>
              </a:ext>
            </a:extLst>
          </p:cNvPr>
          <p:cNvSpPr>
            <a:spLocks noGrp="1"/>
          </p:cNvSpPr>
          <p:nvPr>
            <p:ph type="title"/>
          </p:nvPr>
        </p:nvSpPr>
        <p:spPr>
          <a:xfrm>
            <a:off x="838200" y="15507"/>
            <a:ext cx="10515600" cy="1325563"/>
          </a:xfrm>
        </p:spPr>
        <p:txBody>
          <a:bodyPr/>
          <a:lstStyle/>
          <a:p>
            <a:pPr algn="ctr"/>
            <a:r>
              <a:rPr lang="en-US" sz="4000" dirty="0"/>
              <a:t>Testing Setup</a:t>
            </a:r>
          </a:p>
        </p:txBody>
      </p:sp>
      <p:sp>
        <p:nvSpPr>
          <p:cNvPr id="18" name="TextBox 17">
            <a:extLst>
              <a:ext uri="{FF2B5EF4-FFF2-40B4-BE49-F238E27FC236}">
                <a16:creationId xmlns:a16="http://schemas.microsoft.com/office/drawing/2014/main" id="{BCDF0045-43DF-480E-B571-999D9DB10E92}"/>
              </a:ext>
            </a:extLst>
          </p:cNvPr>
          <p:cNvSpPr txBox="1"/>
          <p:nvPr/>
        </p:nvSpPr>
        <p:spPr>
          <a:xfrm>
            <a:off x="0" y="5672490"/>
            <a:ext cx="12191999"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EMI transmitter separated vertically from both the EMI receiver and the magnetometers</a:t>
            </a:r>
          </a:p>
          <a:p>
            <a:pPr marL="285750" indent="-285750">
              <a:buFont typeface="Arial" panose="020B0604020202020204" pitchFamily="34" charset="0"/>
              <a:buChar char="•"/>
            </a:pPr>
            <a:r>
              <a:rPr lang="en-US" sz="2000" dirty="0"/>
              <a:t>Targets placed between the two at various elevations and orientations</a:t>
            </a:r>
          </a:p>
        </p:txBody>
      </p:sp>
      <p:grpSp>
        <p:nvGrpSpPr>
          <p:cNvPr id="9" name="Group 8">
            <a:extLst>
              <a:ext uri="{FF2B5EF4-FFF2-40B4-BE49-F238E27FC236}">
                <a16:creationId xmlns:a16="http://schemas.microsoft.com/office/drawing/2014/main" id="{3693F997-C75E-4D86-8D40-88E432678F88}"/>
              </a:ext>
            </a:extLst>
          </p:cNvPr>
          <p:cNvGrpSpPr>
            <a:grpSpLocks noChangeAspect="1"/>
          </p:cNvGrpSpPr>
          <p:nvPr/>
        </p:nvGrpSpPr>
        <p:grpSpPr>
          <a:xfrm>
            <a:off x="400698" y="1152039"/>
            <a:ext cx="4184265" cy="4308973"/>
            <a:chOff x="0" y="999050"/>
            <a:chExt cx="3531371" cy="3636620"/>
          </a:xfrm>
        </p:grpSpPr>
        <p:pic>
          <p:nvPicPr>
            <p:cNvPr id="13" name="Picture 12">
              <a:extLst>
                <a:ext uri="{FF2B5EF4-FFF2-40B4-BE49-F238E27FC236}">
                  <a16:creationId xmlns:a16="http://schemas.microsoft.com/office/drawing/2014/main" id="{8560997E-DA46-4EB1-A645-57174523FC07}"/>
                </a:ext>
              </a:extLst>
            </p:cNvPr>
            <p:cNvPicPr>
              <a:picLocks noChangeAspect="1"/>
            </p:cNvPicPr>
            <p:nvPr/>
          </p:nvPicPr>
          <p:blipFill rotWithShape="1">
            <a:blip r:embed="rId3">
              <a:extLst>
                <a:ext uri="{28A0092B-C50C-407E-A947-70E740481C1C}">
                  <a14:useLocalDpi xmlns:a14="http://schemas.microsoft.com/office/drawing/2010/main" val="0"/>
                </a:ext>
              </a:extLst>
            </a:blip>
            <a:srcRect l="1926" t="24167" r="9408" b="13500"/>
            <a:stretch/>
          </p:blipFill>
          <p:spPr>
            <a:xfrm>
              <a:off x="0" y="1325563"/>
              <a:ext cx="3531371" cy="3310107"/>
            </a:xfrm>
            <a:prstGeom prst="rect">
              <a:avLst/>
            </a:prstGeom>
          </p:spPr>
        </p:pic>
        <p:sp>
          <p:nvSpPr>
            <p:cNvPr id="15" name="TextBox 14">
              <a:extLst>
                <a:ext uri="{FF2B5EF4-FFF2-40B4-BE49-F238E27FC236}">
                  <a16:creationId xmlns:a16="http://schemas.microsoft.com/office/drawing/2014/main" id="{8AA5ED2B-3B4C-40B6-A8D8-9CA76B444A3F}"/>
                </a:ext>
              </a:extLst>
            </p:cNvPr>
            <p:cNvSpPr txBox="1"/>
            <p:nvPr/>
          </p:nvSpPr>
          <p:spPr>
            <a:xfrm>
              <a:off x="1125479" y="999050"/>
              <a:ext cx="1131738" cy="305981"/>
            </a:xfrm>
            <a:prstGeom prst="rect">
              <a:avLst/>
            </a:prstGeom>
            <a:noFill/>
          </p:spPr>
          <p:txBody>
            <a:bodyPr wrap="none" rtlCol="0">
              <a:spAutoFit/>
            </a:bodyPr>
            <a:lstStyle/>
            <a:p>
              <a:r>
                <a:rPr lang="en-US" sz="2000" dirty="0"/>
                <a:t>Iron sphere</a:t>
              </a:r>
            </a:p>
          </p:txBody>
        </p:sp>
      </p:grpSp>
      <p:grpSp>
        <p:nvGrpSpPr>
          <p:cNvPr id="4" name="Group 3">
            <a:extLst>
              <a:ext uri="{FF2B5EF4-FFF2-40B4-BE49-F238E27FC236}">
                <a16:creationId xmlns:a16="http://schemas.microsoft.com/office/drawing/2014/main" id="{6901A962-9CD0-451D-9BDC-A995EA4A8D83}"/>
              </a:ext>
            </a:extLst>
          </p:cNvPr>
          <p:cNvGrpSpPr>
            <a:grpSpLocks noChangeAspect="1"/>
          </p:cNvGrpSpPr>
          <p:nvPr/>
        </p:nvGrpSpPr>
        <p:grpSpPr>
          <a:xfrm>
            <a:off x="4820689" y="1152039"/>
            <a:ext cx="3143792" cy="4308973"/>
            <a:chOff x="3531090" y="999050"/>
            <a:chExt cx="2650301" cy="3632580"/>
          </a:xfrm>
        </p:grpSpPr>
        <p:pic>
          <p:nvPicPr>
            <p:cNvPr id="17" name="Picture 16">
              <a:extLst>
                <a:ext uri="{FF2B5EF4-FFF2-40B4-BE49-F238E27FC236}">
                  <a16:creationId xmlns:a16="http://schemas.microsoft.com/office/drawing/2014/main" id="{5013E983-B48A-4C42-A7E5-5E20C47EC0AD}"/>
                </a:ext>
              </a:extLst>
            </p:cNvPr>
            <p:cNvPicPr>
              <a:picLocks noChangeAspect="1"/>
            </p:cNvPicPr>
            <p:nvPr/>
          </p:nvPicPr>
          <p:blipFill rotWithShape="1">
            <a:blip r:embed="rId4">
              <a:extLst>
                <a:ext uri="{28A0092B-C50C-407E-A947-70E740481C1C}">
                  <a14:useLocalDpi xmlns:a14="http://schemas.microsoft.com/office/drawing/2010/main" val="0"/>
                </a:ext>
              </a:extLst>
            </a:blip>
            <a:srcRect l="3086" t="19329" b="12669"/>
            <a:stretch/>
          </p:blipFill>
          <p:spPr>
            <a:xfrm>
              <a:off x="3531090" y="1325563"/>
              <a:ext cx="2650301" cy="3306067"/>
            </a:xfrm>
            <a:prstGeom prst="rect">
              <a:avLst/>
            </a:prstGeom>
          </p:spPr>
        </p:pic>
        <p:sp>
          <p:nvSpPr>
            <p:cNvPr id="19" name="TextBox 18">
              <a:extLst>
                <a:ext uri="{FF2B5EF4-FFF2-40B4-BE49-F238E27FC236}">
                  <a16:creationId xmlns:a16="http://schemas.microsoft.com/office/drawing/2014/main" id="{F4F05F9C-AE1D-41F4-ADD5-13D0DA524E72}"/>
                </a:ext>
              </a:extLst>
            </p:cNvPr>
            <p:cNvSpPr txBox="1"/>
            <p:nvPr/>
          </p:nvSpPr>
          <p:spPr>
            <a:xfrm>
              <a:off x="3676234" y="999050"/>
              <a:ext cx="2490683" cy="400110"/>
            </a:xfrm>
            <a:prstGeom prst="rect">
              <a:avLst/>
            </a:prstGeom>
            <a:noFill/>
          </p:spPr>
          <p:txBody>
            <a:bodyPr wrap="square" rtlCol="0">
              <a:spAutoFit/>
            </a:bodyPr>
            <a:lstStyle/>
            <a:p>
              <a:r>
                <a:rPr lang="en-US" sz="2000" dirty="0"/>
                <a:t>Brass ISO (Medium)</a:t>
              </a:r>
            </a:p>
          </p:txBody>
        </p:sp>
      </p:grpSp>
      <p:grpSp>
        <p:nvGrpSpPr>
          <p:cNvPr id="3" name="Group 2">
            <a:extLst>
              <a:ext uri="{FF2B5EF4-FFF2-40B4-BE49-F238E27FC236}">
                <a16:creationId xmlns:a16="http://schemas.microsoft.com/office/drawing/2014/main" id="{8DE74A86-6953-4F08-8263-0CB59EF70AA8}"/>
              </a:ext>
            </a:extLst>
          </p:cNvPr>
          <p:cNvGrpSpPr>
            <a:grpSpLocks noChangeAspect="1"/>
          </p:cNvGrpSpPr>
          <p:nvPr/>
        </p:nvGrpSpPr>
        <p:grpSpPr>
          <a:xfrm>
            <a:off x="8200207" y="1152039"/>
            <a:ext cx="3187048" cy="4308973"/>
            <a:chOff x="6166917" y="990772"/>
            <a:chExt cx="2692890" cy="3640858"/>
          </a:xfrm>
        </p:grpSpPr>
        <p:pic>
          <p:nvPicPr>
            <p:cNvPr id="21" name="Picture 20">
              <a:extLst>
                <a:ext uri="{FF2B5EF4-FFF2-40B4-BE49-F238E27FC236}">
                  <a16:creationId xmlns:a16="http://schemas.microsoft.com/office/drawing/2014/main" id="{E3BCF1BE-78FC-408D-A3E7-CC5E5AE03684}"/>
                </a:ext>
              </a:extLst>
            </p:cNvPr>
            <p:cNvPicPr>
              <a:picLocks noChangeAspect="1"/>
            </p:cNvPicPr>
            <p:nvPr/>
          </p:nvPicPr>
          <p:blipFill rotWithShape="1">
            <a:blip r:embed="rId5">
              <a:extLst>
                <a:ext uri="{28A0092B-C50C-407E-A947-70E740481C1C}">
                  <a14:useLocalDpi xmlns:a14="http://schemas.microsoft.com/office/drawing/2010/main" val="0"/>
                </a:ext>
              </a:extLst>
            </a:blip>
            <a:srcRect l="2790" t="25833" r="3086" b="9167"/>
            <a:stretch/>
          </p:blipFill>
          <p:spPr>
            <a:xfrm>
              <a:off x="6166917" y="1325563"/>
              <a:ext cx="2692890" cy="3306067"/>
            </a:xfrm>
            <a:prstGeom prst="rect">
              <a:avLst/>
            </a:prstGeom>
          </p:spPr>
        </p:pic>
        <p:sp>
          <p:nvSpPr>
            <p:cNvPr id="22" name="TextBox 21">
              <a:extLst>
                <a:ext uri="{FF2B5EF4-FFF2-40B4-BE49-F238E27FC236}">
                  <a16:creationId xmlns:a16="http://schemas.microsoft.com/office/drawing/2014/main" id="{7D218513-2434-4A28-BAAE-A1AC8A8CCA76}"/>
                </a:ext>
              </a:extLst>
            </p:cNvPr>
            <p:cNvSpPr txBox="1"/>
            <p:nvPr/>
          </p:nvSpPr>
          <p:spPr>
            <a:xfrm>
              <a:off x="6369403" y="990772"/>
              <a:ext cx="2291228" cy="400110"/>
            </a:xfrm>
            <a:prstGeom prst="rect">
              <a:avLst/>
            </a:prstGeom>
            <a:noFill/>
          </p:spPr>
          <p:txBody>
            <a:bodyPr wrap="square" rtlCol="0">
              <a:spAutoFit/>
            </a:bodyPr>
            <a:lstStyle/>
            <a:p>
              <a:r>
                <a:rPr lang="en-US" sz="2000" dirty="0"/>
                <a:t>Aluminum cylinder</a:t>
              </a:r>
            </a:p>
          </p:txBody>
        </p:sp>
      </p:grpSp>
      <p:cxnSp>
        <p:nvCxnSpPr>
          <p:cNvPr id="6" name="Straight Arrow Connector 5">
            <a:extLst>
              <a:ext uri="{FF2B5EF4-FFF2-40B4-BE49-F238E27FC236}">
                <a16:creationId xmlns:a16="http://schemas.microsoft.com/office/drawing/2014/main" id="{68606867-9D14-45D0-A176-5D6DE4FC75B2}"/>
              </a:ext>
            </a:extLst>
          </p:cNvPr>
          <p:cNvCxnSpPr>
            <a:cxnSpLocks/>
          </p:cNvCxnSpPr>
          <p:nvPr/>
        </p:nvCxnSpPr>
        <p:spPr>
          <a:xfrm flipH="1">
            <a:off x="3556982" y="1061213"/>
            <a:ext cx="914932" cy="5643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9910B49-6CC2-4E7B-B8DE-1F8A802B7C15}"/>
              </a:ext>
            </a:extLst>
          </p:cNvPr>
          <p:cNvCxnSpPr>
            <a:cxnSpLocks/>
          </p:cNvCxnSpPr>
          <p:nvPr/>
        </p:nvCxnSpPr>
        <p:spPr>
          <a:xfrm flipV="1">
            <a:off x="1817520" y="4417856"/>
            <a:ext cx="877606" cy="76593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36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E070-10F0-43BA-BDCD-CC58D5605863}"/>
              </a:ext>
            </a:extLst>
          </p:cNvPr>
          <p:cNvSpPr>
            <a:spLocks noGrp="1"/>
          </p:cNvSpPr>
          <p:nvPr>
            <p:ph type="title"/>
          </p:nvPr>
        </p:nvSpPr>
        <p:spPr/>
        <p:txBody>
          <a:bodyPr/>
          <a:lstStyle/>
          <a:p>
            <a:r>
              <a:rPr lang="en-US" sz="4000" dirty="0"/>
              <a:t>Targets</a:t>
            </a:r>
          </a:p>
        </p:txBody>
      </p:sp>
      <p:pic>
        <p:nvPicPr>
          <p:cNvPr id="11" name="Picture 10">
            <a:extLst>
              <a:ext uri="{FF2B5EF4-FFF2-40B4-BE49-F238E27FC236}">
                <a16:creationId xmlns:a16="http://schemas.microsoft.com/office/drawing/2014/main" id="{31A59ED0-0CBB-40AF-AB9C-9A60830F7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2792" y="1690372"/>
            <a:ext cx="2421694" cy="1816270"/>
          </a:xfrm>
          <a:prstGeom prst="rect">
            <a:avLst/>
          </a:prstGeom>
        </p:spPr>
      </p:pic>
      <p:pic>
        <p:nvPicPr>
          <p:cNvPr id="15" name="Picture 14">
            <a:extLst>
              <a:ext uri="{FF2B5EF4-FFF2-40B4-BE49-F238E27FC236}">
                <a16:creationId xmlns:a16="http://schemas.microsoft.com/office/drawing/2014/main" id="{F99F5DBF-C077-4A9D-A4B5-513D390B7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10724" y="4177486"/>
            <a:ext cx="2421691" cy="1816268"/>
          </a:xfrm>
          <a:prstGeom prst="rect">
            <a:avLst/>
          </a:prstGeom>
        </p:spPr>
      </p:pic>
      <p:pic>
        <p:nvPicPr>
          <p:cNvPr id="17" name="Picture 16">
            <a:extLst>
              <a:ext uri="{FF2B5EF4-FFF2-40B4-BE49-F238E27FC236}">
                <a16:creationId xmlns:a16="http://schemas.microsoft.com/office/drawing/2014/main" id="{C3FF6A4E-C4FF-472B-94E8-C0B0F765E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10723" y="1690373"/>
            <a:ext cx="2421692" cy="1816269"/>
          </a:xfrm>
          <a:prstGeom prst="rect">
            <a:avLst/>
          </a:prstGeom>
        </p:spPr>
      </p:pic>
      <p:sp>
        <p:nvSpPr>
          <p:cNvPr id="19" name="TextBox 18">
            <a:extLst>
              <a:ext uri="{FF2B5EF4-FFF2-40B4-BE49-F238E27FC236}">
                <a16:creationId xmlns:a16="http://schemas.microsoft.com/office/drawing/2014/main" id="{6C262847-E5A7-4BA6-9FAA-944318EC3DB5}"/>
              </a:ext>
            </a:extLst>
          </p:cNvPr>
          <p:cNvSpPr txBox="1"/>
          <p:nvPr/>
        </p:nvSpPr>
        <p:spPr>
          <a:xfrm>
            <a:off x="1908255" y="1387660"/>
            <a:ext cx="4477247" cy="1477328"/>
          </a:xfrm>
          <a:prstGeom prst="rect">
            <a:avLst/>
          </a:prstGeom>
          <a:noFill/>
        </p:spPr>
        <p:txBody>
          <a:bodyPr wrap="square" rtlCol="0">
            <a:spAutoFit/>
          </a:bodyPr>
          <a:lstStyle/>
          <a:p>
            <a:r>
              <a:rPr lang="en-US" sz="1800" dirty="0"/>
              <a:t>Medium Schedule 40 ISO </a:t>
            </a:r>
            <a:r>
              <a:rPr lang="en-US" sz="1800"/>
              <a:t>Pipe Section</a:t>
            </a:r>
            <a:endParaRPr lang="en-US" sz="1800" dirty="0"/>
          </a:p>
          <a:p>
            <a:r>
              <a:rPr lang="en-US" sz="1800" dirty="0"/>
              <a:t>8” Long</a:t>
            </a:r>
          </a:p>
          <a:p>
            <a:r>
              <a:rPr lang="en-US" sz="1800" dirty="0"/>
              <a:t>2.25” Outer Diameter</a:t>
            </a:r>
          </a:p>
          <a:p>
            <a:r>
              <a:rPr lang="en-US" sz="1800" dirty="0"/>
              <a:t>0.15” Wall Thickness</a:t>
            </a:r>
          </a:p>
          <a:p>
            <a:r>
              <a:rPr lang="en-US" sz="1800" dirty="0"/>
              <a:t>* Used steel, brass, and aluminum pipes *</a:t>
            </a:r>
          </a:p>
        </p:txBody>
      </p:sp>
      <p:sp>
        <p:nvSpPr>
          <p:cNvPr id="20" name="TextBox 19">
            <a:extLst>
              <a:ext uri="{FF2B5EF4-FFF2-40B4-BE49-F238E27FC236}">
                <a16:creationId xmlns:a16="http://schemas.microsoft.com/office/drawing/2014/main" id="{C147C50F-DC93-468F-B3EC-F0BE22F65814}"/>
              </a:ext>
            </a:extLst>
          </p:cNvPr>
          <p:cNvSpPr txBox="1"/>
          <p:nvPr/>
        </p:nvSpPr>
        <p:spPr>
          <a:xfrm>
            <a:off x="1908256" y="3874773"/>
            <a:ext cx="3839183" cy="923330"/>
          </a:xfrm>
          <a:prstGeom prst="rect">
            <a:avLst/>
          </a:prstGeom>
          <a:noFill/>
        </p:spPr>
        <p:txBody>
          <a:bodyPr wrap="square" rtlCol="0">
            <a:spAutoFit/>
          </a:bodyPr>
          <a:lstStyle/>
          <a:p>
            <a:r>
              <a:rPr lang="en-US" sz="1800" dirty="0"/>
              <a:t>Aluminum Cylinder</a:t>
            </a:r>
          </a:p>
          <a:p>
            <a:r>
              <a:rPr lang="en-US" sz="1800" dirty="0"/>
              <a:t>18” Long</a:t>
            </a:r>
          </a:p>
          <a:p>
            <a:r>
              <a:rPr lang="en-US" sz="1800" dirty="0"/>
              <a:t>3” Diameter</a:t>
            </a:r>
          </a:p>
        </p:txBody>
      </p:sp>
      <p:sp>
        <p:nvSpPr>
          <p:cNvPr id="21" name="TextBox 20">
            <a:extLst>
              <a:ext uri="{FF2B5EF4-FFF2-40B4-BE49-F238E27FC236}">
                <a16:creationId xmlns:a16="http://schemas.microsoft.com/office/drawing/2014/main" id="{6DFF4E46-9704-4B09-BB93-9E06C7DA01F7}"/>
              </a:ext>
            </a:extLst>
          </p:cNvPr>
          <p:cNvSpPr txBox="1"/>
          <p:nvPr/>
        </p:nvSpPr>
        <p:spPr>
          <a:xfrm>
            <a:off x="8201774" y="1387659"/>
            <a:ext cx="3839183" cy="1200329"/>
          </a:xfrm>
          <a:prstGeom prst="rect">
            <a:avLst/>
          </a:prstGeom>
          <a:noFill/>
        </p:spPr>
        <p:txBody>
          <a:bodyPr wrap="square" rtlCol="0">
            <a:spAutoFit/>
          </a:bodyPr>
          <a:lstStyle/>
          <a:p>
            <a:r>
              <a:rPr lang="en-US" sz="1800" dirty="0"/>
              <a:t>Copper Plate</a:t>
            </a:r>
          </a:p>
          <a:p>
            <a:r>
              <a:rPr lang="en-US" sz="1800" dirty="0"/>
              <a:t>20.5” Long</a:t>
            </a:r>
          </a:p>
          <a:p>
            <a:r>
              <a:rPr lang="en-US" sz="1800" dirty="0"/>
              <a:t>4” Wide</a:t>
            </a:r>
          </a:p>
          <a:p>
            <a:r>
              <a:rPr lang="en-US" sz="1800" dirty="0"/>
              <a:t>0.25” Thick</a:t>
            </a:r>
          </a:p>
        </p:txBody>
      </p:sp>
      <p:sp>
        <p:nvSpPr>
          <p:cNvPr id="22" name="TextBox 21">
            <a:extLst>
              <a:ext uri="{FF2B5EF4-FFF2-40B4-BE49-F238E27FC236}">
                <a16:creationId xmlns:a16="http://schemas.microsoft.com/office/drawing/2014/main" id="{55A314A6-0CE0-4F88-B52D-6CA19BAE95E7}"/>
              </a:ext>
            </a:extLst>
          </p:cNvPr>
          <p:cNvSpPr txBox="1"/>
          <p:nvPr/>
        </p:nvSpPr>
        <p:spPr>
          <a:xfrm>
            <a:off x="8201774" y="3873580"/>
            <a:ext cx="3839183" cy="646331"/>
          </a:xfrm>
          <a:prstGeom prst="rect">
            <a:avLst/>
          </a:prstGeom>
          <a:noFill/>
        </p:spPr>
        <p:txBody>
          <a:bodyPr wrap="square" rtlCol="0">
            <a:spAutoFit/>
          </a:bodyPr>
          <a:lstStyle/>
          <a:p>
            <a:r>
              <a:rPr lang="en-US" sz="1800" dirty="0"/>
              <a:t>Iron ball</a:t>
            </a:r>
          </a:p>
          <a:p>
            <a:r>
              <a:rPr lang="en-US" sz="1800" dirty="0"/>
              <a:t>4” Diameter</a:t>
            </a:r>
          </a:p>
        </p:txBody>
      </p:sp>
      <p:pic>
        <p:nvPicPr>
          <p:cNvPr id="12" name="Picture 11">
            <a:extLst>
              <a:ext uri="{FF2B5EF4-FFF2-40B4-BE49-F238E27FC236}">
                <a16:creationId xmlns:a16="http://schemas.microsoft.com/office/drawing/2014/main" id="{1FB05B6D-0F32-409A-B837-6A4F72AFA960}"/>
              </a:ext>
            </a:extLst>
          </p:cNvPr>
          <p:cNvPicPr>
            <a:picLocks noChangeAspect="1"/>
          </p:cNvPicPr>
          <p:nvPr/>
        </p:nvPicPr>
        <p:blipFill rotWithShape="1">
          <a:blip r:embed="rId6">
            <a:extLst>
              <a:ext uri="{28A0092B-C50C-407E-A947-70E740481C1C}">
                <a14:useLocalDpi xmlns:a14="http://schemas.microsoft.com/office/drawing/2010/main" val="0"/>
              </a:ext>
            </a:extLst>
          </a:blip>
          <a:srcRect l="49223" t="50078" r="42521" b="35298"/>
          <a:stretch/>
        </p:blipFill>
        <p:spPr>
          <a:xfrm>
            <a:off x="6385502" y="3873580"/>
            <a:ext cx="1822758" cy="2421692"/>
          </a:xfrm>
          <a:prstGeom prst="rect">
            <a:avLst/>
          </a:prstGeom>
        </p:spPr>
      </p:pic>
    </p:spTree>
    <p:extLst>
      <p:ext uri="{BB962C8B-B14F-4D97-AF65-F5344CB8AC3E}">
        <p14:creationId xmlns:p14="http://schemas.microsoft.com/office/powerpoint/2010/main" val="29731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D8F4-A200-43F8-8123-F420F734A432}"/>
              </a:ext>
            </a:extLst>
          </p:cNvPr>
          <p:cNvSpPr>
            <a:spLocks noGrp="1"/>
          </p:cNvSpPr>
          <p:nvPr>
            <p:ph type="title"/>
          </p:nvPr>
        </p:nvSpPr>
        <p:spPr>
          <a:xfrm>
            <a:off x="838200" y="18255"/>
            <a:ext cx="10515600" cy="1325563"/>
          </a:xfrm>
        </p:spPr>
        <p:txBody>
          <a:bodyPr/>
          <a:lstStyle/>
          <a:p>
            <a:pPr algn="ctr"/>
            <a:r>
              <a:rPr lang="en-US" sz="4000" dirty="0"/>
              <a:t>Physical Limitations</a:t>
            </a:r>
          </a:p>
        </p:txBody>
      </p:sp>
      <p:sp>
        <p:nvSpPr>
          <p:cNvPr id="3" name="Text Placeholder 2">
            <a:extLst>
              <a:ext uri="{FF2B5EF4-FFF2-40B4-BE49-F238E27FC236}">
                <a16:creationId xmlns:a16="http://schemas.microsoft.com/office/drawing/2014/main" id="{36F17657-ED0A-4AF8-896E-49A0862E05AC}"/>
              </a:ext>
            </a:extLst>
          </p:cNvPr>
          <p:cNvSpPr>
            <a:spLocks noGrp="1"/>
          </p:cNvSpPr>
          <p:nvPr>
            <p:ph type="body" idx="1"/>
          </p:nvPr>
        </p:nvSpPr>
        <p:spPr>
          <a:xfrm>
            <a:off x="838200" y="1343818"/>
            <a:ext cx="10515600" cy="4351338"/>
          </a:xfrm>
        </p:spPr>
        <p:txBody>
          <a:bodyPr/>
          <a:lstStyle/>
          <a:p>
            <a:r>
              <a:rPr lang="en-US" sz="2200" dirty="0"/>
              <a:t>The EMI system produces a strong magnetic field (close to the value of Earth’s magnetic field)</a:t>
            </a:r>
          </a:p>
          <a:p>
            <a:r>
              <a:rPr lang="en-US" sz="2200" dirty="0"/>
              <a:t>The atomic magnetometers function through a “calibrated” cesium vapor to detect magnetic fields and changes therein</a:t>
            </a:r>
          </a:p>
          <a:p>
            <a:r>
              <a:rPr lang="en-US" sz="2200" dirty="0"/>
              <a:t>Operating both systems simultaneously can lead to some issues in the magnetometer data</a:t>
            </a:r>
            <a:endParaRPr lang="en-US" sz="1800" dirty="0"/>
          </a:p>
          <a:p>
            <a:pPr lvl="1"/>
            <a:r>
              <a:rPr lang="en-US" sz="1800" dirty="0"/>
              <a:t>To prevent this, need either physical separation between the sensors or limit the current used to generate the primary field</a:t>
            </a:r>
          </a:p>
          <a:p>
            <a:endParaRPr lang="en-US" sz="2200" dirty="0"/>
          </a:p>
        </p:txBody>
      </p:sp>
      <p:pic>
        <p:nvPicPr>
          <p:cNvPr id="4" name="Picture 3">
            <a:extLst>
              <a:ext uri="{FF2B5EF4-FFF2-40B4-BE49-F238E27FC236}">
                <a16:creationId xmlns:a16="http://schemas.microsoft.com/office/drawing/2014/main" id="{CFABD643-9FEF-496F-A3BA-8D3B7CCD8652}"/>
              </a:ext>
            </a:extLst>
          </p:cNvPr>
          <p:cNvPicPr>
            <a:picLocks noChangeAspect="1"/>
          </p:cNvPicPr>
          <p:nvPr/>
        </p:nvPicPr>
        <p:blipFill>
          <a:blip r:embed="rId2"/>
          <a:stretch>
            <a:fillRect/>
          </a:stretch>
        </p:blipFill>
        <p:spPr>
          <a:xfrm>
            <a:off x="0" y="465137"/>
            <a:ext cx="12192000" cy="5927725"/>
          </a:xfrm>
          <a:prstGeom prst="rect">
            <a:avLst/>
          </a:prstGeom>
        </p:spPr>
      </p:pic>
    </p:spTree>
    <p:extLst>
      <p:ext uri="{BB962C8B-B14F-4D97-AF65-F5344CB8AC3E}">
        <p14:creationId xmlns:p14="http://schemas.microsoft.com/office/powerpoint/2010/main" val="87245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1734-357B-4816-8E6A-0B68750B09E3}"/>
              </a:ext>
            </a:extLst>
          </p:cNvPr>
          <p:cNvSpPr>
            <a:spLocks noGrp="1"/>
          </p:cNvSpPr>
          <p:nvPr>
            <p:ph type="title"/>
          </p:nvPr>
        </p:nvSpPr>
        <p:spPr>
          <a:xfrm>
            <a:off x="857015" y="0"/>
            <a:ext cx="10515600" cy="1325563"/>
          </a:xfrm>
        </p:spPr>
        <p:txBody>
          <a:bodyPr/>
          <a:lstStyle/>
          <a:p>
            <a:pPr algn="ctr"/>
            <a:r>
              <a:rPr lang="en-US" sz="4000" dirty="0"/>
              <a:t>Medium ISO Response Comparison</a:t>
            </a:r>
          </a:p>
        </p:txBody>
      </p:sp>
      <p:grpSp>
        <p:nvGrpSpPr>
          <p:cNvPr id="3" name="Group 2">
            <a:extLst>
              <a:ext uri="{FF2B5EF4-FFF2-40B4-BE49-F238E27FC236}">
                <a16:creationId xmlns:a16="http://schemas.microsoft.com/office/drawing/2014/main" id="{B8180B32-DB1B-495C-8A70-7F39F6D597FE}"/>
              </a:ext>
            </a:extLst>
          </p:cNvPr>
          <p:cNvGrpSpPr/>
          <p:nvPr/>
        </p:nvGrpSpPr>
        <p:grpSpPr>
          <a:xfrm>
            <a:off x="-1" y="1325563"/>
            <a:ext cx="12192001" cy="3394176"/>
            <a:chOff x="0" y="1325563"/>
            <a:chExt cx="12192001" cy="3394176"/>
          </a:xfrm>
        </p:grpSpPr>
        <p:pic>
          <p:nvPicPr>
            <p:cNvPr id="4" name="Picture 3">
              <a:extLst>
                <a:ext uri="{FF2B5EF4-FFF2-40B4-BE49-F238E27FC236}">
                  <a16:creationId xmlns:a16="http://schemas.microsoft.com/office/drawing/2014/main" id="{34F1249A-9382-4668-914C-4ED26B63E1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45" r="8218"/>
            <a:stretch/>
          </p:blipFill>
          <p:spPr bwMode="auto">
            <a:xfrm>
              <a:off x="6114816" y="1325563"/>
              <a:ext cx="6077185" cy="3394176"/>
            </a:xfrm>
            <a:prstGeom prst="rect">
              <a:avLst/>
            </a:prstGeom>
            <a:noFill/>
            <a:ln>
              <a:noFill/>
            </a:ln>
          </p:spPr>
        </p:pic>
        <p:pic>
          <p:nvPicPr>
            <p:cNvPr id="5" name="Picture 4">
              <a:extLst>
                <a:ext uri="{FF2B5EF4-FFF2-40B4-BE49-F238E27FC236}">
                  <a16:creationId xmlns:a16="http://schemas.microsoft.com/office/drawing/2014/main" id="{017E90F2-C165-4E70-BD9C-90CDE6E8A4F8}"/>
                </a:ext>
              </a:extLst>
            </p:cNvPr>
            <p:cNvPicPr>
              <a:picLocks noChangeAspect="1"/>
            </p:cNvPicPr>
            <p:nvPr/>
          </p:nvPicPr>
          <p:blipFill rotWithShape="1">
            <a:blip r:embed="rId3"/>
            <a:srcRect l="5169" r="6875"/>
            <a:stretch/>
          </p:blipFill>
          <p:spPr>
            <a:xfrm>
              <a:off x="0" y="1325563"/>
              <a:ext cx="6096000" cy="3369708"/>
            </a:xfrm>
            <a:prstGeom prst="rect">
              <a:avLst/>
            </a:prstGeom>
          </p:spPr>
        </p:pic>
      </p:grpSp>
      <p:grpSp>
        <p:nvGrpSpPr>
          <p:cNvPr id="11" name="Group 10">
            <a:extLst>
              <a:ext uri="{FF2B5EF4-FFF2-40B4-BE49-F238E27FC236}">
                <a16:creationId xmlns:a16="http://schemas.microsoft.com/office/drawing/2014/main" id="{AE84D7DC-5B1E-4406-BFF2-AA9C938BBB98}"/>
              </a:ext>
            </a:extLst>
          </p:cNvPr>
          <p:cNvGrpSpPr/>
          <p:nvPr/>
        </p:nvGrpSpPr>
        <p:grpSpPr>
          <a:xfrm>
            <a:off x="5568719" y="4444657"/>
            <a:ext cx="2883359" cy="1825364"/>
            <a:chOff x="9170211" y="1787299"/>
            <a:chExt cx="2883359" cy="1825364"/>
          </a:xfrm>
        </p:grpSpPr>
        <p:pic>
          <p:nvPicPr>
            <p:cNvPr id="12" name="Picture 11">
              <a:extLst>
                <a:ext uri="{FF2B5EF4-FFF2-40B4-BE49-F238E27FC236}">
                  <a16:creationId xmlns:a16="http://schemas.microsoft.com/office/drawing/2014/main" id="{85AAF138-D7E8-48FB-9B71-770D5D447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0211" y="1971964"/>
              <a:ext cx="2841681" cy="1394690"/>
            </a:xfrm>
            <a:prstGeom prst="rect">
              <a:avLst/>
            </a:prstGeom>
          </p:spPr>
        </p:pic>
        <p:cxnSp>
          <p:nvCxnSpPr>
            <p:cNvPr id="13" name="Straight Arrow Connector 12">
              <a:extLst>
                <a:ext uri="{FF2B5EF4-FFF2-40B4-BE49-F238E27FC236}">
                  <a16:creationId xmlns:a16="http://schemas.microsoft.com/office/drawing/2014/main" id="{39ED8746-8364-4D80-A7C3-22EEC1F9B741}"/>
                </a:ext>
              </a:extLst>
            </p:cNvPr>
            <p:cNvCxnSpPr>
              <a:cxnSpLocks/>
            </p:cNvCxnSpPr>
            <p:nvPr/>
          </p:nvCxnSpPr>
          <p:spPr>
            <a:xfrm flipV="1">
              <a:off x="9189027" y="1854202"/>
              <a:ext cx="2485737" cy="56572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6E7993F-E0F7-4F16-AB34-4FA5722B74DF}"/>
                </a:ext>
              </a:extLst>
            </p:cNvPr>
            <p:cNvSpPr txBox="1"/>
            <p:nvPr/>
          </p:nvSpPr>
          <p:spPr>
            <a:xfrm rot="20830309">
              <a:off x="9697327" y="1787299"/>
              <a:ext cx="1399742" cy="369332"/>
            </a:xfrm>
            <a:prstGeom prst="rect">
              <a:avLst/>
            </a:prstGeom>
            <a:noFill/>
          </p:spPr>
          <p:txBody>
            <a:bodyPr wrap="none" rtlCol="0">
              <a:spAutoFit/>
            </a:bodyPr>
            <a:lstStyle/>
            <a:p>
              <a:r>
                <a:rPr lang="en-US" dirty="0"/>
                <a:t>8” (20.32cm)</a:t>
              </a:r>
            </a:p>
          </p:txBody>
        </p:sp>
        <p:sp>
          <p:nvSpPr>
            <p:cNvPr id="15" name="TextBox 14">
              <a:extLst>
                <a:ext uri="{FF2B5EF4-FFF2-40B4-BE49-F238E27FC236}">
                  <a16:creationId xmlns:a16="http://schemas.microsoft.com/office/drawing/2014/main" id="{1DBFF109-C85D-4FED-905B-BC188AEA0619}"/>
                </a:ext>
              </a:extLst>
            </p:cNvPr>
            <p:cNvSpPr txBox="1"/>
            <p:nvPr/>
          </p:nvSpPr>
          <p:spPr>
            <a:xfrm rot="20681051">
              <a:off x="9717674" y="2966332"/>
              <a:ext cx="2335896" cy="646331"/>
            </a:xfrm>
            <a:prstGeom prst="rect">
              <a:avLst/>
            </a:prstGeom>
            <a:noFill/>
          </p:spPr>
          <p:txBody>
            <a:bodyPr wrap="none" rtlCol="0">
              <a:spAutoFit/>
            </a:bodyPr>
            <a:lstStyle/>
            <a:p>
              <a:r>
                <a:rPr lang="en-US" dirty="0"/>
                <a:t>OD: 2.375” (6.0325cm)</a:t>
              </a:r>
            </a:p>
            <a:p>
              <a:r>
                <a:rPr lang="en-US" dirty="0"/>
                <a:t>ID: 2.067” (5.25cm)</a:t>
              </a:r>
            </a:p>
          </p:txBody>
        </p:sp>
      </p:grpSp>
    </p:spTree>
    <p:extLst>
      <p:ext uri="{BB962C8B-B14F-4D97-AF65-F5344CB8AC3E}">
        <p14:creationId xmlns:p14="http://schemas.microsoft.com/office/powerpoint/2010/main" val="231846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1734-357B-4816-8E6A-0B68750B09E3}"/>
              </a:ext>
            </a:extLst>
          </p:cNvPr>
          <p:cNvSpPr>
            <a:spLocks noGrp="1"/>
          </p:cNvSpPr>
          <p:nvPr>
            <p:ph type="title"/>
          </p:nvPr>
        </p:nvSpPr>
        <p:spPr>
          <a:xfrm>
            <a:off x="857015" y="0"/>
            <a:ext cx="10515600" cy="1325563"/>
          </a:xfrm>
        </p:spPr>
        <p:txBody>
          <a:bodyPr/>
          <a:lstStyle/>
          <a:p>
            <a:pPr algn="ctr"/>
            <a:r>
              <a:rPr lang="en-US" sz="4000" dirty="0"/>
              <a:t>Medium ISO Response Comparison</a:t>
            </a:r>
          </a:p>
        </p:txBody>
      </p:sp>
      <p:grpSp>
        <p:nvGrpSpPr>
          <p:cNvPr id="6" name="Group 5">
            <a:extLst>
              <a:ext uri="{FF2B5EF4-FFF2-40B4-BE49-F238E27FC236}">
                <a16:creationId xmlns:a16="http://schemas.microsoft.com/office/drawing/2014/main" id="{F0916EC0-82FF-4830-9582-9E0C98288A44}"/>
              </a:ext>
            </a:extLst>
          </p:cNvPr>
          <p:cNvGrpSpPr/>
          <p:nvPr/>
        </p:nvGrpSpPr>
        <p:grpSpPr>
          <a:xfrm>
            <a:off x="0" y="1323715"/>
            <a:ext cx="12100222" cy="3450190"/>
            <a:chOff x="50099" y="1322479"/>
            <a:chExt cx="12100222" cy="3450190"/>
          </a:xfrm>
        </p:grpSpPr>
        <p:pic>
          <p:nvPicPr>
            <p:cNvPr id="7" name="Picture 6">
              <a:extLst>
                <a:ext uri="{FF2B5EF4-FFF2-40B4-BE49-F238E27FC236}">
                  <a16:creationId xmlns:a16="http://schemas.microsoft.com/office/drawing/2014/main" id="{36B59BC8-5E52-4C61-A7C6-8ED04AC04A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7" r="7662"/>
            <a:stretch/>
          </p:blipFill>
          <p:spPr bwMode="auto">
            <a:xfrm>
              <a:off x="6210840" y="1325562"/>
              <a:ext cx="5939481" cy="3447107"/>
            </a:xfrm>
            <a:prstGeom prst="rect">
              <a:avLst/>
            </a:prstGeom>
            <a:noFill/>
            <a:ln>
              <a:noFill/>
            </a:ln>
          </p:spPr>
        </p:pic>
        <p:pic>
          <p:nvPicPr>
            <p:cNvPr id="8" name="Picture 7">
              <a:extLst>
                <a:ext uri="{FF2B5EF4-FFF2-40B4-BE49-F238E27FC236}">
                  <a16:creationId xmlns:a16="http://schemas.microsoft.com/office/drawing/2014/main" id="{6F787D3A-4188-49B2-92A0-D4925DE7024B}"/>
                </a:ext>
              </a:extLst>
            </p:cNvPr>
            <p:cNvPicPr>
              <a:picLocks noChangeAspect="1"/>
            </p:cNvPicPr>
            <p:nvPr/>
          </p:nvPicPr>
          <p:blipFill rotWithShape="1">
            <a:blip r:embed="rId3"/>
            <a:srcRect l="5474" r="6875"/>
            <a:stretch/>
          </p:blipFill>
          <p:spPr>
            <a:xfrm>
              <a:off x="50099" y="1322479"/>
              <a:ext cx="6214465" cy="3447107"/>
            </a:xfrm>
            <a:prstGeom prst="rect">
              <a:avLst/>
            </a:prstGeom>
          </p:spPr>
        </p:pic>
      </p:grpSp>
      <p:grpSp>
        <p:nvGrpSpPr>
          <p:cNvPr id="9" name="Group 8">
            <a:extLst>
              <a:ext uri="{FF2B5EF4-FFF2-40B4-BE49-F238E27FC236}">
                <a16:creationId xmlns:a16="http://schemas.microsoft.com/office/drawing/2014/main" id="{C1EC426E-C570-4C17-BFAB-215F469894F3}"/>
              </a:ext>
            </a:extLst>
          </p:cNvPr>
          <p:cNvGrpSpPr/>
          <p:nvPr/>
        </p:nvGrpSpPr>
        <p:grpSpPr>
          <a:xfrm>
            <a:off x="5568719" y="4444657"/>
            <a:ext cx="2883359" cy="1825364"/>
            <a:chOff x="9170211" y="1787299"/>
            <a:chExt cx="2883359" cy="1825364"/>
          </a:xfrm>
        </p:grpSpPr>
        <p:pic>
          <p:nvPicPr>
            <p:cNvPr id="10" name="Picture 9">
              <a:extLst>
                <a:ext uri="{FF2B5EF4-FFF2-40B4-BE49-F238E27FC236}">
                  <a16:creationId xmlns:a16="http://schemas.microsoft.com/office/drawing/2014/main" id="{51B2AFEC-6009-4ECA-8E98-E56386EB2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0211" y="1971964"/>
              <a:ext cx="2841681" cy="1394690"/>
            </a:xfrm>
            <a:prstGeom prst="rect">
              <a:avLst/>
            </a:prstGeom>
          </p:spPr>
        </p:pic>
        <p:cxnSp>
          <p:nvCxnSpPr>
            <p:cNvPr id="11" name="Straight Arrow Connector 10">
              <a:extLst>
                <a:ext uri="{FF2B5EF4-FFF2-40B4-BE49-F238E27FC236}">
                  <a16:creationId xmlns:a16="http://schemas.microsoft.com/office/drawing/2014/main" id="{22397179-8A60-419E-9200-2CA7A3883FD3}"/>
                </a:ext>
              </a:extLst>
            </p:cNvPr>
            <p:cNvCxnSpPr>
              <a:cxnSpLocks/>
            </p:cNvCxnSpPr>
            <p:nvPr/>
          </p:nvCxnSpPr>
          <p:spPr>
            <a:xfrm flipV="1">
              <a:off x="9189027" y="1854202"/>
              <a:ext cx="2485737" cy="56572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958C530-9C48-4A75-89B4-98E1D7CB4B6F}"/>
                </a:ext>
              </a:extLst>
            </p:cNvPr>
            <p:cNvSpPr txBox="1"/>
            <p:nvPr/>
          </p:nvSpPr>
          <p:spPr>
            <a:xfrm rot="20830309">
              <a:off x="9697327" y="1787299"/>
              <a:ext cx="1399742" cy="369332"/>
            </a:xfrm>
            <a:prstGeom prst="rect">
              <a:avLst/>
            </a:prstGeom>
            <a:noFill/>
          </p:spPr>
          <p:txBody>
            <a:bodyPr wrap="none" rtlCol="0">
              <a:spAutoFit/>
            </a:bodyPr>
            <a:lstStyle/>
            <a:p>
              <a:r>
                <a:rPr lang="en-US" dirty="0"/>
                <a:t>8” (20.32cm)</a:t>
              </a:r>
            </a:p>
          </p:txBody>
        </p:sp>
        <p:sp>
          <p:nvSpPr>
            <p:cNvPr id="13" name="TextBox 12">
              <a:extLst>
                <a:ext uri="{FF2B5EF4-FFF2-40B4-BE49-F238E27FC236}">
                  <a16:creationId xmlns:a16="http://schemas.microsoft.com/office/drawing/2014/main" id="{84CFEA63-E9DB-4F0E-812B-43EBFDC10F78}"/>
                </a:ext>
              </a:extLst>
            </p:cNvPr>
            <p:cNvSpPr txBox="1"/>
            <p:nvPr/>
          </p:nvSpPr>
          <p:spPr>
            <a:xfrm rot="20681051">
              <a:off x="9717674" y="2966332"/>
              <a:ext cx="2335896" cy="646331"/>
            </a:xfrm>
            <a:prstGeom prst="rect">
              <a:avLst/>
            </a:prstGeom>
            <a:noFill/>
          </p:spPr>
          <p:txBody>
            <a:bodyPr wrap="none" rtlCol="0">
              <a:spAutoFit/>
            </a:bodyPr>
            <a:lstStyle/>
            <a:p>
              <a:r>
                <a:rPr lang="en-US" dirty="0"/>
                <a:t>OD: 2.375” (6.0325cm)</a:t>
              </a:r>
            </a:p>
            <a:p>
              <a:r>
                <a:rPr lang="en-US" dirty="0"/>
                <a:t>ID: 2.067” (5.25cm)</a:t>
              </a:r>
            </a:p>
          </p:txBody>
        </p:sp>
      </p:grpSp>
    </p:spTree>
    <p:extLst>
      <p:ext uri="{BB962C8B-B14F-4D97-AF65-F5344CB8AC3E}">
        <p14:creationId xmlns:p14="http://schemas.microsoft.com/office/powerpoint/2010/main" val="836212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2E5F1-8E7E-4B6B-9D01-D265A1FAC353}"/>
              </a:ext>
            </a:extLst>
          </p:cNvPr>
          <p:cNvPicPr>
            <a:picLocks noChangeAspect="1"/>
          </p:cNvPicPr>
          <p:nvPr/>
        </p:nvPicPr>
        <p:blipFill rotWithShape="1">
          <a:blip r:embed="rId3"/>
          <a:srcRect l="5169" r="6875"/>
          <a:stretch/>
        </p:blipFill>
        <p:spPr>
          <a:xfrm>
            <a:off x="1625814" y="1325563"/>
            <a:ext cx="8940372" cy="4942000"/>
          </a:xfrm>
          <a:prstGeom prst="rect">
            <a:avLst/>
          </a:prstGeom>
        </p:spPr>
      </p:pic>
      <p:sp>
        <p:nvSpPr>
          <p:cNvPr id="2" name="Title 1">
            <a:extLst>
              <a:ext uri="{FF2B5EF4-FFF2-40B4-BE49-F238E27FC236}">
                <a16:creationId xmlns:a16="http://schemas.microsoft.com/office/drawing/2014/main" id="{E5E3D46F-61AA-4B5B-B586-70A2710BFCDC}"/>
              </a:ext>
            </a:extLst>
          </p:cNvPr>
          <p:cNvSpPr>
            <a:spLocks noGrp="1"/>
          </p:cNvSpPr>
          <p:nvPr>
            <p:ph type="title"/>
          </p:nvPr>
        </p:nvSpPr>
        <p:spPr>
          <a:xfrm>
            <a:off x="838200" y="0"/>
            <a:ext cx="10515600" cy="1325563"/>
          </a:xfrm>
        </p:spPr>
        <p:txBody>
          <a:bodyPr/>
          <a:lstStyle/>
          <a:p>
            <a:pPr algn="ctr"/>
            <a:r>
              <a:rPr lang="en-US" sz="3000" dirty="0"/>
              <a:t>Preliminary findings: Different Target Geometries and Compositions</a:t>
            </a:r>
          </a:p>
        </p:txBody>
      </p:sp>
      <p:pic>
        <p:nvPicPr>
          <p:cNvPr id="6" name="Picture 5">
            <a:extLst>
              <a:ext uri="{FF2B5EF4-FFF2-40B4-BE49-F238E27FC236}">
                <a16:creationId xmlns:a16="http://schemas.microsoft.com/office/drawing/2014/main" id="{89779ED8-CD04-485A-9807-1BEA92257949}"/>
              </a:ext>
            </a:extLst>
          </p:cNvPr>
          <p:cNvPicPr>
            <a:picLocks noChangeAspect="1"/>
          </p:cNvPicPr>
          <p:nvPr/>
        </p:nvPicPr>
        <p:blipFill rotWithShape="1">
          <a:blip r:embed="rId4">
            <a:extLst>
              <a:ext uri="{28A0092B-C50C-407E-A947-70E740481C1C}">
                <a14:useLocalDpi xmlns:a14="http://schemas.microsoft.com/office/drawing/2010/main" val="0"/>
              </a:ext>
            </a:extLst>
          </a:blip>
          <a:srcRect l="6133" t="36730" r="5763" b="30378"/>
          <a:stretch/>
        </p:blipFill>
        <p:spPr>
          <a:xfrm rot="5400000">
            <a:off x="10088383" y="3294002"/>
            <a:ext cx="3139264" cy="878994"/>
          </a:xfrm>
          <a:prstGeom prst="rect">
            <a:avLst/>
          </a:prstGeom>
        </p:spPr>
      </p:pic>
      <p:grpSp>
        <p:nvGrpSpPr>
          <p:cNvPr id="12" name="Group 11">
            <a:extLst>
              <a:ext uri="{FF2B5EF4-FFF2-40B4-BE49-F238E27FC236}">
                <a16:creationId xmlns:a16="http://schemas.microsoft.com/office/drawing/2014/main" id="{2CBDC4D6-7879-4357-9E77-BEC11B4AF3A9}"/>
              </a:ext>
            </a:extLst>
          </p:cNvPr>
          <p:cNvGrpSpPr/>
          <p:nvPr/>
        </p:nvGrpSpPr>
        <p:grpSpPr>
          <a:xfrm>
            <a:off x="94488" y="1695389"/>
            <a:ext cx="1783072" cy="3607742"/>
            <a:chOff x="94488" y="1695389"/>
            <a:chExt cx="1783072" cy="3607742"/>
          </a:xfrm>
        </p:grpSpPr>
        <p:pic>
          <p:nvPicPr>
            <p:cNvPr id="5" name="Picture 4">
              <a:extLst>
                <a:ext uri="{FF2B5EF4-FFF2-40B4-BE49-F238E27FC236}">
                  <a16:creationId xmlns:a16="http://schemas.microsoft.com/office/drawing/2014/main" id="{BB098E3B-CDCB-4489-A87F-17D16403DECE}"/>
                </a:ext>
              </a:extLst>
            </p:cNvPr>
            <p:cNvPicPr>
              <a:picLocks noChangeAspect="1"/>
            </p:cNvPicPr>
            <p:nvPr/>
          </p:nvPicPr>
          <p:blipFill rotWithShape="1">
            <a:blip r:embed="rId5">
              <a:extLst>
                <a:ext uri="{28A0092B-C50C-407E-A947-70E740481C1C}">
                  <a14:useLocalDpi xmlns:a14="http://schemas.microsoft.com/office/drawing/2010/main" val="0"/>
                </a:ext>
              </a:extLst>
            </a:blip>
            <a:srcRect l="18205" t="38746" r="4051" b="36745"/>
            <a:stretch/>
          </p:blipFill>
          <p:spPr>
            <a:xfrm rot="5400000">
              <a:off x="-1106423" y="3358508"/>
              <a:ext cx="3145534" cy="743712"/>
            </a:xfrm>
            <a:prstGeom prst="rect">
              <a:avLst/>
            </a:prstGeom>
          </p:spPr>
        </p:pic>
        <p:cxnSp>
          <p:nvCxnSpPr>
            <p:cNvPr id="10" name="Straight Arrow Connector 9">
              <a:extLst>
                <a:ext uri="{FF2B5EF4-FFF2-40B4-BE49-F238E27FC236}">
                  <a16:creationId xmlns:a16="http://schemas.microsoft.com/office/drawing/2014/main" id="{3DFBEF03-67BD-4F1F-A1F2-478EA8EA803B}"/>
                </a:ext>
              </a:extLst>
            </p:cNvPr>
            <p:cNvCxnSpPr/>
            <p:nvPr/>
          </p:nvCxnSpPr>
          <p:spPr>
            <a:xfrm>
              <a:off x="958242" y="2157597"/>
              <a:ext cx="0" cy="314553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E0E42F-346B-4AD2-A299-0B0A012B39FA}"/>
                </a:ext>
              </a:extLst>
            </p:cNvPr>
            <p:cNvSpPr txBox="1"/>
            <p:nvPr/>
          </p:nvSpPr>
          <p:spPr>
            <a:xfrm>
              <a:off x="718027" y="1695389"/>
              <a:ext cx="11595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18” long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3” diameter</a:t>
              </a:r>
            </a:p>
          </p:txBody>
        </p:sp>
      </p:grpSp>
      <p:cxnSp>
        <p:nvCxnSpPr>
          <p:cNvPr id="13" name="Straight Arrow Connector 12">
            <a:extLst>
              <a:ext uri="{FF2B5EF4-FFF2-40B4-BE49-F238E27FC236}">
                <a16:creationId xmlns:a16="http://schemas.microsoft.com/office/drawing/2014/main" id="{9DA68557-8BED-4A0C-B48D-FDF069823E0F}"/>
              </a:ext>
            </a:extLst>
          </p:cNvPr>
          <p:cNvCxnSpPr/>
          <p:nvPr/>
        </p:nvCxnSpPr>
        <p:spPr>
          <a:xfrm>
            <a:off x="11085869" y="2157597"/>
            <a:ext cx="0" cy="314553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5069BB-C6F0-448D-8AA1-19CB9B41EC96}"/>
              </a:ext>
            </a:extLst>
          </p:cNvPr>
          <p:cNvSpPr txBox="1"/>
          <p:nvPr/>
        </p:nvSpPr>
        <p:spPr>
          <a:xfrm>
            <a:off x="10894206" y="1401034"/>
            <a:ext cx="115953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20.5” long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4” wide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0.25” thick</a:t>
            </a:r>
          </a:p>
        </p:txBody>
      </p:sp>
      <p:sp>
        <p:nvSpPr>
          <p:cNvPr id="3" name="Slide Number Placeholder 2">
            <a:extLst>
              <a:ext uri="{FF2B5EF4-FFF2-40B4-BE49-F238E27FC236}">
                <a16:creationId xmlns:a16="http://schemas.microsoft.com/office/drawing/2014/main" id="{23EB51D0-8E05-4CA5-A980-BFD7C968EF5B}"/>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49AF56B-24EE-456A-A7CB-478FA7E5A530}" type="slidenum">
              <a:rPr kumimoji="0" lang="en-US" sz="1200" b="0" i="0" u="none" strike="noStrike" kern="0" cap="none" spc="0" normalizeH="0" baseline="0" noProof="0" smtClean="0">
                <a:ln>
                  <a:noFill/>
                </a:ln>
                <a:solidFill>
                  <a:srgbClr val="FFFFF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200" b="0" i="0" u="none" strike="noStrike" kern="0" cap="none" spc="0" normalizeH="0" baseline="0" noProof="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2154687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92F06-D256-4054-B6CC-646ED4C0BCDF}"/>
              </a:ext>
            </a:extLst>
          </p:cNvPr>
          <p:cNvPicPr>
            <a:picLocks noChangeAspect="1"/>
          </p:cNvPicPr>
          <p:nvPr/>
        </p:nvPicPr>
        <p:blipFill>
          <a:blip r:embed="rId2"/>
          <a:stretch>
            <a:fillRect/>
          </a:stretch>
        </p:blipFill>
        <p:spPr>
          <a:xfrm>
            <a:off x="1294589" y="1325563"/>
            <a:ext cx="10059211" cy="4890767"/>
          </a:xfrm>
          <a:prstGeom prst="rect">
            <a:avLst/>
          </a:prstGeom>
        </p:spPr>
      </p:pic>
      <p:pic>
        <p:nvPicPr>
          <p:cNvPr id="5" name="Picture 4">
            <a:extLst>
              <a:ext uri="{FF2B5EF4-FFF2-40B4-BE49-F238E27FC236}">
                <a16:creationId xmlns:a16="http://schemas.microsoft.com/office/drawing/2014/main" id="{8861854B-41F4-4079-9DD4-39C9582F5EF9}"/>
              </a:ext>
            </a:extLst>
          </p:cNvPr>
          <p:cNvPicPr>
            <a:picLocks noChangeAspect="1"/>
          </p:cNvPicPr>
          <p:nvPr/>
        </p:nvPicPr>
        <p:blipFill>
          <a:blip r:embed="rId3"/>
          <a:stretch>
            <a:fillRect/>
          </a:stretch>
        </p:blipFill>
        <p:spPr>
          <a:xfrm>
            <a:off x="1294589" y="1325563"/>
            <a:ext cx="9602821" cy="4668872"/>
          </a:xfrm>
          <a:prstGeom prst="rect">
            <a:avLst/>
          </a:prstGeom>
        </p:spPr>
      </p:pic>
      <p:sp>
        <p:nvSpPr>
          <p:cNvPr id="3" name="Text Placeholder 2">
            <a:extLst>
              <a:ext uri="{FF2B5EF4-FFF2-40B4-BE49-F238E27FC236}">
                <a16:creationId xmlns:a16="http://schemas.microsoft.com/office/drawing/2014/main" id="{4CB97DAF-819F-4882-A9CE-DD586CCA4E33}"/>
              </a:ext>
            </a:extLst>
          </p:cNvPr>
          <p:cNvSpPr>
            <a:spLocks noGrp="1"/>
          </p:cNvSpPr>
          <p:nvPr>
            <p:ph type="body" idx="1"/>
          </p:nvPr>
        </p:nvSpPr>
        <p:spPr/>
        <p:txBody>
          <a:bodyPr/>
          <a:lstStyle/>
          <a:p>
            <a:r>
              <a:rPr lang="en-US" sz="2200" dirty="0"/>
              <a:t>To ensure that the responses seen can be generalized, as well as making sure that the responses seen fit within reasonable expectations, a modeling approach is helpful</a:t>
            </a:r>
          </a:p>
          <a:p>
            <a:r>
              <a:rPr lang="en-US" sz="2200" dirty="0"/>
              <a:t>To correctly predict the responses, parameters for the targets used need to be identified</a:t>
            </a:r>
          </a:p>
        </p:txBody>
      </p:sp>
      <p:sp>
        <p:nvSpPr>
          <p:cNvPr id="2" name="Title 1">
            <a:extLst>
              <a:ext uri="{FF2B5EF4-FFF2-40B4-BE49-F238E27FC236}">
                <a16:creationId xmlns:a16="http://schemas.microsoft.com/office/drawing/2014/main" id="{47E76397-5A5F-49B8-AE02-6F551952DB2E}"/>
              </a:ext>
            </a:extLst>
          </p:cNvPr>
          <p:cNvSpPr>
            <a:spLocks noGrp="1"/>
          </p:cNvSpPr>
          <p:nvPr>
            <p:ph type="title"/>
          </p:nvPr>
        </p:nvSpPr>
        <p:spPr>
          <a:xfrm>
            <a:off x="838200" y="0"/>
            <a:ext cx="10515600" cy="1325563"/>
          </a:xfrm>
        </p:spPr>
        <p:txBody>
          <a:bodyPr/>
          <a:lstStyle/>
          <a:p>
            <a:pPr algn="ctr"/>
            <a:r>
              <a:rPr lang="en-US" sz="4000" dirty="0"/>
              <a:t>Target Parameter Extraction</a:t>
            </a:r>
          </a:p>
        </p:txBody>
      </p:sp>
    </p:spTree>
    <p:extLst>
      <p:ext uri="{BB962C8B-B14F-4D97-AF65-F5344CB8AC3E}">
        <p14:creationId xmlns:p14="http://schemas.microsoft.com/office/powerpoint/2010/main" val="238283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DF7D-AD0E-4ABE-BFD5-22D6353A685A}"/>
              </a:ext>
            </a:extLst>
          </p:cNvPr>
          <p:cNvSpPr>
            <a:spLocks noGrp="1"/>
          </p:cNvSpPr>
          <p:nvPr>
            <p:ph type="title"/>
          </p:nvPr>
        </p:nvSpPr>
        <p:spPr/>
        <p:txBody>
          <a:bodyPr/>
          <a:lstStyle/>
          <a:p>
            <a:pPr algn="ctr"/>
            <a:r>
              <a:rPr lang="en-US" sz="4000" dirty="0"/>
              <a:t>Conclusions and Further Steps</a:t>
            </a:r>
          </a:p>
        </p:txBody>
      </p:sp>
      <p:sp>
        <p:nvSpPr>
          <p:cNvPr id="3" name="TextBox 2">
            <a:extLst>
              <a:ext uri="{FF2B5EF4-FFF2-40B4-BE49-F238E27FC236}">
                <a16:creationId xmlns:a16="http://schemas.microsoft.com/office/drawing/2014/main" id="{803E09B7-2997-4EA8-BB04-A2EDCEAF70A2}"/>
              </a:ext>
            </a:extLst>
          </p:cNvPr>
          <p:cNvSpPr txBox="1"/>
          <p:nvPr/>
        </p:nvSpPr>
        <p:spPr>
          <a:xfrm>
            <a:off x="849086" y="1807029"/>
            <a:ext cx="105156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Using magnetometers and EMI systems as complements in subsurface investigations is promising!</a:t>
            </a:r>
          </a:p>
          <a:p>
            <a:pPr marL="342900" indent="-342900">
              <a:buFont typeface="Arial" panose="020B0604020202020204" pitchFamily="34" charset="0"/>
              <a:buChar char="•"/>
            </a:pPr>
            <a:r>
              <a:rPr lang="en-US" sz="2400" dirty="0"/>
              <a:t>Offset between active EMI and magnetometers characterized.</a:t>
            </a:r>
          </a:p>
          <a:p>
            <a:endParaRPr lang="en-US" sz="2400" dirty="0"/>
          </a:p>
          <a:p>
            <a:pPr marL="342900" indent="-342900">
              <a:buFont typeface="Arial" panose="020B0604020202020204" pitchFamily="34" charset="0"/>
              <a:buChar char="•"/>
            </a:pPr>
            <a:r>
              <a:rPr lang="en-US" sz="2400" dirty="0"/>
              <a:t>Further modeling of targets used for comparisons to data to be implemented.</a:t>
            </a:r>
          </a:p>
          <a:p>
            <a:pPr marL="342900" indent="-342900">
              <a:buFont typeface="Arial" panose="020B0604020202020204" pitchFamily="34" charset="0"/>
              <a:buChar char="•"/>
            </a:pPr>
            <a:r>
              <a:rPr lang="en-US" sz="2400" dirty="0"/>
              <a:t>Investigating better signal decoupling using vector magnetometer at close proximity to target.</a:t>
            </a:r>
          </a:p>
        </p:txBody>
      </p:sp>
    </p:spTree>
    <p:extLst>
      <p:ext uri="{BB962C8B-B14F-4D97-AF65-F5344CB8AC3E}">
        <p14:creationId xmlns:p14="http://schemas.microsoft.com/office/powerpoint/2010/main" val="38355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DF7D-AD0E-4ABE-BFD5-22D6353A685A}"/>
              </a:ext>
            </a:extLst>
          </p:cNvPr>
          <p:cNvSpPr>
            <a:spLocks noGrp="1"/>
          </p:cNvSpPr>
          <p:nvPr>
            <p:ph type="title"/>
          </p:nvPr>
        </p:nvSpPr>
        <p:spPr/>
        <p:txBody>
          <a:bodyPr/>
          <a:lstStyle/>
          <a:p>
            <a:r>
              <a:rPr lang="en-US" sz="4000" dirty="0"/>
              <a:t>Acknowledgements</a:t>
            </a:r>
          </a:p>
        </p:txBody>
      </p:sp>
      <p:sp>
        <p:nvSpPr>
          <p:cNvPr id="3" name="TextBox 2">
            <a:extLst>
              <a:ext uri="{FF2B5EF4-FFF2-40B4-BE49-F238E27FC236}">
                <a16:creationId xmlns:a16="http://schemas.microsoft.com/office/drawing/2014/main" id="{803E09B7-2997-4EA8-BB04-A2EDCEAF70A2}"/>
              </a:ext>
            </a:extLst>
          </p:cNvPr>
          <p:cNvSpPr txBox="1"/>
          <p:nvPr/>
        </p:nvSpPr>
        <p:spPr>
          <a:xfrm>
            <a:off x="1676400" y="1858338"/>
            <a:ext cx="10515600" cy="1569660"/>
          </a:xfrm>
          <a:prstGeom prst="rect">
            <a:avLst/>
          </a:prstGeom>
          <a:noFill/>
        </p:spPr>
        <p:txBody>
          <a:bodyPr wrap="square" rtlCol="0">
            <a:spAutoFit/>
          </a:bodyPr>
          <a:lstStyle/>
          <a:p>
            <a:r>
              <a:rPr lang="en-US" sz="2400" dirty="0"/>
              <a:t>This work was funded by the National Science Foundation (NSF) grant DGE2125733. Any opinions, findings, and conclusions or recommendations expressed in this material are those of the author(s) and do not necessarily reflect the views of the funding organizations</a:t>
            </a:r>
          </a:p>
        </p:txBody>
      </p:sp>
      <p:pic>
        <p:nvPicPr>
          <p:cNvPr id="1026" name="Picture 2" descr="NSF Logo">
            <a:extLst>
              <a:ext uri="{FF2B5EF4-FFF2-40B4-BE49-F238E27FC236}">
                <a16:creationId xmlns:a16="http://schemas.microsoft.com/office/drawing/2014/main" id="{E1E727BD-AB2F-4403-8316-80B921778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14" y="1896101"/>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4286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DA34B-EC26-4B71-B7E9-1C94B8C4AEE2}"/>
              </a:ext>
            </a:extLst>
          </p:cNvPr>
          <p:cNvSpPr>
            <a:spLocks noGrp="1"/>
          </p:cNvSpPr>
          <p:nvPr>
            <p:ph type="title"/>
          </p:nvPr>
        </p:nvSpPr>
        <p:spPr>
          <a:xfrm>
            <a:off x="838200" y="786"/>
            <a:ext cx="10515600" cy="1325563"/>
          </a:xfrm>
        </p:spPr>
        <p:txBody>
          <a:bodyPr/>
          <a:lstStyle/>
          <a:p>
            <a:pPr algn="ctr"/>
            <a:r>
              <a:rPr lang="en-US" sz="4000" dirty="0"/>
              <a:t>Outline</a:t>
            </a:r>
          </a:p>
        </p:txBody>
      </p:sp>
      <p:sp>
        <p:nvSpPr>
          <p:cNvPr id="3" name="TextBox 2">
            <a:extLst>
              <a:ext uri="{FF2B5EF4-FFF2-40B4-BE49-F238E27FC236}">
                <a16:creationId xmlns:a16="http://schemas.microsoft.com/office/drawing/2014/main" id="{361B5380-04B6-49E2-9D5A-D8E67838DC28}"/>
              </a:ext>
            </a:extLst>
          </p:cNvPr>
          <p:cNvSpPr txBox="1"/>
          <p:nvPr/>
        </p:nvSpPr>
        <p:spPr>
          <a:xfrm>
            <a:off x="838200" y="1326349"/>
            <a:ext cx="10515600"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Motivation</a:t>
            </a:r>
          </a:p>
          <a:p>
            <a:pPr marL="285750" indent="-285750">
              <a:buFont typeface="Arial" panose="020B0604020202020204" pitchFamily="34" charset="0"/>
              <a:buChar char="•"/>
            </a:pPr>
            <a:r>
              <a:rPr lang="en-US" sz="2800" dirty="0"/>
              <a:t>Overview of Magnetometers and EMI</a:t>
            </a:r>
          </a:p>
          <a:p>
            <a:pPr marL="285750" indent="-285750">
              <a:buFont typeface="Arial" panose="020B0604020202020204" pitchFamily="34" charset="0"/>
              <a:buChar char="•"/>
            </a:pPr>
            <a:r>
              <a:rPr lang="en-US" sz="2800" dirty="0"/>
              <a:t>Preliminary Expectations</a:t>
            </a:r>
          </a:p>
          <a:p>
            <a:pPr marL="285750" indent="-285750">
              <a:buFont typeface="Arial" panose="020B0604020202020204" pitchFamily="34" charset="0"/>
              <a:buChar char="•"/>
            </a:pPr>
            <a:r>
              <a:rPr lang="en-US" sz="2800" dirty="0"/>
              <a:t>Testing Process</a:t>
            </a:r>
          </a:p>
          <a:p>
            <a:pPr marL="285750" indent="-285750">
              <a:buFont typeface="Arial" panose="020B0604020202020204" pitchFamily="34" charset="0"/>
              <a:buChar char="•"/>
            </a:pPr>
            <a:r>
              <a:rPr lang="en-US" sz="2800" dirty="0"/>
              <a:t>Data Collected</a:t>
            </a:r>
          </a:p>
          <a:p>
            <a:pPr marL="285750" indent="-285750">
              <a:buFont typeface="Arial" panose="020B0604020202020204" pitchFamily="34" charset="0"/>
              <a:buChar char="•"/>
            </a:pPr>
            <a:r>
              <a:rPr lang="en-US" sz="2800" dirty="0"/>
              <a:t>Q&amp;A</a:t>
            </a:r>
          </a:p>
        </p:txBody>
      </p:sp>
    </p:spTree>
    <p:extLst>
      <p:ext uri="{BB962C8B-B14F-4D97-AF65-F5344CB8AC3E}">
        <p14:creationId xmlns:p14="http://schemas.microsoft.com/office/powerpoint/2010/main" val="15879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69F0D-0A08-4B9F-AF03-50B37B6B5228}"/>
              </a:ext>
            </a:extLst>
          </p:cNvPr>
          <p:cNvSpPr>
            <a:spLocks noGrp="1"/>
          </p:cNvSpPr>
          <p:nvPr>
            <p:ph type="title"/>
          </p:nvPr>
        </p:nvSpPr>
        <p:spPr>
          <a:xfrm>
            <a:off x="838200" y="0"/>
            <a:ext cx="10515600" cy="1325563"/>
          </a:xfrm>
        </p:spPr>
        <p:txBody>
          <a:bodyPr/>
          <a:lstStyle/>
          <a:p>
            <a:pPr algn="ctr"/>
            <a:r>
              <a:rPr lang="en-US" dirty="0"/>
              <a:t>Thank you!</a:t>
            </a:r>
          </a:p>
        </p:txBody>
      </p:sp>
      <p:sp>
        <p:nvSpPr>
          <p:cNvPr id="4" name="TextBox 3">
            <a:extLst>
              <a:ext uri="{FF2B5EF4-FFF2-40B4-BE49-F238E27FC236}">
                <a16:creationId xmlns:a16="http://schemas.microsoft.com/office/drawing/2014/main" id="{911962AF-77B2-459D-8A55-85579F4BA814}"/>
              </a:ext>
            </a:extLst>
          </p:cNvPr>
          <p:cNvSpPr txBox="1"/>
          <p:nvPr/>
        </p:nvSpPr>
        <p:spPr>
          <a:xfrm>
            <a:off x="1063995" y="1325563"/>
            <a:ext cx="10064010" cy="1323439"/>
          </a:xfrm>
          <a:prstGeom prst="rect">
            <a:avLst/>
          </a:prstGeom>
          <a:noFill/>
        </p:spPr>
        <p:txBody>
          <a:bodyPr wrap="square" rtlCol="0">
            <a:spAutoFit/>
          </a:bodyPr>
          <a:lstStyle/>
          <a:p>
            <a:r>
              <a:rPr lang="en-US" sz="3000" dirty="0"/>
              <a:t>Any Questions?</a:t>
            </a:r>
          </a:p>
          <a:p>
            <a:endParaRPr lang="en-US" sz="3000" dirty="0"/>
          </a:p>
          <a:p>
            <a:r>
              <a:rPr lang="en-US" sz="2000" dirty="0"/>
              <a:t>Email: MaxOrmanKollmar.TH@dartmouth.edu</a:t>
            </a:r>
          </a:p>
        </p:txBody>
      </p:sp>
      <p:grpSp>
        <p:nvGrpSpPr>
          <p:cNvPr id="5" name="Group 4">
            <a:extLst>
              <a:ext uri="{FF2B5EF4-FFF2-40B4-BE49-F238E27FC236}">
                <a16:creationId xmlns:a16="http://schemas.microsoft.com/office/drawing/2014/main" id="{F13AD591-52F4-49D6-8D31-BF3876615628}"/>
              </a:ext>
            </a:extLst>
          </p:cNvPr>
          <p:cNvGrpSpPr/>
          <p:nvPr/>
        </p:nvGrpSpPr>
        <p:grpSpPr>
          <a:xfrm>
            <a:off x="1569028" y="3266450"/>
            <a:ext cx="4728713" cy="2354031"/>
            <a:chOff x="2753591" y="3297623"/>
            <a:chExt cx="4728713" cy="2354031"/>
          </a:xfrm>
        </p:grpSpPr>
        <p:pic>
          <p:nvPicPr>
            <p:cNvPr id="6" name="Picture 2" descr="Dartmouth College - Wikipedia">
              <a:extLst>
                <a:ext uri="{FF2B5EF4-FFF2-40B4-BE49-F238E27FC236}">
                  <a16:creationId xmlns:a16="http://schemas.microsoft.com/office/drawing/2014/main" id="{ABAE7D34-FC40-4AEE-92AB-7152F9B50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591" y="3297623"/>
              <a:ext cx="1991591" cy="2133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Thayer School of Engineering at Dartmouth | Bootcamps Reviews | Course  Report">
              <a:extLst>
                <a:ext uri="{FF2B5EF4-FFF2-40B4-BE49-F238E27FC236}">
                  <a16:creationId xmlns:a16="http://schemas.microsoft.com/office/drawing/2014/main" id="{499B0985-99FD-420E-9286-B2EF5580A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349" y="3297623"/>
              <a:ext cx="2522955" cy="2354031"/>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4" descr="ERDC Knowledge Core: Cold Regions Research Engineering Laboratory (CRREL) -  (2/1/1961 - present)">
            <a:extLst>
              <a:ext uri="{FF2B5EF4-FFF2-40B4-BE49-F238E27FC236}">
                <a16:creationId xmlns:a16="http://schemas.microsoft.com/office/drawing/2014/main" id="{D1F3A72B-5D8C-4EF2-B724-B7DF21788B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050" y="3611521"/>
            <a:ext cx="5038197" cy="119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59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EC50-0722-47DB-994F-BAE88DABAADC}"/>
              </a:ext>
            </a:extLst>
          </p:cNvPr>
          <p:cNvSpPr>
            <a:spLocks noGrp="1"/>
          </p:cNvSpPr>
          <p:nvPr>
            <p:ph type="title"/>
          </p:nvPr>
        </p:nvSpPr>
        <p:spPr/>
        <p:txBody>
          <a:bodyPr/>
          <a:lstStyle/>
          <a:p>
            <a:pPr algn="ctr"/>
            <a:r>
              <a:rPr lang="en-US" sz="4000" dirty="0"/>
              <a:t>Motivation</a:t>
            </a:r>
          </a:p>
        </p:txBody>
      </p:sp>
      <p:sp>
        <p:nvSpPr>
          <p:cNvPr id="3" name="TextBox 2">
            <a:extLst>
              <a:ext uri="{FF2B5EF4-FFF2-40B4-BE49-F238E27FC236}">
                <a16:creationId xmlns:a16="http://schemas.microsoft.com/office/drawing/2014/main" id="{0412E909-7716-4DC1-AC90-0D5CDF3208FF}"/>
              </a:ext>
            </a:extLst>
          </p:cNvPr>
          <p:cNvSpPr txBox="1"/>
          <p:nvPr/>
        </p:nvSpPr>
        <p:spPr>
          <a:xfrm>
            <a:off x="631371" y="1469571"/>
            <a:ext cx="11103429" cy="1846659"/>
          </a:xfrm>
          <a:prstGeom prst="rect">
            <a:avLst/>
          </a:prstGeom>
          <a:noFill/>
        </p:spPr>
        <p:txBody>
          <a:bodyPr wrap="square" rtlCol="0">
            <a:spAutoFit/>
          </a:bodyPr>
          <a:lstStyle/>
          <a:p>
            <a:r>
              <a:rPr lang="en-US" sz="2400" dirty="0"/>
              <a:t>There are well-established sensors that are used for subsurface investigations:</a:t>
            </a:r>
          </a:p>
          <a:p>
            <a:pPr marL="342900" indent="-342900">
              <a:buFont typeface="Arial" panose="020B0604020202020204" pitchFamily="34" charset="0"/>
              <a:buChar char="•"/>
            </a:pPr>
            <a:r>
              <a:rPr lang="en-US" sz="2200" dirty="0"/>
              <a:t>Magnetometers</a:t>
            </a:r>
          </a:p>
          <a:p>
            <a:pPr marL="342900" indent="-342900">
              <a:buFont typeface="Arial" panose="020B0604020202020204" pitchFamily="34" charset="0"/>
              <a:buChar char="•"/>
            </a:pPr>
            <a:r>
              <a:rPr lang="en-US" sz="2200" dirty="0"/>
              <a:t>Electromagnetic Induction Sensors</a:t>
            </a:r>
          </a:p>
          <a:p>
            <a:endParaRPr lang="en-US" sz="2200" dirty="0"/>
          </a:p>
          <a:p>
            <a:r>
              <a:rPr lang="en-US" sz="2400" dirty="0"/>
              <a:t>These (and other) sensors are often used “independently”.</a:t>
            </a:r>
          </a:p>
        </p:txBody>
      </p:sp>
    </p:spTree>
    <p:extLst>
      <p:ext uri="{BB962C8B-B14F-4D97-AF65-F5344CB8AC3E}">
        <p14:creationId xmlns:p14="http://schemas.microsoft.com/office/powerpoint/2010/main" val="139013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891E-7BC9-4788-B418-754151C9404C}"/>
              </a:ext>
            </a:extLst>
          </p:cNvPr>
          <p:cNvSpPr>
            <a:spLocks noGrp="1"/>
          </p:cNvSpPr>
          <p:nvPr>
            <p:ph type="title"/>
          </p:nvPr>
        </p:nvSpPr>
        <p:spPr>
          <a:xfrm>
            <a:off x="838200" y="0"/>
            <a:ext cx="10515600" cy="1325563"/>
          </a:xfrm>
        </p:spPr>
        <p:txBody>
          <a:bodyPr/>
          <a:lstStyle/>
          <a:p>
            <a:pPr algn="ctr"/>
            <a:r>
              <a:rPr lang="en-US" sz="4000" dirty="0"/>
              <a:t>Magnetometers</a:t>
            </a:r>
          </a:p>
        </p:txBody>
      </p:sp>
      <p:sp>
        <p:nvSpPr>
          <p:cNvPr id="3" name="TextBox 2">
            <a:extLst>
              <a:ext uri="{FF2B5EF4-FFF2-40B4-BE49-F238E27FC236}">
                <a16:creationId xmlns:a16="http://schemas.microsoft.com/office/drawing/2014/main" id="{29D34823-F81E-46B5-AEA5-DFAEA9579561}"/>
              </a:ext>
            </a:extLst>
          </p:cNvPr>
          <p:cNvSpPr txBox="1"/>
          <p:nvPr/>
        </p:nvSpPr>
        <p:spPr>
          <a:xfrm>
            <a:off x="838200" y="1325563"/>
            <a:ext cx="10515600"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Passive sensors</a:t>
            </a:r>
          </a:p>
          <a:p>
            <a:pPr marL="285750" indent="-285750">
              <a:buFont typeface="Arial" panose="020B0604020202020204" pitchFamily="34" charset="0"/>
              <a:buChar char="•"/>
            </a:pPr>
            <a:r>
              <a:rPr lang="en-US" sz="2200" dirty="0"/>
              <a:t>Total field, gradient, or vector components of magnetic field</a:t>
            </a:r>
          </a:p>
          <a:p>
            <a:pPr marL="285750" indent="-285750">
              <a:buFont typeface="Arial" panose="020B0604020202020204" pitchFamily="34" charset="0"/>
              <a:buChar char="•"/>
            </a:pPr>
            <a:r>
              <a:rPr lang="en-US" sz="2200" dirty="0"/>
              <a:t>Detect “magnetic anomalies” for limited number of target types</a:t>
            </a:r>
          </a:p>
          <a:p>
            <a:pPr marL="285750" indent="-285750">
              <a:buFont typeface="Arial" panose="020B0604020202020204" pitchFamily="34" charset="0"/>
              <a:buChar char="•"/>
            </a:pPr>
            <a:r>
              <a:rPr lang="en-US" sz="2200" dirty="0"/>
              <a:t>Atomic magnetometers have high sensitivity</a:t>
            </a:r>
          </a:p>
        </p:txBody>
      </p:sp>
      <p:pic>
        <p:nvPicPr>
          <p:cNvPr id="1028" name="Picture 4" descr="http://hyperphysics.phy-astr.gsu.edu/hbase/magnetic/imgmag/mearthbar.png">
            <a:extLst>
              <a:ext uri="{FF2B5EF4-FFF2-40B4-BE49-F238E27FC236}">
                <a16:creationId xmlns:a16="http://schemas.microsoft.com/office/drawing/2014/main" id="{F6D708E7-38E6-486C-B49B-065C7C95D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737" y="2952598"/>
            <a:ext cx="5724525" cy="306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4D8F390-2EF4-4D4A-BB35-7692F47BE7EE}"/>
              </a:ext>
            </a:extLst>
          </p:cNvPr>
          <p:cNvSpPr/>
          <p:nvPr/>
        </p:nvSpPr>
        <p:spPr>
          <a:xfrm>
            <a:off x="0" y="6046244"/>
            <a:ext cx="5585183" cy="307777"/>
          </a:xfrm>
          <a:prstGeom prst="rect">
            <a:avLst/>
          </a:prstGeom>
        </p:spPr>
        <p:txBody>
          <a:bodyPr wrap="none">
            <a:spAutoFit/>
          </a:bodyPr>
          <a:lstStyle/>
          <a:p>
            <a:r>
              <a:rPr lang="en-US" dirty="0"/>
              <a:t>http://hyperphysics.phy-astr.gsu.edu/hbase/magnetic/MagEarth.html</a:t>
            </a:r>
          </a:p>
        </p:txBody>
      </p:sp>
    </p:spTree>
    <p:extLst>
      <p:ext uri="{BB962C8B-B14F-4D97-AF65-F5344CB8AC3E}">
        <p14:creationId xmlns:p14="http://schemas.microsoft.com/office/powerpoint/2010/main" val="155496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4065-60CA-4EA3-827C-98EA0C744A7D}"/>
              </a:ext>
            </a:extLst>
          </p:cNvPr>
          <p:cNvSpPr>
            <a:spLocks noGrp="1"/>
          </p:cNvSpPr>
          <p:nvPr>
            <p:ph type="title"/>
          </p:nvPr>
        </p:nvSpPr>
        <p:spPr>
          <a:xfrm>
            <a:off x="838199" y="0"/>
            <a:ext cx="10515600" cy="1325563"/>
          </a:xfrm>
        </p:spPr>
        <p:txBody>
          <a:bodyPr/>
          <a:lstStyle/>
          <a:p>
            <a:pPr algn="ctr"/>
            <a:r>
              <a:rPr lang="en-US" sz="4000" dirty="0"/>
              <a:t>Electromagnetic Induction</a:t>
            </a:r>
          </a:p>
        </p:txBody>
      </p:sp>
      <p:pic>
        <p:nvPicPr>
          <p:cNvPr id="3" name="Google Shape;364;p40" descr="Image preview">
            <a:extLst>
              <a:ext uri="{FF2B5EF4-FFF2-40B4-BE49-F238E27FC236}">
                <a16:creationId xmlns:a16="http://schemas.microsoft.com/office/drawing/2014/main" id="{7238D516-75E8-49C1-85C4-65296571B6AE}"/>
              </a:ext>
            </a:extLst>
          </p:cNvPr>
          <p:cNvPicPr preferRelativeResize="0">
            <a:picLocks noChangeAspect="1"/>
          </p:cNvPicPr>
          <p:nvPr/>
        </p:nvPicPr>
        <p:blipFill rotWithShape="1">
          <a:blip r:embed="rId3">
            <a:alphaModFix/>
          </a:blip>
          <a:srcRect/>
          <a:stretch/>
        </p:blipFill>
        <p:spPr>
          <a:xfrm>
            <a:off x="3902432" y="2610225"/>
            <a:ext cx="4387135" cy="3592423"/>
          </a:xfrm>
          <a:prstGeom prst="rect">
            <a:avLst/>
          </a:prstGeom>
          <a:noFill/>
          <a:ln>
            <a:noFill/>
          </a:ln>
        </p:spPr>
      </p:pic>
      <p:sp>
        <p:nvSpPr>
          <p:cNvPr id="5" name="TextBox 4">
            <a:extLst>
              <a:ext uri="{FF2B5EF4-FFF2-40B4-BE49-F238E27FC236}">
                <a16:creationId xmlns:a16="http://schemas.microsoft.com/office/drawing/2014/main" id="{F33E5331-AAE5-4354-9248-3F4F0C6D848B}"/>
              </a:ext>
            </a:extLst>
          </p:cNvPr>
          <p:cNvSpPr txBox="1"/>
          <p:nvPr/>
        </p:nvSpPr>
        <p:spPr>
          <a:xfrm>
            <a:off x="838199" y="1328775"/>
            <a:ext cx="105156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Combination of active and passive components</a:t>
            </a:r>
          </a:p>
          <a:p>
            <a:pPr marL="342900" indent="-342900">
              <a:buFont typeface="Arial" panose="020B0604020202020204" pitchFamily="34" charset="0"/>
              <a:buChar char="•"/>
            </a:pPr>
            <a:r>
              <a:rPr lang="en-US" sz="2400" dirty="0"/>
              <a:t>Works on conducting targets, not just ferrous/ferromagnetic</a:t>
            </a:r>
          </a:p>
          <a:p>
            <a:pPr marL="342900" indent="-342900">
              <a:buFont typeface="Arial" panose="020B0604020202020204" pitchFamily="34" charset="0"/>
              <a:buChar char="•"/>
            </a:pPr>
            <a:r>
              <a:rPr lang="en-US" sz="2400" dirty="0"/>
              <a:t>Limited sensing depth</a:t>
            </a:r>
          </a:p>
        </p:txBody>
      </p:sp>
    </p:spTree>
    <p:extLst>
      <p:ext uri="{BB962C8B-B14F-4D97-AF65-F5344CB8AC3E}">
        <p14:creationId xmlns:p14="http://schemas.microsoft.com/office/powerpoint/2010/main" val="266296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EC50-0722-47DB-994F-BAE88DABAADC}"/>
              </a:ext>
            </a:extLst>
          </p:cNvPr>
          <p:cNvSpPr>
            <a:spLocks noGrp="1"/>
          </p:cNvSpPr>
          <p:nvPr>
            <p:ph type="title"/>
          </p:nvPr>
        </p:nvSpPr>
        <p:spPr>
          <a:xfrm>
            <a:off x="838200" y="0"/>
            <a:ext cx="10515600" cy="1325563"/>
          </a:xfrm>
        </p:spPr>
        <p:txBody>
          <a:bodyPr/>
          <a:lstStyle/>
          <a:p>
            <a:pPr algn="ctr"/>
            <a:r>
              <a:rPr lang="en-US" sz="4000" dirty="0"/>
              <a:t>Motivation Revisited</a:t>
            </a:r>
          </a:p>
        </p:txBody>
      </p:sp>
      <p:sp>
        <p:nvSpPr>
          <p:cNvPr id="3" name="TextBox 2">
            <a:extLst>
              <a:ext uri="{FF2B5EF4-FFF2-40B4-BE49-F238E27FC236}">
                <a16:creationId xmlns:a16="http://schemas.microsoft.com/office/drawing/2014/main" id="{0412E909-7716-4DC1-AC90-0D5CDF3208FF}"/>
              </a:ext>
            </a:extLst>
          </p:cNvPr>
          <p:cNvSpPr txBox="1"/>
          <p:nvPr/>
        </p:nvSpPr>
        <p:spPr>
          <a:xfrm>
            <a:off x="631371" y="1469571"/>
            <a:ext cx="11103429" cy="4308872"/>
          </a:xfrm>
          <a:prstGeom prst="rect">
            <a:avLst/>
          </a:prstGeom>
          <a:noFill/>
        </p:spPr>
        <p:txBody>
          <a:bodyPr wrap="square" rtlCol="0">
            <a:spAutoFit/>
          </a:bodyPr>
          <a:lstStyle/>
          <a:p>
            <a:r>
              <a:rPr lang="en-US" sz="2400" dirty="0"/>
              <a:t>Magnetometers:</a:t>
            </a:r>
          </a:p>
          <a:p>
            <a:pPr marL="342900" indent="-342900">
              <a:buFont typeface="Arial" panose="020B0604020202020204" pitchFamily="34" charset="0"/>
              <a:buChar char="•"/>
            </a:pPr>
            <a:r>
              <a:rPr lang="en-US" sz="2200" dirty="0"/>
              <a:t>Due to their high sensitivity, magnetometers are useful for detecting small or deep targets</a:t>
            </a:r>
          </a:p>
          <a:p>
            <a:pPr marL="342900" indent="-342900">
              <a:buFont typeface="Arial" panose="020B0604020202020204" pitchFamily="34" charset="0"/>
              <a:buChar char="•"/>
            </a:pPr>
            <a:r>
              <a:rPr lang="en-US" sz="2200" dirty="0"/>
              <a:t>Magnetometers are able to pick up on the anomalies in the local magnetic field in the case of ferromagnetic targets</a:t>
            </a:r>
          </a:p>
          <a:p>
            <a:r>
              <a:rPr lang="en-US" sz="2400" dirty="0"/>
              <a:t>Electromagnetic Induction Sensors</a:t>
            </a:r>
          </a:p>
          <a:p>
            <a:pPr marL="342900" indent="-342900">
              <a:buFont typeface="Arial" panose="020B0604020202020204" pitchFamily="34" charset="0"/>
              <a:buChar char="•"/>
            </a:pPr>
            <a:r>
              <a:rPr lang="en-US" sz="2200" dirty="0"/>
              <a:t>EMI signal is very strong at early times due to measuring dB/dt</a:t>
            </a:r>
          </a:p>
          <a:p>
            <a:pPr marL="342900" indent="-342900">
              <a:buFont typeface="Arial" panose="020B0604020202020204" pitchFamily="34" charset="0"/>
              <a:buChar char="•"/>
            </a:pPr>
            <a:r>
              <a:rPr lang="en-US" sz="2200" dirty="0"/>
              <a:t>EMI sensors can pick up anomalies for conducting targets </a:t>
            </a:r>
            <a:r>
              <a:rPr lang="en-US" sz="2200"/>
              <a:t>in general</a:t>
            </a:r>
            <a:endParaRPr lang="en-US" sz="2200" dirty="0"/>
          </a:p>
          <a:p>
            <a:endParaRPr lang="en-US" sz="2200" dirty="0"/>
          </a:p>
          <a:p>
            <a:r>
              <a:rPr lang="en-US" sz="2400" dirty="0"/>
              <a:t>There is a need to improve detection depth of electromagnetic systems. Much work has been put into improving individual sensor types. But what other potential improvement methods are there?</a:t>
            </a:r>
          </a:p>
        </p:txBody>
      </p:sp>
    </p:spTree>
    <p:extLst>
      <p:ext uri="{BB962C8B-B14F-4D97-AF65-F5344CB8AC3E}">
        <p14:creationId xmlns:p14="http://schemas.microsoft.com/office/powerpoint/2010/main" val="122503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0EC50-0722-47DB-994F-BAE88DABAADC}"/>
              </a:ext>
            </a:extLst>
          </p:cNvPr>
          <p:cNvSpPr>
            <a:spLocks noGrp="1"/>
          </p:cNvSpPr>
          <p:nvPr>
            <p:ph type="title"/>
          </p:nvPr>
        </p:nvSpPr>
        <p:spPr>
          <a:xfrm>
            <a:off x="838200" y="0"/>
            <a:ext cx="10515600" cy="1325563"/>
          </a:xfrm>
        </p:spPr>
        <p:txBody>
          <a:bodyPr/>
          <a:lstStyle/>
          <a:p>
            <a:pPr algn="ctr"/>
            <a:r>
              <a:rPr lang="en-US" sz="4000" dirty="0"/>
              <a:t>Motivation (cont.)</a:t>
            </a:r>
          </a:p>
        </p:txBody>
      </p:sp>
      <p:pic>
        <p:nvPicPr>
          <p:cNvPr id="4" name="Picture 3">
            <a:extLst>
              <a:ext uri="{FF2B5EF4-FFF2-40B4-BE49-F238E27FC236}">
                <a16:creationId xmlns:a16="http://schemas.microsoft.com/office/drawing/2014/main" id="{F4B344C5-5025-4790-9901-4C6A117F80F3}"/>
              </a:ext>
            </a:extLst>
          </p:cNvPr>
          <p:cNvPicPr>
            <a:picLocks noChangeAspect="1"/>
          </p:cNvPicPr>
          <p:nvPr/>
        </p:nvPicPr>
        <p:blipFill>
          <a:blip r:embed="rId3"/>
          <a:stretch>
            <a:fillRect/>
          </a:stretch>
        </p:blipFill>
        <p:spPr>
          <a:xfrm>
            <a:off x="1243434" y="1469571"/>
            <a:ext cx="9705131" cy="4867729"/>
          </a:xfrm>
          <a:prstGeom prst="rect">
            <a:avLst/>
          </a:prstGeom>
        </p:spPr>
      </p:pic>
      <p:pic>
        <p:nvPicPr>
          <p:cNvPr id="5" name="Picture 4">
            <a:extLst>
              <a:ext uri="{FF2B5EF4-FFF2-40B4-BE49-F238E27FC236}">
                <a16:creationId xmlns:a16="http://schemas.microsoft.com/office/drawing/2014/main" id="{839EA977-7DDF-4F67-9163-BAF74EA34A6A}"/>
              </a:ext>
            </a:extLst>
          </p:cNvPr>
          <p:cNvPicPr>
            <a:picLocks noChangeAspect="1"/>
          </p:cNvPicPr>
          <p:nvPr/>
        </p:nvPicPr>
        <p:blipFill>
          <a:blip r:embed="rId4"/>
          <a:stretch>
            <a:fillRect/>
          </a:stretch>
        </p:blipFill>
        <p:spPr>
          <a:xfrm>
            <a:off x="1099875" y="1325563"/>
            <a:ext cx="9992248" cy="5011737"/>
          </a:xfrm>
          <a:prstGeom prst="rect">
            <a:avLst/>
          </a:prstGeom>
        </p:spPr>
      </p:pic>
    </p:spTree>
    <p:extLst>
      <p:ext uri="{BB962C8B-B14F-4D97-AF65-F5344CB8AC3E}">
        <p14:creationId xmlns:p14="http://schemas.microsoft.com/office/powerpoint/2010/main" val="8435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1EA7-3F9C-4FE8-8A25-31B463C4216E}"/>
              </a:ext>
            </a:extLst>
          </p:cNvPr>
          <p:cNvSpPr>
            <a:spLocks noGrp="1"/>
          </p:cNvSpPr>
          <p:nvPr>
            <p:ph type="title"/>
          </p:nvPr>
        </p:nvSpPr>
        <p:spPr>
          <a:xfrm>
            <a:off x="838200" y="15129"/>
            <a:ext cx="10515600" cy="1325563"/>
          </a:xfrm>
        </p:spPr>
        <p:txBody>
          <a:bodyPr/>
          <a:lstStyle/>
          <a:p>
            <a:pPr algn="ctr"/>
            <a:r>
              <a:rPr lang="en-US" sz="4000" dirty="0"/>
              <a:t>Can a combination of the magnetometers and EMI provide more information?</a:t>
            </a:r>
          </a:p>
        </p:txBody>
      </p:sp>
      <p:sp>
        <p:nvSpPr>
          <p:cNvPr id="3" name="TextBox 2">
            <a:extLst>
              <a:ext uri="{FF2B5EF4-FFF2-40B4-BE49-F238E27FC236}">
                <a16:creationId xmlns:a16="http://schemas.microsoft.com/office/drawing/2014/main" id="{A781058E-B296-43CF-A983-FCF38A694CB7}"/>
              </a:ext>
            </a:extLst>
          </p:cNvPr>
          <p:cNvSpPr txBox="1"/>
          <p:nvPr/>
        </p:nvSpPr>
        <p:spPr>
          <a:xfrm>
            <a:off x="800100" y="1332887"/>
            <a:ext cx="105918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Would excitation of a target with an EMI transmitter allow for seeing these targets’ responses in later time channels in a magnetometer?</a:t>
            </a:r>
          </a:p>
          <a:p>
            <a:pPr marL="285750" indent="-285750">
              <a:buFont typeface="Arial" panose="020B0604020202020204" pitchFamily="34" charset="0"/>
              <a:buChar char="•"/>
            </a:pPr>
            <a:r>
              <a:rPr lang="en-US" sz="2000" dirty="0"/>
              <a:t>Would the EMI excitation allow a magnetometer to see nonferrous targets?</a:t>
            </a:r>
          </a:p>
        </p:txBody>
      </p:sp>
      <p:pic>
        <p:nvPicPr>
          <p:cNvPr id="4" name="Picture 3">
            <a:extLst>
              <a:ext uri="{FF2B5EF4-FFF2-40B4-BE49-F238E27FC236}">
                <a16:creationId xmlns:a16="http://schemas.microsoft.com/office/drawing/2014/main" id="{E25F885F-5136-4DEA-B6BB-90175D294354}"/>
              </a:ext>
            </a:extLst>
          </p:cNvPr>
          <p:cNvPicPr>
            <a:picLocks noChangeAspect="1"/>
          </p:cNvPicPr>
          <p:nvPr/>
        </p:nvPicPr>
        <p:blipFill>
          <a:blip r:embed="rId3"/>
          <a:stretch>
            <a:fillRect/>
          </a:stretch>
        </p:blipFill>
        <p:spPr>
          <a:xfrm>
            <a:off x="2101850" y="2348550"/>
            <a:ext cx="7988300" cy="4006632"/>
          </a:xfrm>
          <a:prstGeom prst="rect">
            <a:avLst/>
          </a:prstGeom>
        </p:spPr>
      </p:pic>
      <p:cxnSp>
        <p:nvCxnSpPr>
          <p:cNvPr id="7" name="Straight Arrow Connector 6">
            <a:extLst>
              <a:ext uri="{FF2B5EF4-FFF2-40B4-BE49-F238E27FC236}">
                <a16:creationId xmlns:a16="http://schemas.microsoft.com/office/drawing/2014/main" id="{DBCA3114-0CBF-4C56-841B-595A30DFE00A}"/>
              </a:ext>
            </a:extLst>
          </p:cNvPr>
          <p:cNvCxnSpPr>
            <a:cxnSpLocks/>
          </p:cNvCxnSpPr>
          <p:nvPr/>
        </p:nvCxnSpPr>
        <p:spPr>
          <a:xfrm flipH="1">
            <a:off x="8401050" y="3666308"/>
            <a:ext cx="1212850" cy="889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8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D1EA7-3F9C-4FE8-8A25-31B463C4216E}"/>
              </a:ext>
            </a:extLst>
          </p:cNvPr>
          <p:cNvSpPr>
            <a:spLocks noGrp="1"/>
          </p:cNvSpPr>
          <p:nvPr>
            <p:ph type="title"/>
          </p:nvPr>
        </p:nvSpPr>
        <p:spPr>
          <a:xfrm>
            <a:off x="838200" y="0"/>
            <a:ext cx="10515600" cy="1325563"/>
          </a:xfrm>
        </p:spPr>
        <p:txBody>
          <a:bodyPr/>
          <a:lstStyle/>
          <a:p>
            <a:pPr algn="ctr"/>
            <a:r>
              <a:rPr lang="en-US" sz="4000" dirty="0"/>
              <a:t>Expectations</a:t>
            </a:r>
          </a:p>
        </p:txBody>
      </p:sp>
      <p:sp>
        <p:nvSpPr>
          <p:cNvPr id="3" name="TextBox 2">
            <a:extLst>
              <a:ext uri="{FF2B5EF4-FFF2-40B4-BE49-F238E27FC236}">
                <a16:creationId xmlns:a16="http://schemas.microsoft.com/office/drawing/2014/main" id="{A781058E-B296-43CF-A983-FCF38A694CB7}"/>
              </a:ext>
            </a:extLst>
          </p:cNvPr>
          <p:cNvSpPr txBox="1"/>
          <p:nvPr/>
        </p:nvSpPr>
        <p:spPr>
          <a:xfrm>
            <a:off x="800100" y="1325563"/>
            <a:ext cx="105918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Understanding the expected response of a target subjected to an alternating magnetic field</a:t>
            </a:r>
          </a:p>
          <a:p>
            <a:pPr marL="285750" indent="-28575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7FBA9ED2-BED9-465A-B9C9-06F35961F104}"/>
              </a:ext>
            </a:extLst>
          </p:cNvPr>
          <p:cNvPicPr>
            <a:picLocks noChangeAspect="1"/>
          </p:cNvPicPr>
          <p:nvPr/>
        </p:nvPicPr>
        <p:blipFill>
          <a:blip r:embed="rId3"/>
          <a:stretch>
            <a:fillRect/>
          </a:stretch>
        </p:blipFill>
        <p:spPr>
          <a:xfrm>
            <a:off x="1781799" y="2099525"/>
            <a:ext cx="8767051" cy="3558239"/>
          </a:xfrm>
          <a:prstGeom prst="rect">
            <a:avLst/>
          </a:prstGeom>
        </p:spPr>
      </p:pic>
      <p:sp>
        <p:nvSpPr>
          <p:cNvPr id="5" name="TextBox 4">
            <a:extLst>
              <a:ext uri="{FF2B5EF4-FFF2-40B4-BE49-F238E27FC236}">
                <a16:creationId xmlns:a16="http://schemas.microsoft.com/office/drawing/2014/main" id="{25AE170D-12E2-41D0-B505-6CC4E105D1F3}"/>
              </a:ext>
            </a:extLst>
          </p:cNvPr>
          <p:cNvSpPr txBox="1"/>
          <p:nvPr/>
        </p:nvSpPr>
        <p:spPr>
          <a:xfrm>
            <a:off x="0" y="5838570"/>
            <a:ext cx="12192000" cy="523220"/>
          </a:xfrm>
          <a:prstGeom prst="rect">
            <a:avLst/>
          </a:prstGeom>
          <a:noFill/>
        </p:spPr>
        <p:txBody>
          <a:bodyPr wrap="square" rtlCol="0">
            <a:spAutoFit/>
          </a:bodyPr>
          <a:lstStyle/>
          <a:p>
            <a:r>
              <a:rPr lang="en-US" b="1" dirty="0"/>
              <a:t>A Hybrid Full MAS and Combined MAS/TSA Algorithm for Electromagnetic Induction Sensing</a:t>
            </a:r>
            <a:r>
              <a:rPr lang="en-US" dirty="0"/>
              <a:t>, F. Shubitidze, K. O’Neill, K. Sun, I. </a:t>
            </a:r>
            <a:r>
              <a:rPr lang="en-US" dirty="0" err="1"/>
              <a:t>Shamatava</a:t>
            </a:r>
            <a:r>
              <a:rPr lang="en-US" dirty="0"/>
              <a:t>, K. D. Paulsen, ACES Journal Vol 19 No 1b, March 2004</a:t>
            </a:r>
            <a:endParaRPr lang="en-US" b="1" dirty="0"/>
          </a:p>
        </p:txBody>
      </p:sp>
    </p:spTree>
    <p:extLst>
      <p:ext uri="{BB962C8B-B14F-4D97-AF65-F5344CB8AC3E}">
        <p14:creationId xmlns:p14="http://schemas.microsoft.com/office/powerpoint/2010/main" val="2574156819"/>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Thayer Presentation Template - Standard Size (1)</Template>
  <TotalTime>3165</TotalTime>
  <Words>1249</Words>
  <Application>Microsoft Office PowerPoint</Application>
  <PresentationFormat>Widescreen</PresentationFormat>
  <Paragraphs>143</Paragraphs>
  <Slides>20</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Cambria Math</vt:lpstr>
      <vt:lpstr>Office Theme</vt:lpstr>
      <vt:lpstr>1_Office Theme</vt:lpstr>
      <vt:lpstr>A Combined Electromagnetic Induction-Magnetometer Sensing Approach for Detecting Subsurface Targets</vt:lpstr>
      <vt:lpstr>Outline</vt:lpstr>
      <vt:lpstr>Motivation</vt:lpstr>
      <vt:lpstr>Magnetometers</vt:lpstr>
      <vt:lpstr>Electromagnetic Induction</vt:lpstr>
      <vt:lpstr>Motivation Revisited</vt:lpstr>
      <vt:lpstr>Motivation (cont.)</vt:lpstr>
      <vt:lpstr>Can a combination of the magnetometers and EMI provide more information?</vt:lpstr>
      <vt:lpstr>Expectations</vt:lpstr>
      <vt:lpstr>Responses Recorded in Magnetometers</vt:lpstr>
      <vt:lpstr>Testing Setup</vt:lpstr>
      <vt:lpstr>Targets</vt:lpstr>
      <vt:lpstr>Physical Limitations</vt:lpstr>
      <vt:lpstr>Medium ISO Response Comparison</vt:lpstr>
      <vt:lpstr>Medium ISO Response Comparison</vt:lpstr>
      <vt:lpstr>Preliminary findings: Different Target Geometries and Compositions</vt:lpstr>
      <vt:lpstr>Target Parameter Extraction</vt:lpstr>
      <vt:lpstr>Conclusions and Further Steps</vt:lpstr>
      <vt:lpstr>Acknowledgements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ENGG 198 RESEARCH in progress</dc:title>
  <dc:creator>Maximilian A. Orman-Kollmar</dc:creator>
  <cp:lastModifiedBy>Maximilian A. Orman-Kollmar</cp:lastModifiedBy>
  <cp:revision>493</cp:revision>
  <dcterms:created xsi:type="dcterms:W3CDTF">2022-03-07T17:24:22Z</dcterms:created>
  <dcterms:modified xsi:type="dcterms:W3CDTF">2025-04-16T14:12:30Z</dcterms:modified>
</cp:coreProperties>
</file>