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7" r:id="rId3"/>
  </p:sldIdLst>
  <p:sldSz cx="438912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53280-C206-4133-A185-6796268AFF3C}" v="214" dt="2025-04-10T19:18:2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3" autoAdjust="0"/>
    <p:restoredTop sz="93020" autoAdjust="0"/>
  </p:normalViewPr>
  <p:slideViewPr>
    <p:cSldViewPr snapToGrid="0">
      <p:cViewPr>
        <p:scale>
          <a:sx n="30" d="100"/>
          <a:sy n="30" d="100"/>
        </p:scale>
        <p:origin x="-624" y="-2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le, Caleb [US-US]" userId="2bf108bd-1849-4c4a-a835-d6f4791febdd" providerId="ADAL" clId="{15D53280-C206-4133-A185-6796268AFF3C}"/>
    <pc:docChg chg="undo redo custSel addSld delSld modSld">
      <pc:chgData name="Engle, Caleb [US-US]" userId="2bf108bd-1849-4c4a-a835-d6f4791febdd" providerId="ADAL" clId="{15D53280-C206-4133-A185-6796268AFF3C}" dt="2025-04-18T19:05:56.415" v="22718" actId="6549"/>
      <pc:docMkLst>
        <pc:docMk/>
      </pc:docMkLst>
      <pc:sldChg chg="addSp delSp modSp mod">
        <pc:chgData name="Engle, Caleb [US-US]" userId="2bf108bd-1849-4c4a-a835-d6f4791febdd" providerId="ADAL" clId="{15D53280-C206-4133-A185-6796268AFF3C}" dt="2025-04-10T19:29:35.776" v="22578" actId="122"/>
        <pc:sldMkLst>
          <pc:docMk/>
          <pc:sldMk cId="2499317056" sldId="256"/>
        </pc:sldMkLst>
        <pc:spChg chg="mod">
          <ac:chgData name="Engle, Caleb [US-US]" userId="2bf108bd-1849-4c4a-a835-d6f4791febdd" providerId="ADAL" clId="{15D53280-C206-4133-A185-6796268AFF3C}" dt="2025-04-09T17:05:52.444" v="7434" actId="20577"/>
          <ac:spMkLst>
            <pc:docMk/>
            <pc:sldMk cId="2499317056" sldId="256"/>
            <ac:spMk id="2" creationId="{D87D1B6B-DF06-E3D5-501C-33E400FD062E}"/>
          </ac:spMkLst>
        </pc:spChg>
        <pc:spChg chg="add mod">
          <ac:chgData name="Engle, Caleb [US-US]" userId="2bf108bd-1849-4c4a-a835-d6f4791febdd" providerId="ADAL" clId="{15D53280-C206-4133-A185-6796268AFF3C}" dt="2025-04-09T18:40:54.469" v="10665" actId="14100"/>
          <ac:spMkLst>
            <pc:docMk/>
            <pc:sldMk cId="2499317056" sldId="256"/>
            <ac:spMk id="29" creationId="{861D4729-C3DD-598C-E49D-3F910BE77A50}"/>
          </ac:spMkLst>
        </pc:spChg>
        <pc:spChg chg="add mod">
          <ac:chgData name="Engle, Caleb [US-US]" userId="2bf108bd-1849-4c4a-a835-d6f4791febdd" providerId="ADAL" clId="{15D53280-C206-4133-A185-6796268AFF3C}" dt="2025-04-09T18:40:23.656" v="10662" actId="14100"/>
          <ac:spMkLst>
            <pc:docMk/>
            <pc:sldMk cId="2499317056" sldId="256"/>
            <ac:spMk id="44" creationId="{A22977C7-F388-2B31-2C9F-836433A9FE79}"/>
          </ac:spMkLst>
        </pc:spChg>
        <pc:spChg chg="add mod">
          <ac:chgData name="Engle, Caleb [US-US]" userId="2bf108bd-1849-4c4a-a835-d6f4791febdd" providerId="ADAL" clId="{15D53280-C206-4133-A185-6796268AFF3C}" dt="2025-04-09T18:40:26.103" v="10663" actId="1076"/>
          <ac:spMkLst>
            <pc:docMk/>
            <pc:sldMk cId="2499317056" sldId="256"/>
            <ac:spMk id="45" creationId="{11F486ED-4E35-F4EC-394E-D277CC48E5DF}"/>
          </ac:spMkLst>
        </pc:spChg>
        <pc:spChg chg="add mod">
          <ac:chgData name="Engle, Caleb [US-US]" userId="2bf108bd-1849-4c4a-a835-d6f4791febdd" providerId="ADAL" clId="{15D53280-C206-4133-A185-6796268AFF3C}" dt="2025-04-10T16:08:16.323" v="19075" actId="1076"/>
          <ac:spMkLst>
            <pc:docMk/>
            <pc:sldMk cId="2499317056" sldId="256"/>
            <ac:spMk id="46" creationId="{A3820508-DBB0-56ED-D532-4DD17C669534}"/>
          </ac:spMkLst>
        </pc:spChg>
        <pc:spChg chg="add mod">
          <ac:chgData name="Engle, Caleb [US-US]" userId="2bf108bd-1849-4c4a-a835-d6f4791febdd" providerId="ADAL" clId="{15D53280-C206-4133-A185-6796268AFF3C}" dt="2025-04-10T16:08:31.098" v="19078" actId="1076"/>
          <ac:spMkLst>
            <pc:docMk/>
            <pc:sldMk cId="2499317056" sldId="256"/>
            <ac:spMk id="49" creationId="{2C5A8898-9779-0309-DF56-7CD899AD7835}"/>
          </ac:spMkLst>
        </pc:spChg>
        <pc:spChg chg="add mod">
          <ac:chgData name="Engle, Caleb [US-US]" userId="2bf108bd-1849-4c4a-a835-d6f4791febdd" providerId="ADAL" clId="{15D53280-C206-4133-A185-6796268AFF3C}" dt="2025-04-10T19:28:36.090" v="22566" actId="20577"/>
          <ac:spMkLst>
            <pc:docMk/>
            <pc:sldMk cId="2499317056" sldId="256"/>
            <ac:spMk id="50" creationId="{F2CB7913-B9CD-0D88-1670-A92ADC380AAE}"/>
          </ac:spMkLst>
        </pc:spChg>
        <pc:spChg chg="add mod">
          <ac:chgData name="Engle, Caleb [US-US]" userId="2bf108bd-1849-4c4a-a835-d6f4791febdd" providerId="ADAL" clId="{15D53280-C206-4133-A185-6796268AFF3C}" dt="2025-04-10T16:08:12.739" v="19074" actId="1076"/>
          <ac:spMkLst>
            <pc:docMk/>
            <pc:sldMk cId="2499317056" sldId="256"/>
            <ac:spMk id="51" creationId="{0EE12016-99F0-8D1E-CD4C-A172D644AC88}"/>
          </ac:spMkLst>
        </pc:spChg>
        <pc:spChg chg="add mod">
          <ac:chgData name="Engle, Caleb [US-US]" userId="2bf108bd-1849-4c4a-a835-d6f4791febdd" providerId="ADAL" clId="{15D53280-C206-4133-A185-6796268AFF3C}" dt="2025-04-09T18:40:08.886" v="10658" actId="1076"/>
          <ac:spMkLst>
            <pc:docMk/>
            <pc:sldMk cId="2499317056" sldId="256"/>
            <ac:spMk id="52" creationId="{2907CAED-C287-7082-ECB5-8EC3886D1E74}"/>
          </ac:spMkLst>
        </pc:spChg>
        <pc:spChg chg="add mod">
          <ac:chgData name="Engle, Caleb [US-US]" userId="2bf108bd-1849-4c4a-a835-d6f4791febdd" providerId="ADAL" clId="{15D53280-C206-4133-A185-6796268AFF3C}" dt="2025-04-09T20:16:12.053" v="13419" actId="1076"/>
          <ac:spMkLst>
            <pc:docMk/>
            <pc:sldMk cId="2499317056" sldId="256"/>
            <ac:spMk id="54" creationId="{8A111CEA-65AD-C1C7-FBB5-3FEF9D2DCDA5}"/>
          </ac:spMkLst>
        </pc:spChg>
        <pc:spChg chg="add mod">
          <ac:chgData name="Engle, Caleb [US-US]" userId="2bf108bd-1849-4c4a-a835-d6f4791febdd" providerId="ADAL" clId="{15D53280-C206-4133-A185-6796268AFF3C}" dt="2025-04-10T02:40:35.385" v="13958" actId="1076"/>
          <ac:spMkLst>
            <pc:docMk/>
            <pc:sldMk cId="2499317056" sldId="256"/>
            <ac:spMk id="55" creationId="{30EB366C-412B-B07E-2BC8-449BC9017012}"/>
          </ac:spMkLst>
        </pc:spChg>
        <pc:spChg chg="add mod">
          <ac:chgData name="Engle, Caleb [US-US]" userId="2bf108bd-1849-4c4a-a835-d6f4791febdd" providerId="ADAL" clId="{15D53280-C206-4133-A185-6796268AFF3C}" dt="2025-04-10T16:09:08.764" v="19093" actId="20577"/>
          <ac:spMkLst>
            <pc:docMk/>
            <pc:sldMk cId="2499317056" sldId="256"/>
            <ac:spMk id="63" creationId="{03A084D0-2FF8-7DE1-966D-7825970788BA}"/>
          </ac:spMkLst>
        </pc:spChg>
        <pc:spChg chg="add mod">
          <ac:chgData name="Engle, Caleb [US-US]" userId="2bf108bd-1849-4c4a-a835-d6f4791febdd" providerId="ADAL" clId="{15D53280-C206-4133-A185-6796268AFF3C}" dt="2025-04-10T16:01:31.239" v="18235" actId="20577"/>
          <ac:spMkLst>
            <pc:docMk/>
            <pc:sldMk cId="2499317056" sldId="256"/>
            <ac:spMk id="1029" creationId="{5EA37EF8-8C16-F1D9-0FBC-59977122A472}"/>
          </ac:spMkLst>
        </pc:spChg>
        <pc:spChg chg="add mod">
          <ac:chgData name="Engle, Caleb [US-US]" userId="2bf108bd-1849-4c4a-a835-d6f4791febdd" providerId="ADAL" clId="{15D53280-C206-4133-A185-6796268AFF3C}" dt="2025-04-10T19:29:35.776" v="22578" actId="122"/>
          <ac:spMkLst>
            <pc:docMk/>
            <pc:sldMk cId="2499317056" sldId="256"/>
            <ac:spMk id="1033" creationId="{D87858B8-EC4C-38AD-88CE-E02E10168036}"/>
          </ac:spMkLst>
        </pc:spChg>
        <pc:spChg chg="add mod">
          <ac:chgData name="Engle, Caleb [US-US]" userId="2bf108bd-1849-4c4a-a835-d6f4791febdd" providerId="ADAL" clId="{15D53280-C206-4133-A185-6796268AFF3C}" dt="2025-04-09T20:17:14.260" v="13489" actId="1076"/>
          <ac:spMkLst>
            <pc:docMk/>
            <pc:sldMk cId="2499317056" sldId="256"/>
            <ac:spMk id="1037" creationId="{41B19186-5A4D-7022-F8A1-E7A7F3C85F00}"/>
          </ac:spMkLst>
        </pc:spChg>
        <pc:spChg chg="add mod">
          <ac:chgData name="Engle, Caleb [US-US]" userId="2bf108bd-1849-4c4a-a835-d6f4791febdd" providerId="ADAL" clId="{15D53280-C206-4133-A185-6796268AFF3C}" dt="2025-04-10T03:56:26.281" v="16970" actId="1076"/>
          <ac:spMkLst>
            <pc:docMk/>
            <pc:sldMk cId="2499317056" sldId="256"/>
            <ac:spMk id="1041" creationId="{FD66B35F-087F-68D8-AF4C-DFB52F522D44}"/>
          </ac:spMkLst>
        </pc:spChg>
        <pc:spChg chg="add mod">
          <ac:chgData name="Engle, Caleb [US-US]" userId="2bf108bd-1849-4c4a-a835-d6f4791febdd" providerId="ADAL" clId="{15D53280-C206-4133-A185-6796268AFF3C}" dt="2025-04-10T15:56:30.096" v="18072" actId="1076"/>
          <ac:spMkLst>
            <pc:docMk/>
            <pc:sldMk cId="2499317056" sldId="256"/>
            <ac:spMk id="1046" creationId="{EC12ADB2-864F-049D-6DBC-6D311355E49A}"/>
          </ac:spMkLst>
        </pc:spChg>
        <pc:spChg chg="add mod">
          <ac:chgData name="Engle, Caleb [US-US]" userId="2bf108bd-1849-4c4a-a835-d6f4791febdd" providerId="ADAL" clId="{15D53280-C206-4133-A185-6796268AFF3C}" dt="2025-04-10T02:39:33.546" v="13955" actId="1076"/>
          <ac:spMkLst>
            <pc:docMk/>
            <pc:sldMk cId="2499317056" sldId="256"/>
            <ac:spMk id="1050" creationId="{4688CD9B-FC26-86A6-9123-45C798498B83}"/>
          </ac:spMkLst>
        </pc:spChg>
        <pc:spChg chg="add mod">
          <ac:chgData name="Engle, Caleb [US-US]" userId="2bf108bd-1849-4c4a-a835-d6f4791febdd" providerId="ADAL" clId="{15D53280-C206-4133-A185-6796268AFF3C}" dt="2025-04-10T03:56:35.257" v="16973" actId="14100"/>
          <ac:spMkLst>
            <pc:docMk/>
            <pc:sldMk cId="2499317056" sldId="256"/>
            <ac:spMk id="1055" creationId="{0D8A6894-7FCC-22F3-4361-7B11ADE2B617}"/>
          </ac:spMkLst>
        </pc:spChg>
        <pc:spChg chg="add mod">
          <ac:chgData name="Engle, Caleb [US-US]" userId="2bf108bd-1849-4c4a-a835-d6f4791febdd" providerId="ADAL" clId="{15D53280-C206-4133-A185-6796268AFF3C}" dt="2025-04-10T15:55:02.087" v="18049" actId="1076"/>
          <ac:spMkLst>
            <pc:docMk/>
            <pc:sldMk cId="2499317056" sldId="256"/>
            <ac:spMk id="1057" creationId="{3BC307CA-F0BD-98D2-07E8-FE8166DB9764}"/>
          </ac:spMkLst>
        </pc:spChg>
        <pc:spChg chg="add mod">
          <ac:chgData name="Engle, Caleb [US-US]" userId="2bf108bd-1849-4c4a-a835-d6f4791febdd" providerId="ADAL" clId="{15D53280-C206-4133-A185-6796268AFF3C}" dt="2025-04-10T15:57:02.134" v="18094" actId="1076"/>
          <ac:spMkLst>
            <pc:docMk/>
            <pc:sldMk cId="2499317056" sldId="256"/>
            <ac:spMk id="1060" creationId="{4AFFEEBA-7134-D134-8EE7-25746AC4C700}"/>
          </ac:spMkLst>
        </pc:spChg>
        <pc:picChg chg="add mod modCrop">
          <ac:chgData name="Engle, Caleb [US-US]" userId="2bf108bd-1849-4c4a-a835-d6f4791febdd" providerId="ADAL" clId="{15D53280-C206-4133-A185-6796268AFF3C}" dt="2025-04-10T16:08:21.114" v="19076" actId="1076"/>
          <ac:picMkLst>
            <pc:docMk/>
            <pc:sldMk cId="2499317056" sldId="256"/>
            <ac:picMk id="32" creationId="{8E55B8D0-FFB0-859D-7FA4-9857787FC33E}"/>
          </ac:picMkLst>
        </pc:picChg>
        <pc:picChg chg="add mod">
          <ac:chgData name="Engle, Caleb [US-US]" userId="2bf108bd-1849-4c4a-a835-d6f4791febdd" providerId="ADAL" clId="{15D53280-C206-4133-A185-6796268AFF3C}" dt="2025-04-09T18:40:19.295" v="10661" actId="14100"/>
          <ac:picMkLst>
            <pc:docMk/>
            <pc:sldMk cId="2499317056" sldId="256"/>
            <ac:picMk id="35" creationId="{A789E8BC-9171-6774-1F65-4F48A776071E}"/>
          </ac:picMkLst>
        </pc:picChg>
        <pc:picChg chg="add mod modCrop">
          <ac:chgData name="Engle, Caleb [US-US]" userId="2bf108bd-1849-4c4a-a835-d6f4791febdd" providerId="ADAL" clId="{15D53280-C206-4133-A185-6796268AFF3C}" dt="2025-04-09T18:40:16.703" v="10660" actId="1076"/>
          <ac:picMkLst>
            <pc:docMk/>
            <pc:sldMk cId="2499317056" sldId="256"/>
            <ac:picMk id="37" creationId="{7492225F-0764-293A-8DA9-71244FE9BDDD}"/>
          </ac:picMkLst>
        </pc:picChg>
        <pc:picChg chg="add mod">
          <ac:chgData name="Engle, Caleb [US-US]" userId="2bf108bd-1849-4c4a-a835-d6f4791febdd" providerId="ADAL" clId="{15D53280-C206-4133-A185-6796268AFF3C}" dt="2025-04-09T18:40:03.062" v="10656" actId="1076"/>
          <ac:picMkLst>
            <pc:docMk/>
            <pc:sldMk cId="2499317056" sldId="256"/>
            <ac:picMk id="42" creationId="{0E7AB6D4-757C-CADB-2DEF-FFDA35DF3DD4}"/>
          </ac:picMkLst>
        </pc:picChg>
        <pc:picChg chg="add mod ord">
          <ac:chgData name="Engle, Caleb [US-US]" userId="2bf108bd-1849-4c4a-a835-d6f4791febdd" providerId="ADAL" clId="{15D53280-C206-4133-A185-6796268AFF3C}" dt="2025-04-09T18:40:12.791" v="10659" actId="1076"/>
          <ac:picMkLst>
            <pc:docMk/>
            <pc:sldMk cId="2499317056" sldId="256"/>
            <ac:picMk id="43" creationId="{46674FE9-D2C9-ECB3-95BF-5BFA157E3827}"/>
          </ac:picMkLst>
        </pc:picChg>
        <pc:picChg chg="add mod modCrop">
          <ac:chgData name="Engle, Caleb [US-US]" userId="2bf108bd-1849-4c4a-a835-d6f4791febdd" providerId="ADAL" clId="{15D53280-C206-4133-A185-6796268AFF3C}" dt="2025-04-10T16:08:26.906" v="19077" actId="1076"/>
          <ac:picMkLst>
            <pc:docMk/>
            <pc:sldMk cId="2499317056" sldId="256"/>
            <ac:picMk id="48" creationId="{924BA1BF-D183-E792-C2B3-47588CE0AF6F}"/>
          </ac:picMkLst>
        </pc:picChg>
        <pc:picChg chg="add mod">
          <ac:chgData name="Engle, Caleb [US-US]" userId="2bf108bd-1849-4c4a-a835-d6f4791febdd" providerId="ADAL" clId="{15D53280-C206-4133-A185-6796268AFF3C}" dt="2025-04-10T03:56:18.785" v="16969" actId="14100"/>
          <ac:picMkLst>
            <pc:docMk/>
            <pc:sldMk cId="2499317056" sldId="256"/>
            <ac:picMk id="53" creationId="{00000000-0008-0000-0000-000046020000}"/>
          </ac:picMkLst>
        </pc:picChg>
        <pc:picChg chg="add mod">
          <ac:chgData name="Engle, Caleb [US-US]" userId="2bf108bd-1849-4c4a-a835-d6f4791febdd" providerId="ADAL" clId="{15D53280-C206-4133-A185-6796268AFF3C}" dt="2025-04-10T03:56:48.809" v="16978" actId="1076"/>
          <ac:picMkLst>
            <pc:docMk/>
            <pc:sldMk cId="2499317056" sldId="256"/>
            <ac:picMk id="1049" creationId="{A30254A9-6304-DBC6-86DB-AD51390C5132}"/>
          </ac:picMkLst>
        </pc:picChg>
        <pc:picChg chg="add mod">
          <ac:chgData name="Engle, Caleb [US-US]" userId="2bf108bd-1849-4c4a-a835-d6f4791febdd" providerId="ADAL" clId="{15D53280-C206-4133-A185-6796268AFF3C}" dt="2025-04-10T03:57:05.521" v="16979" actId="1076"/>
          <ac:picMkLst>
            <pc:docMk/>
            <pc:sldMk cId="2499317056" sldId="256"/>
            <ac:picMk id="1051" creationId="{F4E22D3D-2A3C-35D1-EC0A-E7940A1ACFA8}"/>
          </ac:picMkLst>
        </pc:picChg>
        <pc:picChg chg="add mod">
          <ac:chgData name="Engle, Caleb [US-US]" userId="2bf108bd-1849-4c4a-a835-d6f4791febdd" providerId="ADAL" clId="{15D53280-C206-4133-A185-6796268AFF3C}" dt="2025-04-10T03:56:43.577" v="16976" actId="14100"/>
          <ac:picMkLst>
            <pc:docMk/>
            <pc:sldMk cId="2499317056" sldId="256"/>
            <ac:picMk id="1052" creationId="{C138908E-FCF4-6D3F-3424-888B9C4C7E7F}"/>
          </ac:picMkLst>
        </pc:picChg>
        <pc:picChg chg="add mod">
          <ac:chgData name="Engle, Caleb [US-US]" userId="2bf108bd-1849-4c4a-a835-d6f4791febdd" providerId="ADAL" clId="{15D53280-C206-4133-A185-6796268AFF3C}" dt="2025-04-10T15:56:21.487" v="18071" actId="14100"/>
          <ac:picMkLst>
            <pc:docMk/>
            <pc:sldMk cId="2499317056" sldId="256"/>
            <ac:picMk id="1056" creationId="{54517708-80D7-87B3-06A9-539BBB4749E9}"/>
          </ac:picMkLst>
        </pc:picChg>
        <pc:picChg chg="add mod">
          <ac:chgData name="Engle, Caleb [US-US]" userId="2bf108bd-1849-4c4a-a835-d6f4791febdd" providerId="ADAL" clId="{15D53280-C206-4133-A185-6796268AFF3C}" dt="2025-04-10T15:55:51.416" v="18062" actId="167"/>
          <ac:picMkLst>
            <pc:docMk/>
            <pc:sldMk cId="2499317056" sldId="256"/>
            <ac:picMk id="1058" creationId="{C03065BB-BA46-CE28-739B-A98EDCA5D953}"/>
          </ac:picMkLst>
        </pc:picChg>
        <pc:picChg chg="add mod">
          <ac:chgData name="Engle, Caleb [US-US]" userId="2bf108bd-1849-4c4a-a835-d6f4791febdd" providerId="ADAL" clId="{15D53280-C206-4133-A185-6796268AFF3C}" dt="2025-04-10T16:00:25.591" v="18095" actId="1076"/>
          <ac:picMkLst>
            <pc:docMk/>
            <pc:sldMk cId="2499317056" sldId="256"/>
            <ac:picMk id="1059" creationId="{2318DEBF-087B-5AE5-4C4F-E992BE47C8A6}"/>
          </ac:picMkLst>
        </pc:picChg>
        <pc:cxnChg chg="add mod">
          <ac:chgData name="Engle, Caleb [US-US]" userId="2bf108bd-1849-4c4a-a835-d6f4791febdd" providerId="ADAL" clId="{15D53280-C206-4133-A185-6796268AFF3C}" dt="2025-04-10T16:01:44.431" v="18238" actId="14100"/>
          <ac:cxnSpMkLst>
            <pc:docMk/>
            <pc:sldMk cId="2499317056" sldId="256"/>
            <ac:cxnSpMk id="57" creationId="{62EE0A8D-F4A1-45C8-B480-1076C43C25DD}"/>
          </ac:cxnSpMkLst>
        </pc:cxnChg>
        <pc:cxnChg chg="add mod">
          <ac:chgData name="Engle, Caleb [US-US]" userId="2bf108bd-1849-4c4a-a835-d6f4791febdd" providerId="ADAL" clId="{15D53280-C206-4133-A185-6796268AFF3C}" dt="2025-04-10T16:02:02.696" v="18243" actId="14100"/>
          <ac:cxnSpMkLst>
            <pc:docMk/>
            <pc:sldMk cId="2499317056" sldId="256"/>
            <ac:cxnSpMk id="1024" creationId="{B614F538-5469-C13B-90D4-491F2E0CE27B}"/>
          </ac:cxnSpMkLst>
        </pc:cxnChg>
        <pc:cxnChg chg="add mod">
          <ac:chgData name="Engle, Caleb [US-US]" userId="2bf108bd-1849-4c4a-a835-d6f4791febdd" providerId="ADAL" clId="{15D53280-C206-4133-A185-6796268AFF3C}" dt="2025-04-10T16:01:37.991" v="18237" actId="14100"/>
          <ac:cxnSpMkLst>
            <pc:docMk/>
            <pc:sldMk cId="2499317056" sldId="256"/>
            <ac:cxnSpMk id="1030" creationId="{3E1428D5-D5AC-0B19-2CCC-404B32481C83}"/>
          </ac:cxnSpMkLst>
        </pc:cxnChg>
        <pc:cxnChg chg="add mod">
          <ac:chgData name="Engle, Caleb [US-US]" userId="2bf108bd-1849-4c4a-a835-d6f4791febdd" providerId="ADAL" clId="{15D53280-C206-4133-A185-6796268AFF3C}" dt="2025-04-10T16:01:34.560" v="18236" actId="14100"/>
          <ac:cxnSpMkLst>
            <pc:docMk/>
            <pc:sldMk cId="2499317056" sldId="256"/>
            <ac:cxnSpMk id="1031" creationId="{4289E1DC-7036-0425-B65B-F0DE23AE2440}"/>
          </ac:cxnSpMkLst>
        </pc:cxnChg>
      </pc:sldChg>
      <pc:sldChg chg="addSp delSp modSp add mod modNotesTx">
        <pc:chgData name="Engle, Caleb [US-US]" userId="2bf108bd-1849-4c4a-a835-d6f4791febdd" providerId="ADAL" clId="{15D53280-C206-4133-A185-6796268AFF3C}" dt="2025-04-18T19:05:56.415" v="22718" actId="6549"/>
        <pc:sldMkLst>
          <pc:docMk/>
          <pc:sldMk cId="4043469177" sldId="257"/>
        </pc:sldMkLst>
        <pc:spChg chg="add mod">
          <ac:chgData name="Engle, Caleb [US-US]" userId="2bf108bd-1849-4c4a-a835-d6f4791febdd" providerId="ADAL" clId="{15D53280-C206-4133-A185-6796268AFF3C}" dt="2025-04-10T19:26:02.244" v="22563" actId="20577"/>
          <ac:spMkLst>
            <pc:docMk/>
            <pc:sldMk cId="4043469177" sldId="257"/>
            <ac:spMk id="10" creationId="{E4674663-5CBC-4314-5A57-1A08B43CBE3C}"/>
          </ac:spMkLst>
        </pc:spChg>
        <pc:spChg chg="add mod">
          <ac:chgData name="Engle, Caleb [US-US]" userId="2bf108bd-1849-4c4a-a835-d6f4791febdd" providerId="ADAL" clId="{15D53280-C206-4133-A185-6796268AFF3C}" dt="2025-04-10T19:18:08.344" v="22430" actId="1076"/>
          <ac:spMkLst>
            <pc:docMk/>
            <pc:sldMk cId="4043469177" sldId="257"/>
            <ac:spMk id="11" creationId="{56F0AC97-1ED9-88E7-058F-8255E456798A}"/>
          </ac:spMkLst>
        </pc:spChg>
        <pc:spChg chg="add mod">
          <ac:chgData name="Engle, Caleb [US-US]" userId="2bf108bd-1849-4c4a-a835-d6f4791febdd" providerId="ADAL" clId="{15D53280-C206-4133-A185-6796268AFF3C}" dt="2025-04-18T19:05:56.415" v="22718" actId="6549"/>
          <ac:spMkLst>
            <pc:docMk/>
            <pc:sldMk cId="4043469177" sldId="257"/>
            <ac:spMk id="17" creationId="{03155FA9-DDA2-43E6-F32B-CF6A4566918E}"/>
          </ac:spMkLst>
        </pc:spChg>
        <pc:spChg chg="add mod">
          <ac:chgData name="Engle, Caleb [US-US]" userId="2bf108bd-1849-4c4a-a835-d6f4791febdd" providerId="ADAL" clId="{15D53280-C206-4133-A185-6796268AFF3C}" dt="2025-04-10T17:03:42.695" v="19811" actId="1076"/>
          <ac:spMkLst>
            <pc:docMk/>
            <pc:sldMk cId="4043469177" sldId="257"/>
            <ac:spMk id="22" creationId="{23A8CABC-FF08-14E5-9654-028D39F95BA5}"/>
          </ac:spMkLst>
        </pc:spChg>
        <pc:spChg chg="add mod">
          <ac:chgData name="Engle, Caleb [US-US]" userId="2bf108bd-1849-4c4a-a835-d6f4791febdd" providerId="ADAL" clId="{15D53280-C206-4133-A185-6796268AFF3C}" dt="2025-04-10T19:17:47.449" v="22423" actId="20577"/>
          <ac:spMkLst>
            <pc:docMk/>
            <pc:sldMk cId="4043469177" sldId="257"/>
            <ac:spMk id="23" creationId="{E7EE1263-D48F-2435-DD29-B2784BE783D7}"/>
          </ac:spMkLst>
        </pc:spChg>
        <pc:spChg chg="add mod">
          <ac:chgData name="Engle, Caleb [US-US]" userId="2bf108bd-1849-4c4a-a835-d6f4791febdd" providerId="ADAL" clId="{15D53280-C206-4133-A185-6796268AFF3C}" dt="2025-04-10T17:03:30.788" v="19809" actId="1076"/>
          <ac:spMkLst>
            <pc:docMk/>
            <pc:sldMk cId="4043469177" sldId="257"/>
            <ac:spMk id="24" creationId="{75AD0389-9914-55C8-211B-E5EB60FB9FFD}"/>
          </ac:spMkLst>
        </pc:spChg>
        <pc:spChg chg="add mod">
          <ac:chgData name="Engle, Caleb [US-US]" userId="2bf108bd-1849-4c4a-a835-d6f4791febdd" providerId="ADAL" clId="{15D53280-C206-4133-A185-6796268AFF3C}" dt="2025-04-10T17:04:36.218" v="19824" actId="14100"/>
          <ac:spMkLst>
            <pc:docMk/>
            <pc:sldMk cId="4043469177" sldId="257"/>
            <ac:spMk id="37" creationId="{F26A0FDF-A8D7-3631-0366-4D3EAAADE820}"/>
          </ac:spMkLst>
        </pc:spChg>
        <pc:spChg chg="add mod">
          <ac:chgData name="Engle, Caleb [US-US]" userId="2bf108bd-1849-4c4a-a835-d6f4791febdd" providerId="ADAL" clId="{15D53280-C206-4133-A185-6796268AFF3C}" dt="2025-04-10T17:04:10.196" v="19817" actId="14100"/>
          <ac:spMkLst>
            <pc:docMk/>
            <pc:sldMk cId="4043469177" sldId="257"/>
            <ac:spMk id="39" creationId="{5FFCDC02-C643-A137-5219-4201D7322FCD}"/>
          </ac:spMkLst>
        </pc:spChg>
        <pc:spChg chg="add mod">
          <ac:chgData name="Engle, Caleb [US-US]" userId="2bf108bd-1849-4c4a-a835-d6f4791febdd" providerId="ADAL" clId="{15D53280-C206-4133-A185-6796268AFF3C}" dt="2025-04-10T19:17:50.001" v="22425" actId="20577"/>
          <ac:spMkLst>
            <pc:docMk/>
            <pc:sldMk cId="4043469177" sldId="257"/>
            <ac:spMk id="41" creationId="{EED58667-E0E3-3F85-CC9B-54428C2EDFAE}"/>
          </ac:spMkLst>
        </pc:spChg>
        <pc:spChg chg="add del mod">
          <ac:chgData name="Engle, Caleb [US-US]" userId="2bf108bd-1849-4c4a-a835-d6f4791febdd" providerId="ADAL" clId="{15D53280-C206-4133-A185-6796268AFF3C}" dt="2025-04-10T18:49:20.373" v="21829" actId="1076"/>
          <ac:spMkLst>
            <pc:docMk/>
            <pc:sldMk cId="4043469177" sldId="257"/>
            <ac:spMk id="49" creationId="{94AA3F0B-AFF6-4F1F-7D94-D07CFF739C64}"/>
          </ac:spMkLst>
        </pc:spChg>
        <pc:spChg chg="add mod">
          <ac:chgData name="Engle, Caleb [US-US]" userId="2bf108bd-1849-4c4a-a835-d6f4791febdd" providerId="ADAL" clId="{15D53280-C206-4133-A185-6796268AFF3C}" dt="2025-04-10T19:31:10.057" v="22654" actId="20577"/>
          <ac:spMkLst>
            <pc:docMk/>
            <pc:sldMk cId="4043469177" sldId="257"/>
            <ac:spMk id="50" creationId="{47E180CF-C413-24C2-53C3-E04572B60373}"/>
          </ac:spMkLst>
        </pc:spChg>
        <pc:spChg chg="add mod">
          <ac:chgData name="Engle, Caleb [US-US]" userId="2bf108bd-1849-4c4a-a835-d6f4791febdd" providerId="ADAL" clId="{15D53280-C206-4133-A185-6796268AFF3C}" dt="2025-04-10T19:17:33.522" v="22417" actId="20577"/>
          <ac:spMkLst>
            <pc:docMk/>
            <pc:sldMk cId="4043469177" sldId="257"/>
            <ac:spMk id="51" creationId="{72A16913-34BC-2B1E-FE0E-86495F715F1C}"/>
          </ac:spMkLst>
        </pc:spChg>
        <pc:spChg chg="add mod">
          <ac:chgData name="Engle, Caleb [US-US]" userId="2bf108bd-1849-4c4a-a835-d6f4791febdd" providerId="ADAL" clId="{15D53280-C206-4133-A185-6796268AFF3C}" dt="2025-04-10T19:18:41.089" v="22435" actId="14100"/>
          <ac:spMkLst>
            <pc:docMk/>
            <pc:sldMk cId="4043469177" sldId="257"/>
            <ac:spMk id="52" creationId="{8D8D759B-4FD7-F994-32BB-20EAC946C87B}"/>
          </ac:spMkLst>
        </pc:spChg>
        <pc:picChg chg="mod ord modCrop">
          <ac:chgData name="Engle, Caleb [US-US]" userId="2bf108bd-1849-4c4a-a835-d6f4791febdd" providerId="ADAL" clId="{15D53280-C206-4133-A185-6796268AFF3C}" dt="2025-04-10T19:18:06.018" v="22429" actId="1076"/>
          <ac:picMkLst>
            <pc:docMk/>
            <pc:sldMk cId="4043469177" sldId="257"/>
            <ac:picMk id="6" creationId="{1048F829-8BE9-AF93-06FA-4DFB0602074F}"/>
          </ac:picMkLst>
        </pc:picChg>
        <pc:picChg chg="add mod">
          <ac:chgData name="Engle, Caleb [US-US]" userId="2bf108bd-1849-4c4a-a835-d6f4791febdd" providerId="ADAL" clId="{15D53280-C206-4133-A185-6796268AFF3C}" dt="2025-04-10T17:03:08.607" v="19807" actId="1076"/>
          <ac:picMkLst>
            <pc:docMk/>
            <pc:sldMk cId="4043469177" sldId="257"/>
            <ac:picMk id="16" creationId="{062EA70F-7740-6B76-B5BB-05A45FF1C703}"/>
          </ac:picMkLst>
        </pc:picChg>
        <pc:picChg chg="add mod">
          <ac:chgData name="Engle, Caleb [US-US]" userId="2bf108bd-1849-4c4a-a835-d6f4791febdd" providerId="ADAL" clId="{15D53280-C206-4133-A185-6796268AFF3C}" dt="2025-04-10T17:03:38.406" v="19810" actId="1076"/>
          <ac:picMkLst>
            <pc:docMk/>
            <pc:sldMk cId="4043469177" sldId="257"/>
            <ac:picMk id="18" creationId="{00000000-0008-0000-0000-000002000000}"/>
          </ac:picMkLst>
        </pc:picChg>
        <pc:picChg chg="add mod">
          <ac:chgData name="Engle, Caleb [US-US]" userId="2bf108bd-1849-4c4a-a835-d6f4791febdd" providerId="ADAL" clId="{15D53280-C206-4133-A185-6796268AFF3C}" dt="2025-04-10T17:04:16.708" v="19819" actId="14100"/>
          <ac:picMkLst>
            <pc:docMk/>
            <pc:sldMk cId="4043469177" sldId="257"/>
            <ac:picMk id="26" creationId="{51905AC1-A2E8-1BAF-3CB3-F1FA0789D658}"/>
          </ac:picMkLst>
        </pc:picChg>
        <pc:picChg chg="add mod">
          <ac:chgData name="Engle, Caleb [US-US]" userId="2bf108bd-1849-4c4a-a835-d6f4791febdd" providerId="ADAL" clId="{15D53280-C206-4133-A185-6796268AFF3C}" dt="2025-04-10T18:02:50.286" v="19837" actId="1076"/>
          <ac:picMkLst>
            <pc:docMk/>
            <pc:sldMk cId="4043469177" sldId="257"/>
            <ac:picMk id="33" creationId="{437474D7-E4C3-FE8C-E116-71DCA4F615E1}"/>
          </ac:picMkLst>
        </pc:picChg>
        <pc:picChg chg="add mod">
          <ac:chgData name="Engle, Caleb [US-US]" userId="2bf108bd-1849-4c4a-a835-d6f4791febdd" providerId="ADAL" clId="{15D53280-C206-4133-A185-6796268AFF3C}" dt="2025-04-10T18:02:44.721" v="19836" actId="1076"/>
          <ac:picMkLst>
            <pc:docMk/>
            <pc:sldMk cId="4043469177" sldId="257"/>
            <ac:picMk id="34" creationId="{13B58EA9-4F6F-C781-B329-A58458C7B4AA}"/>
          </ac:picMkLst>
        </pc:picChg>
        <pc:picChg chg="add mod">
          <ac:chgData name="Engle, Caleb [US-US]" userId="2bf108bd-1849-4c4a-a835-d6f4791febdd" providerId="ADAL" clId="{15D53280-C206-4133-A185-6796268AFF3C}" dt="2025-04-10T17:04:22.773" v="19821" actId="1076"/>
          <ac:picMkLst>
            <pc:docMk/>
            <pc:sldMk cId="4043469177" sldId="257"/>
            <ac:picMk id="35" creationId="{00000000-0008-0000-0000-0000EC050000}"/>
          </ac:picMkLst>
        </pc:picChg>
        <pc:picChg chg="add del mod">
          <ac:chgData name="Engle, Caleb [US-US]" userId="2bf108bd-1849-4c4a-a835-d6f4791febdd" providerId="ADAL" clId="{15D53280-C206-4133-A185-6796268AFF3C}" dt="2025-04-10T19:12:28.758" v="21850" actId="1076"/>
          <ac:picMkLst>
            <pc:docMk/>
            <pc:sldMk cId="4043469177" sldId="257"/>
            <ac:picMk id="2050" creationId="{FBBD911E-5044-632F-BEFC-8BB5A28E04D3}"/>
          </ac:picMkLst>
        </pc:picChg>
        <pc:picChg chg="add mod">
          <ac:chgData name="Engle, Caleb [US-US]" userId="2bf108bd-1849-4c4a-a835-d6f4791febdd" providerId="ADAL" clId="{15D53280-C206-4133-A185-6796268AFF3C}" dt="2025-04-10T19:13:19.430" v="21856" actId="1076"/>
          <ac:picMkLst>
            <pc:docMk/>
            <pc:sldMk cId="4043469177" sldId="257"/>
            <ac:picMk id="2051" creationId="{13515AE7-C462-7C41-3B17-142A18D1830F}"/>
          </ac:picMkLst>
        </pc:picChg>
        <pc:picChg chg="add mod">
          <ac:chgData name="Engle, Caleb [US-US]" userId="2bf108bd-1849-4c4a-a835-d6f4791febdd" providerId="ADAL" clId="{15D53280-C206-4133-A185-6796268AFF3C}" dt="2025-04-10T19:13:51.726" v="21863" actId="1076"/>
          <ac:picMkLst>
            <pc:docMk/>
            <pc:sldMk cId="4043469177" sldId="257"/>
            <ac:picMk id="2052" creationId="{38511B9A-BA6E-31CC-A7E1-3C77DA105421}"/>
          </ac:picMkLst>
        </pc:picChg>
        <pc:cxnChg chg="add mod">
          <ac:chgData name="Engle, Caleb [US-US]" userId="2bf108bd-1849-4c4a-a835-d6f4791febdd" providerId="ADAL" clId="{15D53280-C206-4133-A185-6796268AFF3C}" dt="2025-04-10T17:03:38.406" v="19810" actId="1076"/>
          <ac:cxnSpMkLst>
            <pc:docMk/>
            <pc:sldMk cId="4043469177" sldId="257"/>
            <ac:cxnSpMk id="20" creationId="{A31516F8-536B-869E-0E54-B2F48AE0C74A}"/>
          </ac:cxnSpMkLst>
        </pc:cxnChg>
        <pc:cxnChg chg="add mod">
          <ac:chgData name="Engle, Caleb [US-US]" userId="2bf108bd-1849-4c4a-a835-d6f4791febdd" providerId="ADAL" clId="{15D53280-C206-4133-A185-6796268AFF3C}" dt="2025-04-10T17:04:26.151" v="19822" actId="14100"/>
          <ac:cxnSpMkLst>
            <pc:docMk/>
            <pc:sldMk cId="4043469177" sldId="257"/>
            <ac:cxnSpMk id="27" creationId="{397FEA86-C012-19E1-03F0-28B4D85269B5}"/>
          </ac:cxnSpMkLst>
        </pc:cxnChg>
      </pc:sldChg>
      <pc:sldChg chg="delSp modSp add del mod">
        <pc:chgData name="Engle, Caleb [US-US]" userId="2bf108bd-1849-4c4a-a835-d6f4791febdd" providerId="ADAL" clId="{15D53280-C206-4133-A185-6796268AFF3C}" dt="2025-04-10T16:52:50.582" v="19770" actId="47"/>
        <pc:sldMkLst>
          <pc:docMk/>
          <pc:sldMk cId="3169344227"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B9F59-B1EF-487C-831F-5C0E037E4CA9}" type="datetimeFigureOut">
              <a:rPr lang="en-US" smtClean="0"/>
              <a:t>4/18/2025</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DB5DC-86C4-467F-A82E-0200495DEE68}" type="slidenum">
              <a:rPr lang="en-US" smtClean="0"/>
              <a:t>‹#›</a:t>
            </a:fld>
            <a:endParaRPr lang="en-US"/>
          </a:p>
        </p:txBody>
      </p:sp>
    </p:spTree>
    <p:extLst>
      <p:ext uri="{BB962C8B-B14F-4D97-AF65-F5344CB8AC3E}">
        <p14:creationId xmlns:p14="http://schemas.microsoft.com/office/powerpoint/2010/main" val="241908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FDB5DC-86C4-467F-A82E-0200495DEE68}" type="slidenum">
              <a:rPr lang="en-US" smtClean="0"/>
              <a:t>1</a:t>
            </a:fld>
            <a:endParaRPr lang="en-US"/>
          </a:p>
        </p:txBody>
      </p:sp>
    </p:spTree>
    <p:extLst>
      <p:ext uri="{BB962C8B-B14F-4D97-AF65-F5344CB8AC3E}">
        <p14:creationId xmlns:p14="http://schemas.microsoft.com/office/powerpoint/2010/main" val="206108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5950" y="1143000"/>
            <a:ext cx="3086100" cy="3086100"/>
          </a:xfrm>
        </p:spPr>
      </p:sp>
      <p:sp>
        <p:nvSpPr>
          <p:cNvPr id="3" name="Notes Placeholder 2"/>
          <p:cNvSpPr>
            <a:spLocks noGrp="1"/>
          </p:cNvSpPr>
          <p:nvPr>
            <p:ph type="body" idx="1"/>
          </p:nvPr>
        </p:nvSpPr>
        <p:spPr/>
        <p:txBody>
          <a:bodyPr/>
          <a:lstStyle/>
          <a:p>
            <a:r>
              <a:rPr lang="en-US" dirty="0"/>
              <a:t>Polarizability equation creates a vector with 5 components of the first 5 time gates of each dimension (X, Y, Z). Takes the mean of each dimension for a  3 component vector. Calculates the magnitude of the 3 component vector, adds 1, then takes the log to get the single number. Talk about model contribution and inversion artifacts and how we deal with those.</a:t>
            </a:r>
          </a:p>
        </p:txBody>
      </p:sp>
      <p:sp>
        <p:nvSpPr>
          <p:cNvPr id="4" name="Slide Number Placeholder 3"/>
          <p:cNvSpPr>
            <a:spLocks noGrp="1"/>
          </p:cNvSpPr>
          <p:nvPr>
            <p:ph type="sldNum" sz="quarter" idx="5"/>
          </p:nvPr>
        </p:nvSpPr>
        <p:spPr/>
        <p:txBody>
          <a:bodyPr/>
          <a:lstStyle/>
          <a:p>
            <a:fld id="{F5FDB5DC-86C4-467F-A82E-0200495DEE68}" type="slidenum">
              <a:rPr lang="en-US" smtClean="0"/>
              <a:t>2</a:t>
            </a:fld>
            <a:endParaRPr lang="en-US"/>
          </a:p>
        </p:txBody>
      </p:sp>
    </p:spTree>
    <p:extLst>
      <p:ext uri="{BB962C8B-B14F-4D97-AF65-F5344CB8AC3E}">
        <p14:creationId xmlns:p14="http://schemas.microsoft.com/office/powerpoint/2010/main" val="122139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7183123"/>
            <a:ext cx="37307520" cy="1528064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23053043"/>
            <a:ext cx="32918400" cy="1059687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54E646-1749-4FBF-875F-92355CF88DF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364101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4E646-1749-4FBF-875F-92355CF88DF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27622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336800"/>
            <a:ext cx="946404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2336800"/>
            <a:ext cx="2784348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4E646-1749-4FBF-875F-92355CF88DF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163595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4E646-1749-4FBF-875F-92355CF88DF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205317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10942333"/>
            <a:ext cx="37856160" cy="1825751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9372573"/>
            <a:ext cx="37856160" cy="9601197"/>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4E646-1749-4FBF-875F-92355CF88DF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148651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54E646-1749-4FBF-875F-92355CF88DF5}"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22151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36810"/>
            <a:ext cx="3785616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10759443"/>
            <a:ext cx="18568032"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6032480"/>
            <a:ext cx="18568032"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10759443"/>
            <a:ext cx="18659477"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6032480"/>
            <a:ext cx="18659477"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4E646-1749-4FBF-875F-92355CF88DF5}" type="datetimeFigureOut">
              <a:rPr lang="en-US" smtClean="0"/>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12010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54E646-1749-4FBF-875F-92355CF88DF5}"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263914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4E646-1749-4FBF-875F-92355CF88DF5}" type="datetimeFigureOut">
              <a:rPr lang="en-US" smtClean="0"/>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207948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6319530"/>
            <a:ext cx="22219920" cy="311912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154E646-1749-4FBF-875F-92355CF88DF5}"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173493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6319530"/>
            <a:ext cx="22219920" cy="311912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154E646-1749-4FBF-875F-92355CF88DF5}"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02E92-827C-473A-A02C-78343B302C04}" type="slidenum">
              <a:rPr lang="en-US" smtClean="0"/>
              <a:t>‹#›</a:t>
            </a:fld>
            <a:endParaRPr lang="en-US"/>
          </a:p>
        </p:txBody>
      </p:sp>
    </p:spTree>
    <p:extLst>
      <p:ext uri="{BB962C8B-B14F-4D97-AF65-F5344CB8AC3E}">
        <p14:creationId xmlns:p14="http://schemas.microsoft.com/office/powerpoint/2010/main" val="205210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336810"/>
            <a:ext cx="3785616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1684000"/>
            <a:ext cx="3785616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40680650"/>
            <a:ext cx="9875520" cy="2336800"/>
          </a:xfrm>
          <a:prstGeom prst="rect">
            <a:avLst/>
          </a:prstGeom>
        </p:spPr>
        <p:txBody>
          <a:bodyPr vert="horz" lIns="91440" tIns="45720" rIns="91440" bIns="45720" rtlCol="0" anchor="ctr"/>
          <a:lstStyle>
            <a:lvl1pPr algn="l">
              <a:defRPr sz="5760">
                <a:solidFill>
                  <a:schemeClr val="tx1">
                    <a:tint val="82000"/>
                  </a:schemeClr>
                </a:solidFill>
              </a:defRPr>
            </a:lvl1pPr>
          </a:lstStyle>
          <a:p>
            <a:fld id="{D154E646-1749-4FBF-875F-92355CF88DF5}" type="datetimeFigureOut">
              <a:rPr lang="en-US" smtClean="0"/>
              <a:t>4/18/2025</a:t>
            </a:fld>
            <a:endParaRPr lang="en-US"/>
          </a:p>
        </p:txBody>
      </p:sp>
      <p:sp>
        <p:nvSpPr>
          <p:cNvPr id="5" name="Footer Placeholder 4"/>
          <p:cNvSpPr>
            <a:spLocks noGrp="1"/>
          </p:cNvSpPr>
          <p:nvPr>
            <p:ph type="ftr" sz="quarter" idx="3"/>
          </p:nvPr>
        </p:nvSpPr>
        <p:spPr>
          <a:xfrm>
            <a:off x="14538960" y="40680650"/>
            <a:ext cx="14813280" cy="23368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40680650"/>
            <a:ext cx="9875520" cy="2336800"/>
          </a:xfrm>
          <a:prstGeom prst="rect">
            <a:avLst/>
          </a:prstGeom>
        </p:spPr>
        <p:txBody>
          <a:bodyPr vert="horz" lIns="91440" tIns="45720" rIns="91440" bIns="45720" rtlCol="0" anchor="ctr"/>
          <a:lstStyle>
            <a:lvl1pPr algn="r">
              <a:defRPr sz="5760">
                <a:solidFill>
                  <a:schemeClr val="tx1">
                    <a:tint val="82000"/>
                  </a:schemeClr>
                </a:solidFill>
              </a:defRPr>
            </a:lvl1pPr>
          </a:lstStyle>
          <a:p>
            <a:fld id="{46102E92-827C-473A-A02C-78343B302C04}" type="slidenum">
              <a:rPr lang="en-US" smtClean="0"/>
              <a:t>‹#›</a:t>
            </a:fld>
            <a:endParaRPr lang="en-US"/>
          </a:p>
        </p:txBody>
      </p:sp>
    </p:spTree>
    <p:extLst>
      <p:ext uri="{BB962C8B-B14F-4D97-AF65-F5344CB8AC3E}">
        <p14:creationId xmlns:p14="http://schemas.microsoft.com/office/powerpoint/2010/main" val="1981081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9" name="Picture 16">
            <a:extLst>
              <a:ext uri="{FF2B5EF4-FFF2-40B4-BE49-F238E27FC236}">
                <a16:creationId xmlns:a16="http://schemas.microsoft.com/office/drawing/2014/main" id="{2318DEBF-087B-5AE5-4C4F-E992BE47C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7144" y="29058103"/>
            <a:ext cx="6790565" cy="54324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8" name="Picture 14">
            <a:extLst>
              <a:ext uri="{FF2B5EF4-FFF2-40B4-BE49-F238E27FC236}">
                <a16:creationId xmlns:a16="http://schemas.microsoft.com/office/drawing/2014/main" id="{C03065BB-BA46-CE28-739B-A98EDCA5D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3876" y="29076072"/>
            <a:ext cx="6745642" cy="53965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46674FE9-D2C9-ECB3-95BF-5BFA157E3827}"/>
              </a:ext>
            </a:extLst>
          </p:cNvPr>
          <p:cNvPicPr>
            <a:picLocks noChangeAspect="1"/>
          </p:cNvPicPr>
          <p:nvPr/>
        </p:nvPicPr>
        <p:blipFill>
          <a:blip r:embed="rId5"/>
          <a:stretch>
            <a:fillRect/>
          </a:stretch>
        </p:blipFill>
        <p:spPr>
          <a:xfrm rot="1545168">
            <a:off x="29924745" y="12531096"/>
            <a:ext cx="8208563" cy="4367057"/>
          </a:xfrm>
          <a:prstGeom prst="rect">
            <a:avLst/>
          </a:prstGeom>
        </p:spPr>
      </p:pic>
      <p:sp>
        <p:nvSpPr>
          <p:cNvPr id="2" name="Title 1">
            <a:extLst>
              <a:ext uri="{FF2B5EF4-FFF2-40B4-BE49-F238E27FC236}">
                <a16:creationId xmlns:a16="http://schemas.microsoft.com/office/drawing/2014/main" id="{D87D1B6B-DF06-E3D5-501C-33E400FD062E}"/>
              </a:ext>
            </a:extLst>
          </p:cNvPr>
          <p:cNvSpPr>
            <a:spLocks noGrp="1"/>
          </p:cNvSpPr>
          <p:nvPr>
            <p:ph type="ctrTitle"/>
          </p:nvPr>
        </p:nvSpPr>
        <p:spPr>
          <a:xfrm>
            <a:off x="0" y="655333"/>
            <a:ext cx="43891200" cy="4505434"/>
          </a:xfrm>
        </p:spPr>
        <p:txBody>
          <a:bodyPr>
            <a:noAutofit/>
          </a:bodyPr>
          <a:lstStyle/>
          <a:p>
            <a:r>
              <a:rPr lang="en-US" sz="12000" dirty="0"/>
              <a:t>Advanced Geophysical Classification with Non-Library Munitions</a:t>
            </a:r>
            <a:br>
              <a:rPr lang="en-US" sz="12000" dirty="0"/>
            </a:br>
            <a:r>
              <a:rPr lang="en-US" sz="12000" dirty="0"/>
              <a:t> Yellow Jacket Target Area, Tooele County, UT</a:t>
            </a:r>
          </a:p>
        </p:txBody>
      </p:sp>
      <p:sp>
        <p:nvSpPr>
          <p:cNvPr id="29" name="TextBox 28">
            <a:extLst>
              <a:ext uri="{FF2B5EF4-FFF2-40B4-BE49-F238E27FC236}">
                <a16:creationId xmlns:a16="http://schemas.microsoft.com/office/drawing/2014/main" id="{861D4729-C3DD-598C-E49D-3F910BE77A50}"/>
              </a:ext>
            </a:extLst>
          </p:cNvPr>
          <p:cNvSpPr txBox="1"/>
          <p:nvPr/>
        </p:nvSpPr>
        <p:spPr>
          <a:xfrm>
            <a:off x="585389" y="6466488"/>
            <a:ext cx="21048370" cy="9971961"/>
          </a:xfrm>
          <a:prstGeom prst="rect">
            <a:avLst/>
          </a:prstGeom>
          <a:noFill/>
        </p:spPr>
        <p:txBody>
          <a:bodyPr wrap="square" rtlCol="0">
            <a:spAutoFit/>
          </a:bodyPr>
          <a:lstStyle/>
          <a:p>
            <a:pPr algn="ctr"/>
            <a:r>
              <a:rPr lang="en-US" sz="4800" b="1" kern="0" dirty="0">
                <a:solidFill>
                  <a:srgbClr val="0070C0"/>
                </a:solidFill>
                <a:latin typeface="Times New Roman" panose="02020603050405020304" pitchFamily="18" charset="0"/>
                <a:cs typeface="Arial" panose="020B0604020202020204" pitchFamily="34" charset="0"/>
              </a:rPr>
              <a:t>ABSTRACT</a:t>
            </a:r>
            <a:endParaRPr lang="en-US" dirty="0">
              <a:latin typeface="Times New Roman" panose="02020603050405020304" pitchFamily="18" charset="0"/>
              <a:ea typeface="Times New Roman" panose="02020603050405020304" pitchFamily="18" charset="0"/>
            </a:endParaRPr>
          </a:p>
          <a:p>
            <a:pPr algn="just"/>
            <a:r>
              <a:rPr lang="en-US" sz="3600" dirty="0">
                <a:latin typeface="Times New Roman" panose="02020603050405020304" pitchFamily="18" charset="0"/>
                <a:ea typeface="Times New Roman" panose="02020603050405020304" pitchFamily="18" charset="0"/>
              </a:rPr>
              <a:t>When performing advanced geophysical classification, inverted electromagnetic anomalies from picked targets above a set response threshold are compared against a site-specific library of known or expected munitions. A match metric is then calculated for each munition in the library to provide a prediction for the most likely source of the anomaly. Ideally, the library contains each known or expected munition at the site of interest to give the best chances of identifying each munition. However, this is not always possible because the Department of Defense (DoD) Target of Interest (TOI) library often does not contain each known or expected munition at Formerly Used Defense Sites (FUDS).</a:t>
            </a:r>
          </a:p>
          <a:p>
            <a:pPr algn="just"/>
            <a:r>
              <a:rPr lang="en-US" sz="36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This was the case at the Yellow Jacket Target Area (YJTA) where UltraTEM Portable Classifier (UTPC) transects were collected. The approach for developing the YJTA site-specific library included a three-step process. First, identification of the munition within the DoD TOI library and adding that munition to the site-specific library. Second, identification of a proxy for munitions with a close match to size and shape to a munition in the DoD TOI library. Lastly, some known or expected munitions at the YJTA did not have a close match in the DoD TOI library, so a different approach was taken. These munitions were relatively larger munitions, so a size threshold was established where any inverted source with a size above the set threshold was added to the source database and investigated further. </a:t>
            </a:r>
            <a:endParaRPr lang="en-US" sz="3600" dirty="0"/>
          </a:p>
        </p:txBody>
      </p:sp>
      <p:pic>
        <p:nvPicPr>
          <p:cNvPr id="32" name="Picture 31" descr="A picture containing outdoor, grass, sky, ground&#10;&#10;Description automatically generated">
            <a:extLst>
              <a:ext uri="{FF2B5EF4-FFF2-40B4-BE49-F238E27FC236}">
                <a16:creationId xmlns:a16="http://schemas.microsoft.com/office/drawing/2014/main" id="{8E55B8D0-FFB0-859D-7FA4-9857787FC33E}"/>
              </a:ext>
            </a:extLst>
          </p:cNvPr>
          <p:cNvPicPr>
            <a:picLocks noChangeAspect="1"/>
          </p:cNvPicPr>
          <p:nvPr/>
        </p:nvPicPr>
        <p:blipFill>
          <a:blip r:embed="rId6">
            <a:extLst>
              <a:ext uri="{28A0092B-C50C-407E-A947-70E740481C1C}">
                <a14:useLocalDpi xmlns:a14="http://schemas.microsoft.com/office/drawing/2010/main" val="0"/>
              </a:ext>
            </a:extLst>
          </a:blip>
          <a:srcRect l="10348" t="3972"/>
          <a:stretch/>
        </p:blipFill>
        <p:spPr>
          <a:xfrm>
            <a:off x="10770027" y="16681083"/>
            <a:ext cx="10653026" cy="8617030"/>
          </a:xfrm>
          <a:prstGeom prst="rect">
            <a:avLst/>
          </a:prstGeom>
          <a:ln w="12700">
            <a:solidFill>
              <a:schemeClr val="tx1"/>
            </a:solidFill>
          </a:ln>
        </p:spPr>
      </p:pic>
      <p:pic>
        <p:nvPicPr>
          <p:cNvPr id="35" name="Picture 34">
            <a:extLst>
              <a:ext uri="{FF2B5EF4-FFF2-40B4-BE49-F238E27FC236}">
                <a16:creationId xmlns:a16="http://schemas.microsoft.com/office/drawing/2014/main" id="{A789E8BC-9171-6774-1F65-4F48A776071E}"/>
              </a:ext>
            </a:extLst>
          </p:cNvPr>
          <p:cNvPicPr>
            <a:picLocks noChangeAspect="1"/>
          </p:cNvPicPr>
          <p:nvPr/>
        </p:nvPicPr>
        <p:blipFill>
          <a:blip r:embed="rId7"/>
          <a:stretch>
            <a:fillRect/>
          </a:stretch>
        </p:blipFill>
        <p:spPr>
          <a:xfrm>
            <a:off x="22718219" y="6925893"/>
            <a:ext cx="15472608" cy="3970132"/>
          </a:xfrm>
          <a:prstGeom prst="rect">
            <a:avLst/>
          </a:prstGeom>
          <a:ln>
            <a:solidFill>
              <a:schemeClr val="tx1"/>
            </a:solidFill>
          </a:ln>
        </p:spPr>
      </p:pic>
      <p:pic>
        <p:nvPicPr>
          <p:cNvPr id="37" name="Picture 36" descr="Diagram&#10;&#10;Description automatically generated">
            <a:extLst>
              <a:ext uri="{FF2B5EF4-FFF2-40B4-BE49-F238E27FC236}">
                <a16:creationId xmlns:a16="http://schemas.microsoft.com/office/drawing/2014/main" id="{7492225F-0764-293A-8DA9-71244FE9BDDD}"/>
              </a:ext>
            </a:extLst>
          </p:cNvPr>
          <p:cNvPicPr>
            <a:picLocks noChangeAspect="1"/>
          </p:cNvPicPr>
          <p:nvPr/>
        </p:nvPicPr>
        <p:blipFill>
          <a:blip r:embed="rId8">
            <a:extLst>
              <a:ext uri="{28A0092B-C50C-407E-A947-70E740481C1C}">
                <a14:useLocalDpi xmlns:a14="http://schemas.microsoft.com/office/drawing/2010/main" val="0"/>
              </a:ext>
            </a:extLst>
          </a:blip>
          <a:srcRect l="23536" t="5518" r="17792" b="38997"/>
          <a:stretch/>
        </p:blipFill>
        <p:spPr>
          <a:xfrm>
            <a:off x="22718219" y="11264703"/>
            <a:ext cx="6828609" cy="6883538"/>
          </a:xfrm>
          <a:prstGeom prst="rect">
            <a:avLst/>
          </a:prstGeom>
          <a:ln>
            <a:solidFill>
              <a:schemeClr val="tx1"/>
            </a:solidFill>
          </a:ln>
        </p:spPr>
      </p:pic>
      <p:pic>
        <p:nvPicPr>
          <p:cNvPr id="42" name="Picture 2" descr="Bomb, gas, nonpersistent, 1000-pound ...">
            <a:extLst>
              <a:ext uri="{FF2B5EF4-FFF2-40B4-BE49-F238E27FC236}">
                <a16:creationId xmlns:a16="http://schemas.microsoft.com/office/drawing/2014/main" id="{0E7AB6D4-757C-CADB-2DEF-FFDA35DF3D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4983720" y="10257183"/>
            <a:ext cx="11470883" cy="47329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A22977C7-F388-2B31-2C9F-836433A9FE79}"/>
              </a:ext>
            </a:extLst>
          </p:cNvPr>
          <p:cNvSpPr/>
          <p:nvPr/>
        </p:nvSpPr>
        <p:spPr>
          <a:xfrm>
            <a:off x="22489290" y="6466488"/>
            <a:ext cx="20828376" cy="121034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1F486ED-4E35-F4EC-394E-D277CC48E5DF}"/>
              </a:ext>
            </a:extLst>
          </p:cNvPr>
          <p:cNvSpPr txBox="1"/>
          <p:nvPr/>
        </p:nvSpPr>
        <p:spPr>
          <a:xfrm>
            <a:off x="22489290" y="18675371"/>
            <a:ext cx="21048371" cy="1200329"/>
          </a:xfrm>
          <a:prstGeom prst="rect">
            <a:avLst/>
          </a:prstGeom>
          <a:noFill/>
        </p:spPr>
        <p:txBody>
          <a:bodyPr wrap="square" rtlCol="0">
            <a:spAutoFit/>
          </a:bodyPr>
          <a:lstStyle/>
          <a:p>
            <a:r>
              <a:rPr lang="en-US" sz="3600" b="1" dirty="0"/>
              <a:t>Figure 1. A few of the notable munitions tested at the Yellow Jacket Target Area, includes 1,000-lb. bombs, thermal generator, and 7.2 demolition rockets. </a:t>
            </a:r>
          </a:p>
        </p:txBody>
      </p:sp>
      <p:sp>
        <p:nvSpPr>
          <p:cNvPr id="46" name="TextBox 45">
            <a:extLst>
              <a:ext uri="{FF2B5EF4-FFF2-40B4-BE49-F238E27FC236}">
                <a16:creationId xmlns:a16="http://schemas.microsoft.com/office/drawing/2014/main" id="{A3820508-DBB0-56ED-D532-4DD17C669534}"/>
              </a:ext>
            </a:extLst>
          </p:cNvPr>
          <p:cNvSpPr txBox="1"/>
          <p:nvPr/>
        </p:nvSpPr>
        <p:spPr>
          <a:xfrm>
            <a:off x="22489290" y="20706110"/>
            <a:ext cx="20828376" cy="6924973"/>
          </a:xfrm>
          <a:prstGeom prst="rect">
            <a:avLst/>
          </a:prstGeom>
          <a:noFill/>
        </p:spPr>
        <p:txBody>
          <a:bodyPr wrap="square" rtlCol="0">
            <a:spAutoFit/>
          </a:bodyPr>
          <a:lstStyle/>
          <a:p>
            <a:pPr algn="ctr"/>
            <a:r>
              <a:rPr lang="en-US" sz="4800" b="1" kern="0" dirty="0">
                <a:solidFill>
                  <a:srgbClr val="0070C0"/>
                </a:solidFill>
                <a:latin typeface="Times New Roman" panose="02020603050405020304" pitchFamily="18" charset="0"/>
                <a:cs typeface="Arial" panose="020B0604020202020204" pitchFamily="34" charset="0"/>
              </a:rPr>
              <a:t>PROJECT SPHINX</a:t>
            </a:r>
            <a:endParaRPr lang="en-US" dirty="0">
              <a:latin typeface="Times New Roman" panose="02020603050405020304" pitchFamily="18" charset="0"/>
              <a:ea typeface="Times New Roman" panose="02020603050405020304" pitchFamily="18" charset="0"/>
            </a:endParaRPr>
          </a:p>
          <a:p>
            <a:pPr algn="just"/>
            <a:r>
              <a:rPr lang="en-US" sz="3600" dirty="0">
                <a:latin typeface="Times New Roman" panose="02020603050405020304" pitchFamily="18" charset="0"/>
                <a:ea typeface="Times New Roman" panose="02020603050405020304" pitchFamily="18" charset="0"/>
              </a:rPr>
              <a:t>Between May and August 1945, the Department of Defense tested chemical weapons material (CWM) and conventional munitions at the 9,022-acre Yellow Jacket Target Area (YJTA) Munitions Response Site (MRS). The testing was focused on a series of mines and caves with a mission to determine the best material for reducing Japanese caves and underground fortifications, and the best means of employment of that material.</a:t>
            </a:r>
          </a:p>
          <a:p>
            <a:pPr algn="just"/>
            <a:endParaRPr lang="en-US" sz="3600" dirty="0">
              <a:latin typeface="Times New Roman" panose="02020603050405020304" pitchFamily="18" charset="0"/>
            </a:endParaRPr>
          </a:p>
          <a:p>
            <a:pPr algn="l"/>
            <a:r>
              <a:rPr lang="en-US" sz="3600" b="0" i="0" u="none" strike="noStrike" baseline="0" dirty="0">
                <a:latin typeface="Times New Roman" panose="02020603050405020304" pitchFamily="18" charset="0"/>
                <a:cs typeface="Times New Roman" panose="02020603050405020304" pitchFamily="18" charset="0"/>
              </a:rPr>
              <a:t>Delivery methods used included barrage, points source, or static firing. Oversight of the conventional munitions testing was conducted by a mobile unit from Army Air Forces Proving Ground Command – Eglin Field. The conventional tests were directed at the best method to seal cave and tunnel entrances or to mark targets for other weapons attacks. CWM testing was directed by Dugway Proving Ground and U.S. Navy’s Chemical Warfare Training Unit Micrometeorology School. These tests were designed to assess a lethal portfolio of “toxic agents” (phosgene, cyanogen chloride, hydrogen cyanide, sulfur mustard), smoke munitions, and incendiary munitions.</a:t>
            </a:r>
            <a:endParaRPr lang="en-US" sz="3600" dirty="0">
              <a:latin typeface="Times New Roman" panose="02020603050405020304" pitchFamily="18" charset="0"/>
              <a:cs typeface="Times New Roman" panose="02020603050405020304" pitchFamily="18" charset="0"/>
            </a:endParaRPr>
          </a:p>
        </p:txBody>
      </p:sp>
      <p:pic>
        <p:nvPicPr>
          <p:cNvPr id="48" name="Picture 47">
            <a:extLst>
              <a:ext uri="{FF2B5EF4-FFF2-40B4-BE49-F238E27FC236}">
                <a16:creationId xmlns:a16="http://schemas.microsoft.com/office/drawing/2014/main" id="{924BA1BF-D183-E792-C2B3-47588CE0AF6F}"/>
              </a:ext>
            </a:extLst>
          </p:cNvPr>
          <p:cNvPicPr>
            <a:picLocks noChangeAspect="1"/>
          </p:cNvPicPr>
          <p:nvPr/>
        </p:nvPicPr>
        <p:blipFill>
          <a:blip r:embed="rId10"/>
          <a:srcRect l="14614" r="11250"/>
          <a:stretch/>
        </p:blipFill>
        <p:spPr>
          <a:xfrm>
            <a:off x="801482" y="16687930"/>
            <a:ext cx="9852536" cy="8617030"/>
          </a:xfrm>
          <a:prstGeom prst="rect">
            <a:avLst/>
          </a:prstGeom>
          <a:ln w="12700">
            <a:solidFill>
              <a:schemeClr val="tx1"/>
            </a:solidFill>
          </a:ln>
        </p:spPr>
      </p:pic>
      <p:sp>
        <p:nvSpPr>
          <p:cNvPr id="49" name="TextBox 48">
            <a:extLst>
              <a:ext uri="{FF2B5EF4-FFF2-40B4-BE49-F238E27FC236}">
                <a16:creationId xmlns:a16="http://schemas.microsoft.com/office/drawing/2014/main" id="{2C5A8898-9779-0309-DF56-7CD899AD7835}"/>
              </a:ext>
            </a:extLst>
          </p:cNvPr>
          <p:cNvSpPr txBox="1"/>
          <p:nvPr/>
        </p:nvSpPr>
        <p:spPr>
          <a:xfrm>
            <a:off x="585389" y="25849488"/>
            <a:ext cx="21048371" cy="1754326"/>
          </a:xfrm>
          <a:prstGeom prst="rect">
            <a:avLst/>
          </a:prstGeom>
          <a:noFill/>
        </p:spPr>
        <p:txBody>
          <a:bodyPr wrap="square" rtlCol="0">
            <a:spAutoFit/>
          </a:bodyPr>
          <a:lstStyle/>
          <a:p>
            <a:r>
              <a:rPr lang="en-US" sz="3600" b="1" dirty="0"/>
              <a:t>Figure 2. Geophysical sensors used for data collection. Left: EM61-MK2 used for preliminary characterization transects; Right: UltraTEM Portable Classifier used for high density area characterization transects.</a:t>
            </a:r>
          </a:p>
        </p:txBody>
      </p:sp>
      <p:sp>
        <p:nvSpPr>
          <p:cNvPr id="50" name="TextBox 49">
            <a:extLst>
              <a:ext uri="{FF2B5EF4-FFF2-40B4-BE49-F238E27FC236}">
                <a16:creationId xmlns:a16="http://schemas.microsoft.com/office/drawing/2014/main" id="{F2CB7913-B9CD-0D88-1670-A92ADC380AAE}"/>
              </a:ext>
            </a:extLst>
          </p:cNvPr>
          <p:cNvSpPr txBox="1"/>
          <p:nvPr/>
        </p:nvSpPr>
        <p:spPr>
          <a:xfrm>
            <a:off x="429244" y="27988195"/>
            <a:ext cx="21048370" cy="3877985"/>
          </a:xfrm>
          <a:prstGeom prst="rect">
            <a:avLst/>
          </a:prstGeom>
          <a:noFill/>
        </p:spPr>
        <p:txBody>
          <a:bodyPr wrap="square" rtlCol="0">
            <a:spAutoFit/>
          </a:bodyPr>
          <a:lstStyle/>
          <a:p>
            <a:pPr algn="ctr"/>
            <a:r>
              <a:rPr lang="en-US" sz="4800" b="1" kern="0" dirty="0">
                <a:solidFill>
                  <a:srgbClr val="0070C0"/>
                </a:solidFill>
                <a:latin typeface="Times New Roman" panose="02020603050405020304" pitchFamily="18" charset="0"/>
                <a:cs typeface="Arial" panose="020B0604020202020204" pitchFamily="34" charset="0"/>
              </a:rPr>
              <a:t>MUNITION CHARACTERISTICS AND POLARIZABILITY</a:t>
            </a:r>
          </a:p>
          <a:p>
            <a:r>
              <a:rPr lang="en-US" sz="3600" kern="0" dirty="0">
                <a:latin typeface="Times New Roman" panose="02020603050405020304" pitchFamily="18" charset="0"/>
                <a:cs typeface="Arial" panose="020B0604020202020204" pitchFamily="34" charset="0"/>
              </a:rPr>
              <a:t>During Project Sphinx the type and quantity of the munitions tested was documented, which ideally would make it easy to create a site-specific library. However, the exact make and model of the munitions used was not identified. Munitions of the same caliber can vary in length and thickness, affecting the objects response to electromagnetic induction. When inspecting polarizability curves, keep in mind the effect of the munition’s size, shape, and thickness on the curve characteristics and look for curves that match those characteristics.</a:t>
            </a:r>
          </a:p>
          <a:p>
            <a:pPr algn="just"/>
            <a:r>
              <a:rPr lang="en-US" dirty="0">
                <a:latin typeface="Times New Roman" panose="02020603050405020304" pitchFamily="18" charset="0"/>
                <a:ea typeface="Times New Roman" panose="02020603050405020304" pitchFamily="18" charset="0"/>
              </a:rPr>
              <a:t> </a:t>
            </a:r>
          </a:p>
        </p:txBody>
      </p:sp>
      <p:sp>
        <p:nvSpPr>
          <p:cNvPr id="51" name="Rectangle 50">
            <a:extLst>
              <a:ext uri="{FF2B5EF4-FFF2-40B4-BE49-F238E27FC236}">
                <a16:creationId xmlns:a16="http://schemas.microsoft.com/office/drawing/2014/main" id="{0EE12016-99F0-8D1E-CD4C-A172D644AC88}"/>
              </a:ext>
            </a:extLst>
          </p:cNvPr>
          <p:cNvSpPr/>
          <p:nvPr/>
        </p:nvSpPr>
        <p:spPr>
          <a:xfrm>
            <a:off x="585389" y="16472472"/>
            <a:ext cx="21048370" cy="91105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907CAED-C287-7082-ECB5-8EC3886D1E74}"/>
              </a:ext>
            </a:extLst>
          </p:cNvPr>
          <p:cNvSpPr/>
          <p:nvPr/>
        </p:nvSpPr>
        <p:spPr>
          <a:xfrm>
            <a:off x="29778846" y="11264703"/>
            <a:ext cx="8203679" cy="6883538"/>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00000000-0008-0000-0000-000046020000}"/>
              </a:ext>
            </a:extLst>
          </p:cNvPr>
          <p:cNvPicPr/>
          <p:nvPr/>
        </p:nvPicPr>
        <p:blipFill>
          <a:blip r:embed="rId11" cstate="print"/>
          <a:stretch>
            <a:fillRect/>
          </a:stretch>
        </p:blipFill>
        <p:spPr>
          <a:xfrm>
            <a:off x="3841372" y="31840876"/>
            <a:ext cx="14809874" cy="11160961"/>
          </a:xfrm>
          <a:prstGeom prst="rect">
            <a:avLst/>
          </a:prstGeom>
          <a:ln>
            <a:solidFill>
              <a:schemeClr val="tx1"/>
            </a:solidFill>
          </a:ln>
        </p:spPr>
      </p:pic>
      <p:sp>
        <p:nvSpPr>
          <p:cNvPr id="54" name="TextBox 53">
            <a:extLst>
              <a:ext uri="{FF2B5EF4-FFF2-40B4-BE49-F238E27FC236}">
                <a16:creationId xmlns:a16="http://schemas.microsoft.com/office/drawing/2014/main" id="{8A111CEA-65AD-C1C7-FBB5-3FEF9D2DCDA5}"/>
              </a:ext>
            </a:extLst>
          </p:cNvPr>
          <p:cNvSpPr txBox="1"/>
          <p:nvPr/>
        </p:nvSpPr>
        <p:spPr>
          <a:xfrm>
            <a:off x="7091821" y="32232185"/>
            <a:ext cx="94039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Modeled polarizability curves for Medium ISO</a:t>
            </a:r>
          </a:p>
        </p:txBody>
      </p:sp>
      <p:sp>
        <p:nvSpPr>
          <p:cNvPr id="55" name="TextBox 54">
            <a:extLst>
              <a:ext uri="{FF2B5EF4-FFF2-40B4-BE49-F238E27FC236}">
                <a16:creationId xmlns:a16="http://schemas.microsoft.com/office/drawing/2014/main" id="{30EB366C-412B-B07E-2BC8-449BC9017012}"/>
              </a:ext>
            </a:extLst>
          </p:cNvPr>
          <p:cNvSpPr txBox="1"/>
          <p:nvPr/>
        </p:nvSpPr>
        <p:spPr>
          <a:xfrm>
            <a:off x="610544" y="33009854"/>
            <a:ext cx="3586569" cy="23083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Amplitude:</a:t>
            </a:r>
          </a:p>
          <a:p>
            <a:r>
              <a:rPr lang="en-US" sz="3600" dirty="0">
                <a:latin typeface="Times New Roman" panose="02020603050405020304" pitchFamily="18" charset="0"/>
                <a:cs typeface="Times New Roman" panose="02020603050405020304" pitchFamily="18" charset="0"/>
              </a:rPr>
              <a:t>Larger objects produce a larger response</a:t>
            </a:r>
          </a:p>
        </p:txBody>
      </p:sp>
      <p:cxnSp>
        <p:nvCxnSpPr>
          <p:cNvPr id="57" name="Straight Arrow Connector 56">
            <a:extLst>
              <a:ext uri="{FF2B5EF4-FFF2-40B4-BE49-F238E27FC236}">
                <a16:creationId xmlns:a16="http://schemas.microsoft.com/office/drawing/2014/main" id="{62EE0A8D-F4A1-45C8-B480-1076C43C25DD}"/>
              </a:ext>
            </a:extLst>
          </p:cNvPr>
          <p:cNvCxnSpPr>
            <a:cxnSpLocks/>
          </p:cNvCxnSpPr>
          <p:nvPr/>
        </p:nvCxnSpPr>
        <p:spPr>
          <a:xfrm>
            <a:off x="3543746" y="34059628"/>
            <a:ext cx="2198312" cy="68131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63" name="TextBox 62">
            <a:extLst>
              <a:ext uri="{FF2B5EF4-FFF2-40B4-BE49-F238E27FC236}">
                <a16:creationId xmlns:a16="http://schemas.microsoft.com/office/drawing/2014/main" id="{03A084D0-2FF8-7DE1-966D-7825970788BA}"/>
              </a:ext>
            </a:extLst>
          </p:cNvPr>
          <p:cNvSpPr txBox="1"/>
          <p:nvPr/>
        </p:nvSpPr>
        <p:spPr>
          <a:xfrm>
            <a:off x="19064705" y="33669646"/>
            <a:ext cx="3119248" cy="452431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Slope and Smoothness:</a:t>
            </a:r>
          </a:p>
          <a:p>
            <a:r>
              <a:rPr lang="en-US" sz="3600" dirty="0">
                <a:latin typeface="Times New Roman" panose="02020603050405020304" pitchFamily="18" charset="0"/>
                <a:cs typeface="Times New Roman" panose="02020603050405020304" pitchFamily="18" charset="0"/>
              </a:rPr>
              <a:t>Polarizability curve slope depends partly on the wall thickness of the object</a:t>
            </a:r>
          </a:p>
        </p:txBody>
      </p:sp>
      <p:cxnSp>
        <p:nvCxnSpPr>
          <p:cNvPr id="1024" name="Straight Arrow Connector 1023">
            <a:extLst>
              <a:ext uri="{FF2B5EF4-FFF2-40B4-BE49-F238E27FC236}">
                <a16:creationId xmlns:a16="http://schemas.microsoft.com/office/drawing/2014/main" id="{B614F538-5469-C13B-90D4-491F2E0CE27B}"/>
              </a:ext>
            </a:extLst>
          </p:cNvPr>
          <p:cNvCxnSpPr>
            <a:cxnSpLocks/>
          </p:cNvCxnSpPr>
          <p:nvPr/>
        </p:nvCxnSpPr>
        <p:spPr>
          <a:xfrm flipH="1">
            <a:off x="15129591" y="34059628"/>
            <a:ext cx="4067817" cy="155963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029" name="TextBox 1028">
            <a:extLst>
              <a:ext uri="{FF2B5EF4-FFF2-40B4-BE49-F238E27FC236}">
                <a16:creationId xmlns:a16="http://schemas.microsoft.com/office/drawing/2014/main" id="{5EA37EF8-8C16-F1D9-0FBC-59977122A472}"/>
              </a:ext>
            </a:extLst>
          </p:cNvPr>
          <p:cNvSpPr txBox="1"/>
          <p:nvPr/>
        </p:nvSpPr>
        <p:spPr>
          <a:xfrm>
            <a:off x="6413052" y="36509014"/>
            <a:ext cx="3985590"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Curve Separation:</a:t>
            </a:r>
          </a:p>
          <a:p>
            <a:r>
              <a:rPr lang="en-US" sz="3600" dirty="0">
                <a:latin typeface="Times New Roman" panose="02020603050405020304" pitchFamily="18" charset="0"/>
                <a:cs typeface="Times New Roman" panose="02020603050405020304" pitchFamily="18" charset="0"/>
              </a:rPr>
              <a:t>One higher amplitude curve with two lower curves is typical of cylinder</a:t>
            </a:r>
          </a:p>
        </p:txBody>
      </p:sp>
      <p:cxnSp>
        <p:nvCxnSpPr>
          <p:cNvPr id="1030" name="Straight Arrow Connector 1029">
            <a:extLst>
              <a:ext uri="{FF2B5EF4-FFF2-40B4-BE49-F238E27FC236}">
                <a16:creationId xmlns:a16="http://schemas.microsoft.com/office/drawing/2014/main" id="{3E1428D5-D5AC-0B19-2CCC-404B32481C83}"/>
              </a:ext>
            </a:extLst>
          </p:cNvPr>
          <p:cNvCxnSpPr>
            <a:cxnSpLocks/>
          </p:cNvCxnSpPr>
          <p:nvPr/>
        </p:nvCxnSpPr>
        <p:spPr>
          <a:xfrm flipV="1">
            <a:off x="10091217" y="35281582"/>
            <a:ext cx="874771" cy="155742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031" name="Straight Arrow Connector 1030">
            <a:extLst>
              <a:ext uri="{FF2B5EF4-FFF2-40B4-BE49-F238E27FC236}">
                <a16:creationId xmlns:a16="http://schemas.microsoft.com/office/drawing/2014/main" id="{4289E1DC-7036-0425-B65B-F0DE23AE2440}"/>
              </a:ext>
            </a:extLst>
          </p:cNvPr>
          <p:cNvCxnSpPr>
            <a:cxnSpLocks/>
          </p:cNvCxnSpPr>
          <p:nvPr/>
        </p:nvCxnSpPr>
        <p:spPr>
          <a:xfrm flipV="1">
            <a:off x="10091217" y="36270550"/>
            <a:ext cx="1200330" cy="53254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033" name="TextBox 1032">
            <a:extLst>
              <a:ext uri="{FF2B5EF4-FFF2-40B4-BE49-F238E27FC236}">
                <a16:creationId xmlns:a16="http://schemas.microsoft.com/office/drawing/2014/main" id="{D87858B8-EC4C-38AD-88CE-E02E10168036}"/>
              </a:ext>
            </a:extLst>
          </p:cNvPr>
          <p:cNvSpPr txBox="1"/>
          <p:nvPr/>
        </p:nvSpPr>
        <p:spPr>
          <a:xfrm rot="16200000">
            <a:off x="3173055" y="37172524"/>
            <a:ext cx="3119248"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Polarizability (</a:t>
            </a:r>
            <a:r>
              <a:rPr lang="en-US" sz="3600" dirty="0" err="1">
                <a:latin typeface="Times New Roman" panose="02020603050405020304" pitchFamily="18" charset="0"/>
                <a:cs typeface="Times New Roman" panose="02020603050405020304" pitchFamily="18" charset="0"/>
              </a:rPr>
              <a:t>uV</a:t>
            </a:r>
            <a:r>
              <a:rPr lang="en-US" sz="3600" dirty="0">
                <a:latin typeface="Times New Roman" panose="02020603050405020304" pitchFamily="18" charset="0"/>
                <a:cs typeface="Times New Roman" panose="02020603050405020304" pitchFamily="18" charset="0"/>
              </a:rPr>
              <a:t> / A)</a:t>
            </a:r>
          </a:p>
        </p:txBody>
      </p:sp>
      <p:sp>
        <p:nvSpPr>
          <p:cNvPr id="1037" name="TextBox 1036">
            <a:extLst>
              <a:ext uri="{FF2B5EF4-FFF2-40B4-BE49-F238E27FC236}">
                <a16:creationId xmlns:a16="http://schemas.microsoft.com/office/drawing/2014/main" id="{41B19186-5A4D-7022-F8A1-E7A7F3C85F00}"/>
              </a:ext>
            </a:extLst>
          </p:cNvPr>
          <p:cNvSpPr txBox="1"/>
          <p:nvPr/>
        </p:nvSpPr>
        <p:spPr>
          <a:xfrm>
            <a:off x="5104755" y="43037748"/>
            <a:ext cx="12283108" cy="646331"/>
          </a:xfrm>
          <a:prstGeom prst="rect">
            <a:avLst/>
          </a:prstGeom>
          <a:noFill/>
        </p:spPr>
        <p:txBody>
          <a:bodyPr wrap="square" rtlCol="0">
            <a:spAutoFit/>
          </a:bodyPr>
          <a:lstStyle/>
          <a:p>
            <a:r>
              <a:rPr lang="en-US" sz="3600" b="1" dirty="0"/>
              <a:t>Figure 3. Modeled polarizability curves for a Medium ISO</a:t>
            </a:r>
          </a:p>
        </p:txBody>
      </p:sp>
      <p:sp>
        <p:nvSpPr>
          <p:cNvPr id="1041" name="TextBox 1040">
            <a:extLst>
              <a:ext uri="{FF2B5EF4-FFF2-40B4-BE49-F238E27FC236}">
                <a16:creationId xmlns:a16="http://schemas.microsoft.com/office/drawing/2014/main" id="{FD66B35F-087F-68D8-AF4C-DFB52F522D44}"/>
              </a:ext>
            </a:extLst>
          </p:cNvPr>
          <p:cNvSpPr txBox="1"/>
          <p:nvPr/>
        </p:nvSpPr>
        <p:spPr>
          <a:xfrm>
            <a:off x="22864080" y="43037748"/>
            <a:ext cx="21204063" cy="646331"/>
          </a:xfrm>
          <a:prstGeom prst="rect">
            <a:avLst/>
          </a:prstGeom>
          <a:noFill/>
        </p:spPr>
        <p:txBody>
          <a:bodyPr wrap="square" rtlCol="0">
            <a:spAutoFit/>
          </a:bodyPr>
          <a:lstStyle/>
          <a:p>
            <a:r>
              <a:rPr lang="en-US" sz="3600" b="1" dirty="0"/>
              <a:t>Figure 4. Modeled polarizability curves for a 105mm projectile, 75mm projectile, and a 5-in rocket.</a:t>
            </a:r>
          </a:p>
        </p:txBody>
      </p:sp>
      <p:sp>
        <p:nvSpPr>
          <p:cNvPr id="1046" name="TextBox 1045">
            <a:extLst>
              <a:ext uri="{FF2B5EF4-FFF2-40B4-BE49-F238E27FC236}">
                <a16:creationId xmlns:a16="http://schemas.microsoft.com/office/drawing/2014/main" id="{EC12ADB2-864F-049D-6DBC-6D311355E49A}"/>
              </a:ext>
            </a:extLst>
          </p:cNvPr>
          <p:cNvSpPr txBox="1"/>
          <p:nvPr/>
        </p:nvSpPr>
        <p:spPr>
          <a:xfrm>
            <a:off x="25024903" y="29039490"/>
            <a:ext cx="2116693" cy="646331"/>
          </a:xfrm>
          <a:prstGeom prst="rect">
            <a:avLst/>
          </a:prstGeom>
          <a:noFill/>
        </p:spPr>
        <p:txBody>
          <a:bodyPr wrap="square" rtlCol="0">
            <a:spAutoFit/>
          </a:bodyPr>
          <a:lstStyle/>
          <a:p>
            <a:r>
              <a:rPr lang="en-US" sz="3600" b="1" dirty="0"/>
              <a:t>105mm</a:t>
            </a:r>
          </a:p>
        </p:txBody>
      </p:sp>
      <p:pic>
        <p:nvPicPr>
          <p:cNvPr id="1049" name="Picture 6" descr="Rocket, Air-to-Surface, 5-inch, HVAR | National Air and Space Museum">
            <a:extLst>
              <a:ext uri="{FF2B5EF4-FFF2-40B4-BE49-F238E27FC236}">
                <a16:creationId xmlns:a16="http://schemas.microsoft.com/office/drawing/2014/main" id="{A30254A9-6304-DBC6-86DB-AD51390C51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6729408" y="37896709"/>
            <a:ext cx="6984837" cy="2555428"/>
          </a:xfrm>
          <a:prstGeom prst="rect">
            <a:avLst/>
          </a:prstGeom>
          <a:noFill/>
          <a:extLst>
            <a:ext uri="{909E8E84-426E-40DD-AFC4-6F175D3DCCD1}">
              <a14:hiddenFill xmlns:a14="http://schemas.microsoft.com/office/drawing/2010/main">
                <a:solidFill>
                  <a:srgbClr val="FFFFFF"/>
                </a:solidFill>
              </a14:hiddenFill>
            </a:ext>
          </a:extLst>
        </p:spPr>
      </p:pic>
      <p:sp>
        <p:nvSpPr>
          <p:cNvPr id="1050" name="TextBox 1049">
            <a:extLst>
              <a:ext uri="{FF2B5EF4-FFF2-40B4-BE49-F238E27FC236}">
                <a16:creationId xmlns:a16="http://schemas.microsoft.com/office/drawing/2014/main" id="{4688CD9B-FC26-86A6-9123-45C798498B83}"/>
              </a:ext>
            </a:extLst>
          </p:cNvPr>
          <p:cNvSpPr txBox="1"/>
          <p:nvPr/>
        </p:nvSpPr>
        <p:spPr>
          <a:xfrm>
            <a:off x="32197751" y="28977799"/>
            <a:ext cx="1734410" cy="646331"/>
          </a:xfrm>
          <a:prstGeom prst="rect">
            <a:avLst/>
          </a:prstGeom>
          <a:noFill/>
        </p:spPr>
        <p:txBody>
          <a:bodyPr wrap="square" rtlCol="0">
            <a:spAutoFit/>
          </a:bodyPr>
          <a:lstStyle/>
          <a:p>
            <a:r>
              <a:rPr lang="en-US" sz="3600" b="1" dirty="0"/>
              <a:t>75mm</a:t>
            </a:r>
          </a:p>
        </p:txBody>
      </p:sp>
      <p:pic>
        <p:nvPicPr>
          <p:cNvPr id="1051" name="Picture 8" descr="Original U.S. WWII 1943 Dated Inert M20 ...">
            <a:extLst>
              <a:ext uri="{FF2B5EF4-FFF2-40B4-BE49-F238E27FC236}">
                <a16:creationId xmlns:a16="http://schemas.microsoft.com/office/drawing/2014/main" id="{F4E22D3D-2A3C-35D1-EC0A-E7940A1ACF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39213" y="35948680"/>
            <a:ext cx="6451486" cy="64514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2" name="Picture 10" descr="CAT-UXO - 105mm m1 projectile">
            <a:extLst>
              <a:ext uri="{FF2B5EF4-FFF2-40B4-BE49-F238E27FC236}">
                <a16:creationId xmlns:a16="http://schemas.microsoft.com/office/drawing/2014/main" id="{C138908E-FCF4-6D3F-3424-888B9C4C7E7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0978" b="14645"/>
          <a:stretch/>
        </p:blipFill>
        <p:spPr bwMode="auto">
          <a:xfrm rot="2676873">
            <a:off x="23538043" y="36717422"/>
            <a:ext cx="5125132" cy="4914003"/>
          </a:xfrm>
          <a:prstGeom prst="rect">
            <a:avLst/>
          </a:prstGeom>
          <a:noFill/>
          <a:extLst>
            <a:ext uri="{909E8E84-426E-40DD-AFC4-6F175D3DCCD1}">
              <a14:hiddenFill xmlns:a14="http://schemas.microsoft.com/office/drawing/2010/main">
                <a:solidFill>
                  <a:srgbClr val="FFFFFF"/>
                </a:solidFill>
              </a14:hiddenFill>
            </a:ext>
          </a:extLst>
        </p:spPr>
      </p:pic>
      <p:sp>
        <p:nvSpPr>
          <p:cNvPr id="1055" name="Rectangle 1054">
            <a:extLst>
              <a:ext uri="{FF2B5EF4-FFF2-40B4-BE49-F238E27FC236}">
                <a16:creationId xmlns:a16="http://schemas.microsoft.com/office/drawing/2014/main" id="{0D8A6894-7FCC-22F3-4361-7B11ADE2B617}"/>
              </a:ext>
            </a:extLst>
          </p:cNvPr>
          <p:cNvSpPr/>
          <p:nvPr/>
        </p:nvSpPr>
        <p:spPr>
          <a:xfrm>
            <a:off x="22221965" y="28645391"/>
            <a:ext cx="21204063" cy="1435644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6" name="Picture 12">
            <a:extLst>
              <a:ext uri="{FF2B5EF4-FFF2-40B4-BE49-F238E27FC236}">
                <a16:creationId xmlns:a16="http://schemas.microsoft.com/office/drawing/2014/main" id="{54517708-80D7-87B3-06A9-539BBB4749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55335" y="29039490"/>
            <a:ext cx="6790564" cy="5432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57" name="TextBox 1056">
            <a:extLst>
              <a:ext uri="{FF2B5EF4-FFF2-40B4-BE49-F238E27FC236}">
                <a16:creationId xmlns:a16="http://schemas.microsoft.com/office/drawing/2014/main" id="{3BC307CA-F0BD-98D2-07E8-FE8166DB9764}"/>
              </a:ext>
            </a:extLst>
          </p:cNvPr>
          <p:cNvSpPr txBox="1"/>
          <p:nvPr/>
        </p:nvSpPr>
        <p:spPr>
          <a:xfrm>
            <a:off x="38428944" y="29076072"/>
            <a:ext cx="3026976" cy="646331"/>
          </a:xfrm>
          <a:prstGeom prst="rect">
            <a:avLst/>
          </a:prstGeom>
          <a:noFill/>
        </p:spPr>
        <p:txBody>
          <a:bodyPr wrap="square" rtlCol="0">
            <a:spAutoFit/>
          </a:bodyPr>
          <a:lstStyle/>
          <a:p>
            <a:r>
              <a:rPr lang="en-US" sz="3600" b="1" dirty="0"/>
              <a:t>5-in Warhead</a:t>
            </a:r>
          </a:p>
        </p:txBody>
      </p:sp>
      <p:sp>
        <p:nvSpPr>
          <p:cNvPr id="1060" name="TextBox 1059">
            <a:extLst>
              <a:ext uri="{FF2B5EF4-FFF2-40B4-BE49-F238E27FC236}">
                <a16:creationId xmlns:a16="http://schemas.microsoft.com/office/drawing/2014/main" id="{4AFFEEBA-7134-D134-8EE7-25746AC4C700}"/>
              </a:ext>
            </a:extLst>
          </p:cNvPr>
          <p:cNvSpPr txBox="1"/>
          <p:nvPr/>
        </p:nvSpPr>
        <p:spPr>
          <a:xfrm>
            <a:off x="37721165" y="35008474"/>
            <a:ext cx="5001321" cy="646331"/>
          </a:xfrm>
          <a:prstGeom prst="rect">
            <a:avLst/>
          </a:prstGeom>
          <a:noFill/>
        </p:spPr>
        <p:txBody>
          <a:bodyPr wrap="square" rtlCol="0">
            <a:spAutoFit/>
          </a:bodyPr>
          <a:lstStyle/>
          <a:p>
            <a:r>
              <a:rPr lang="en-US" sz="3600" b="1" dirty="0"/>
              <a:t>5-in Warhead + Rocket</a:t>
            </a:r>
          </a:p>
        </p:txBody>
      </p:sp>
    </p:spTree>
    <p:extLst>
      <p:ext uri="{BB962C8B-B14F-4D97-AF65-F5344CB8AC3E}">
        <p14:creationId xmlns:p14="http://schemas.microsoft.com/office/powerpoint/2010/main" val="249931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5212-082F-FA67-7971-EB70420F4AA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048F829-8BE9-AF93-06FA-4DFB0602074F}"/>
              </a:ext>
            </a:extLst>
          </p:cNvPr>
          <p:cNvPicPr>
            <a:picLocks noChangeAspect="1"/>
          </p:cNvPicPr>
          <p:nvPr/>
        </p:nvPicPr>
        <p:blipFill>
          <a:blip r:embed="rId3"/>
          <a:srcRect t="2733" r="3434" b="54523"/>
          <a:stretch/>
        </p:blipFill>
        <p:spPr>
          <a:xfrm>
            <a:off x="811684" y="17134012"/>
            <a:ext cx="21048370" cy="5507666"/>
          </a:xfrm>
          <a:prstGeom prst="rect">
            <a:avLst/>
          </a:prstGeom>
          <a:ln>
            <a:solidFill>
              <a:schemeClr val="tx1"/>
            </a:solidFill>
          </a:ln>
        </p:spPr>
      </p:pic>
      <p:sp>
        <p:nvSpPr>
          <p:cNvPr id="10" name="TextBox 9">
            <a:extLst>
              <a:ext uri="{FF2B5EF4-FFF2-40B4-BE49-F238E27FC236}">
                <a16:creationId xmlns:a16="http://schemas.microsoft.com/office/drawing/2014/main" id="{E4674663-5CBC-4314-5A57-1A08B43CBE3C}"/>
              </a:ext>
            </a:extLst>
          </p:cNvPr>
          <p:cNvSpPr txBox="1"/>
          <p:nvPr/>
        </p:nvSpPr>
        <p:spPr>
          <a:xfrm>
            <a:off x="22367122" y="16713034"/>
            <a:ext cx="21048370" cy="6370975"/>
          </a:xfrm>
          <a:prstGeom prst="rect">
            <a:avLst/>
          </a:prstGeom>
          <a:noFill/>
        </p:spPr>
        <p:txBody>
          <a:bodyPr wrap="square" rtlCol="0">
            <a:spAutoFit/>
          </a:bodyPr>
          <a:lstStyle/>
          <a:p>
            <a:pPr algn="ctr"/>
            <a:r>
              <a:rPr lang="en-US" sz="4800" b="1" kern="0" dirty="0">
                <a:solidFill>
                  <a:srgbClr val="0070C0"/>
                </a:solidFill>
                <a:latin typeface="Times New Roman" panose="02020603050405020304" pitchFamily="18" charset="0"/>
                <a:cs typeface="Arial" panose="020B0604020202020204" pitchFamily="34" charset="0"/>
              </a:rPr>
              <a:t>MUNITION SIZE CALCULATION</a:t>
            </a:r>
          </a:p>
          <a:p>
            <a:r>
              <a:rPr lang="en-US" sz="3600" kern="0" dirty="0">
                <a:latin typeface="Times New Roman" panose="02020603050405020304" pitchFamily="18" charset="0"/>
                <a:cs typeface="Arial" panose="020B0604020202020204" pitchFamily="34" charset="0"/>
              </a:rPr>
              <a:t>During inversions of selected geophysical anomalies, many parameters are calculated including a “size” for each source. The </a:t>
            </a:r>
            <a:r>
              <a:rPr lang="en-US" sz="3600" kern="0" dirty="0" err="1">
                <a:latin typeface="Times New Roman" panose="02020603050405020304" pitchFamily="18" charset="0"/>
                <a:cs typeface="Arial" panose="020B0604020202020204" pitchFamily="34" charset="0"/>
              </a:rPr>
              <a:t>sizerunis</a:t>
            </a:r>
            <a:r>
              <a:rPr lang="en-US" sz="3600" kern="0" dirty="0">
                <a:latin typeface="Times New Roman" panose="02020603050405020304" pitchFamily="18" charset="0"/>
                <a:cs typeface="Arial" panose="020B0604020202020204" pitchFamily="34" charset="0"/>
              </a:rPr>
              <a:t> calculated such that larger objects should have a larger size. The processing software used for the Yellow Jacket RI, </a:t>
            </a:r>
            <a:r>
              <a:rPr lang="en-US" sz="3600" kern="0" dirty="0" err="1">
                <a:latin typeface="Times New Roman" panose="02020603050405020304" pitchFamily="18" charset="0"/>
                <a:cs typeface="Arial" panose="020B0604020202020204" pitchFamily="34" charset="0"/>
              </a:rPr>
              <a:t>BTField</a:t>
            </a:r>
            <a:r>
              <a:rPr lang="en-US" sz="3600" kern="0" dirty="0">
                <a:latin typeface="Times New Roman" panose="02020603050405020304" pitchFamily="18" charset="0"/>
                <a:cs typeface="Arial" panose="020B0604020202020204" pitchFamily="34" charset="0"/>
              </a:rPr>
              <a:t>, calculates the size based on the first five timegate responses. Starting with a vector comprised of the 5 timegate responses in one of the principal directions (X, Y, or Z) then calculating the mean of the that vector and adding that mean value to a 3-component vector where each component is one of the three principal directions. The mean value vector is then run through the log computation in </a:t>
            </a:r>
            <a:r>
              <a:rPr lang="en-US" sz="3600" b="1" kern="0" dirty="0">
                <a:latin typeface="Times New Roman" panose="02020603050405020304" pitchFamily="18" charset="0"/>
                <a:cs typeface="Arial" panose="020B0604020202020204" pitchFamily="34" charset="0"/>
              </a:rPr>
              <a:t>Figure 7 </a:t>
            </a:r>
            <a:r>
              <a:rPr lang="en-US" sz="3600" kern="0" dirty="0">
                <a:latin typeface="Times New Roman" panose="02020603050405020304" pitchFamily="18" charset="0"/>
                <a:cs typeface="Arial" panose="020B0604020202020204" pitchFamily="34" charset="0"/>
              </a:rPr>
              <a:t>on the</a:t>
            </a:r>
            <a:r>
              <a:rPr lang="en-US" sz="3600" b="1" kern="0" dirty="0">
                <a:latin typeface="Times New Roman" panose="02020603050405020304" pitchFamily="18" charset="0"/>
                <a:cs typeface="Arial" panose="020B0604020202020204" pitchFamily="34" charset="0"/>
              </a:rPr>
              <a:t> </a:t>
            </a:r>
            <a:r>
              <a:rPr lang="en-US" sz="3600" kern="0" dirty="0">
                <a:latin typeface="Times New Roman" panose="02020603050405020304" pitchFamily="18" charset="0"/>
                <a:cs typeface="Arial" panose="020B0604020202020204" pitchFamily="34" charset="0"/>
              </a:rPr>
              <a:t>left. It follows that larger metallic objects will produce larger responses and should give larger values for the size. Based on this, a size threshold was set at the YJTA MRS where any source with a size greater than the largest munition present in the site-specific library was reviewed by the data analyst and potentially added to the intrusive investigation.</a:t>
            </a:r>
            <a:endParaRPr lang="en-US" dirty="0">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56F0AC97-1ED9-88E7-058F-8255E456798A}"/>
              </a:ext>
            </a:extLst>
          </p:cNvPr>
          <p:cNvSpPr txBox="1"/>
          <p:nvPr/>
        </p:nvSpPr>
        <p:spPr>
          <a:xfrm>
            <a:off x="4421828" y="22950026"/>
            <a:ext cx="14137481" cy="646331"/>
          </a:xfrm>
          <a:prstGeom prst="rect">
            <a:avLst/>
          </a:prstGeom>
          <a:noFill/>
        </p:spPr>
        <p:txBody>
          <a:bodyPr wrap="square" rtlCol="0">
            <a:spAutoFit/>
          </a:bodyPr>
          <a:lstStyle/>
          <a:p>
            <a:r>
              <a:rPr lang="en-US" sz="3600" b="1" dirty="0"/>
              <a:t>Figure 7. </a:t>
            </a:r>
            <a:r>
              <a:rPr lang="en-US" sz="3600" b="1" dirty="0" err="1"/>
              <a:t>BTField</a:t>
            </a:r>
            <a:r>
              <a:rPr lang="en-US" sz="3600" b="1" dirty="0"/>
              <a:t> size equation for geophysical anomaly inversions. </a:t>
            </a:r>
          </a:p>
        </p:txBody>
      </p:sp>
      <p:pic>
        <p:nvPicPr>
          <p:cNvPr id="16" name="Picture 15">
            <a:extLst>
              <a:ext uri="{FF2B5EF4-FFF2-40B4-BE49-F238E27FC236}">
                <a16:creationId xmlns:a16="http://schemas.microsoft.com/office/drawing/2014/main" id="{062EA70F-7740-6B76-B5BB-05A45FF1C703}"/>
              </a:ext>
            </a:extLst>
          </p:cNvPr>
          <p:cNvPicPr>
            <a:picLocks noChangeAspect="1"/>
          </p:cNvPicPr>
          <p:nvPr/>
        </p:nvPicPr>
        <p:blipFill>
          <a:blip r:embed="rId4"/>
          <a:stretch>
            <a:fillRect/>
          </a:stretch>
        </p:blipFill>
        <p:spPr>
          <a:xfrm>
            <a:off x="1083355" y="28363522"/>
            <a:ext cx="9953690" cy="12205044"/>
          </a:xfrm>
          <a:prstGeom prst="rect">
            <a:avLst/>
          </a:prstGeom>
          <a:ln>
            <a:solidFill>
              <a:schemeClr val="tx1"/>
            </a:solidFill>
          </a:ln>
        </p:spPr>
      </p:pic>
      <p:sp>
        <p:nvSpPr>
          <p:cNvPr id="17" name="TextBox 16">
            <a:extLst>
              <a:ext uri="{FF2B5EF4-FFF2-40B4-BE49-F238E27FC236}">
                <a16:creationId xmlns:a16="http://schemas.microsoft.com/office/drawing/2014/main" id="{03155FA9-DDA2-43E6-F32B-CF6A4566918E}"/>
              </a:ext>
            </a:extLst>
          </p:cNvPr>
          <p:cNvSpPr txBox="1"/>
          <p:nvPr/>
        </p:nvSpPr>
        <p:spPr>
          <a:xfrm>
            <a:off x="1083355" y="24361855"/>
            <a:ext cx="41102468" cy="3046988"/>
          </a:xfrm>
          <a:prstGeom prst="rect">
            <a:avLst/>
          </a:prstGeom>
          <a:noFill/>
        </p:spPr>
        <p:txBody>
          <a:bodyPr wrap="square" rtlCol="0">
            <a:spAutoFit/>
          </a:bodyPr>
          <a:lstStyle/>
          <a:p>
            <a:pPr algn="ctr"/>
            <a:r>
              <a:rPr lang="en-US" sz="4800" b="1" kern="0" dirty="0">
                <a:solidFill>
                  <a:srgbClr val="0070C0"/>
                </a:solidFill>
                <a:latin typeface="Times New Roman" panose="02020603050405020304" pitchFamily="18" charset="0"/>
                <a:cs typeface="Arial" panose="020B0604020202020204" pitchFamily="34" charset="0"/>
              </a:rPr>
              <a:t>SIZE THRESHOLD APPROACH</a:t>
            </a:r>
          </a:p>
          <a:p>
            <a:r>
              <a:rPr lang="en-US" sz="3600" kern="0" dirty="0">
                <a:latin typeface="Times New Roman" panose="02020603050405020304" pitchFamily="18" charset="0"/>
                <a:ea typeface="Times New Roman" panose="02020603050405020304" pitchFamily="18" charset="0"/>
                <a:cs typeface="Arial" panose="020B0604020202020204" pitchFamily="34" charset="0"/>
              </a:rPr>
              <a:t>Because there isn’t published polarizability curves for some of the larger munitions at the YTJA MRS, a library match threshold </a:t>
            </a:r>
            <a:r>
              <a:rPr lang="en-US" sz="3600" kern="0">
                <a:latin typeface="Times New Roman" panose="02020603050405020304" pitchFamily="18" charset="0"/>
                <a:ea typeface="Times New Roman" panose="02020603050405020304" pitchFamily="18" charset="0"/>
                <a:cs typeface="Arial" panose="020B0604020202020204" pitchFamily="34" charset="0"/>
              </a:rPr>
              <a:t>was not viable </a:t>
            </a:r>
            <a:r>
              <a:rPr lang="en-US" sz="3600" kern="0" dirty="0">
                <a:latin typeface="Times New Roman" panose="02020603050405020304" pitchFamily="18" charset="0"/>
                <a:ea typeface="Times New Roman" panose="02020603050405020304" pitchFamily="18" charset="0"/>
                <a:cs typeface="Arial" panose="020B0604020202020204" pitchFamily="34" charset="0"/>
              </a:rPr>
              <a:t>for those munitions. Instead, a size threshold approach was taken and based on the largest munition available in our site-specific library, a 5-in rocket. The estimated size of a 5-in rocket in the </a:t>
            </a:r>
            <a:r>
              <a:rPr lang="en-US" sz="3600" kern="0" dirty="0" err="1">
                <a:latin typeface="Times New Roman" panose="02020603050405020304" pitchFamily="18" charset="0"/>
                <a:ea typeface="Times New Roman" panose="02020603050405020304" pitchFamily="18" charset="0"/>
                <a:cs typeface="Arial" panose="020B0604020202020204" pitchFamily="34" charset="0"/>
              </a:rPr>
              <a:t>BTField</a:t>
            </a:r>
            <a:r>
              <a:rPr lang="en-US" sz="3600" kern="0" dirty="0">
                <a:latin typeface="Times New Roman" panose="02020603050405020304" pitchFamily="18" charset="0"/>
                <a:ea typeface="Times New Roman" panose="02020603050405020304" pitchFamily="18" charset="0"/>
                <a:cs typeface="Arial" panose="020B0604020202020204" pitchFamily="34" charset="0"/>
              </a:rPr>
              <a:t> calculation was roughly 2.4 and that was chosen as the threshold. Any source with a size greater than or equal to 2.4 was reviewed by the data analyst. Other parameters of the source were considered when reviewing the sources above the size threshold such as distance from anomaly peak, modeled depth, model contribution, and anomaly amplitude. </a:t>
            </a:r>
            <a:endParaRPr lang="en-US" dirty="0">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00000000-0008-0000-0000-000002000000}"/>
              </a:ext>
            </a:extLst>
          </p:cNvPr>
          <p:cNvPicPr/>
          <p:nvPr/>
        </p:nvPicPr>
        <p:blipFill>
          <a:blip r:embed="rId5" cstate="print"/>
          <a:stretch>
            <a:fillRect/>
          </a:stretch>
        </p:blipFill>
        <p:spPr>
          <a:xfrm>
            <a:off x="13053037" y="28363522"/>
            <a:ext cx="8556172" cy="6990533"/>
          </a:xfrm>
          <a:prstGeom prst="rect">
            <a:avLst/>
          </a:prstGeom>
          <a:ln>
            <a:solidFill>
              <a:schemeClr val="tx1"/>
            </a:solidFill>
          </a:ln>
        </p:spPr>
      </p:pic>
      <p:cxnSp>
        <p:nvCxnSpPr>
          <p:cNvPr id="20" name="Straight Arrow Connector 19">
            <a:extLst>
              <a:ext uri="{FF2B5EF4-FFF2-40B4-BE49-F238E27FC236}">
                <a16:creationId xmlns:a16="http://schemas.microsoft.com/office/drawing/2014/main" id="{A31516F8-536B-869E-0E54-B2F48AE0C74A}"/>
              </a:ext>
            </a:extLst>
          </p:cNvPr>
          <p:cNvCxnSpPr>
            <a:cxnSpLocks/>
            <a:stCxn id="18" idx="1"/>
          </p:cNvCxnSpPr>
          <p:nvPr/>
        </p:nvCxnSpPr>
        <p:spPr>
          <a:xfrm flipH="1">
            <a:off x="6353580" y="31858789"/>
            <a:ext cx="6699457" cy="231960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23A8CABC-FF08-14E5-9654-028D39F95BA5}"/>
              </a:ext>
            </a:extLst>
          </p:cNvPr>
          <p:cNvSpPr txBox="1"/>
          <p:nvPr/>
        </p:nvSpPr>
        <p:spPr>
          <a:xfrm>
            <a:off x="11645106" y="35916250"/>
            <a:ext cx="9953690" cy="4154984"/>
          </a:xfrm>
          <a:prstGeom prst="rect">
            <a:avLst/>
          </a:prstGeom>
          <a:noFill/>
        </p:spPr>
        <p:txBody>
          <a:bodyPr wrap="square" rtlCol="0">
            <a:spAutoFit/>
          </a:bodyPr>
          <a:lstStyle/>
          <a:p>
            <a:pPr algn="ctr"/>
            <a:r>
              <a:rPr lang="en-US" sz="4800" b="1" kern="0" dirty="0">
                <a:solidFill>
                  <a:srgbClr val="0070C0"/>
                </a:solidFill>
                <a:latin typeface="Times New Roman" panose="02020603050405020304" pitchFamily="18" charset="0"/>
                <a:cs typeface="Arial" panose="020B0604020202020204" pitchFamily="34" charset="0"/>
              </a:rPr>
              <a:t>SOURCE PARAMETERS</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Size: 3.3</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Amplitude Response: 48,830 </a:t>
            </a:r>
            <a:r>
              <a:rPr lang="en-US" sz="3600" kern="0" dirty="0" err="1">
                <a:latin typeface="Times New Roman" panose="02020603050405020304" pitchFamily="18" charset="0"/>
                <a:cs typeface="Arial" panose="020B0604020202020204" pitchFamily="34" charset="0"/>
              </a:rPr>
              <a:t>uV</a:t>
            </a:r>
            <a:r>
              <a:rPr lang="en-US" sz="3600" kern="0" dirty="0">
                <a:latin typeface="Times New Roman" panose="02020603050405020304" pitchFamily="18" charset="0"/>
                <a:cs typeface="Arial" panose="020B0604020202020204" pitchFamily="34" charset="0"/>
              </a:rPr>
              <a:t>/A</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Library Match: 0.01% Large ISO</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Depth: 0.22 meters</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Polarizability curves off the scale, hints at a large round object</a:t>
            </a:r>
          </a:p>
        </p:txBody>
      </p:sp>
      <p:sp>
        <p:nvSpPr>
          <p:cNvPr id="23" name="TextBox 22">
            <a:extLst>
              <a:ext uri="{FF2B5EF4-FFF2-40B4-BE49-F238E27FC236}">
                <a16:creationId xmlns:a16="http://schemas.microsoft.com/office/drawing/2014/main" id="{E7EE1263-D48F-2435-DD29-B2784BE783D7}"/>
              </a:ext>
            </a:extLst>
          </p:cNvPr>
          <p:cNvSpPr txBox="1"/>
          <p:nvPr/>
        </p:nvSpPr>
        <p:spPr>
          <a:xfrm>
            <a:off x="3243470" y="40833229"/>
            <a:ext cx="18365739" cy="646331"/>
          </a:xfrm>
          <a:prstGeom prst="rect">
            <a:avLst/>
          </a:prstGeom>
          <a:noFill/>
        </p:spPr>
        <p:txBody>
          <a:bodyPr wrap="square" rtlCol="0">
            <a:spAutoFit/>
          </a:bodyPr>
          <a:lstStyle/>
          <a:p>
            <a:r>
              <a:rPr lang="en-US" sz="3600" b="1" dirty="0"/>
              <a:t>Figure 8. Example source added to intrusive investigation based on size parameter. </a:t>
            </a:r>
          </a:p>
        </p:txBody>
      </p:sp>
      <p:sp>
        <p:nvSpPr>
          <p:cNvPr id="24" name="Rectangle 23">
            <a:extLst>
              <a:ext uri="{FF2B5EF4-FFF2-40B4-BE49-F238E27FC236}">
                <a16:creationId xmlns:a16="http://schemas.microsoft.com/office/drawing/2014/main" id="{75AD0389-9914-55C8-211B-E5EB60FB9FFD}"/>
              </a:ext>
            </a:extLst>
          </p:cNvPr>
          <p:cNvSpPr/>
          <p:nvPr/>
        </p:nvSpPr>
        <p:spPr>
          <a:xfrm>
            <a:off x="1072942" y="28363522"/>
            <a:ext cx="20525854" cy="1220504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1905AC1-A2E8-1BAF-3CB3-F1FA0789D658}"/>
              </a:ext>
            </a:extLst>
          </p:cNvPr>
          <p:cNvPicPr>
            <a:picLocks noChangeAspect="1"/>
          </p:cNvPicPr>
          <p:nvPr/>
        </p:nvPicPr>
        <p:blipFill>
          <a:blip r:embed="rId6"/>
          <a:stretch>
            <a:fillRect/>
          </a:stretch>
        </p:blipFill>
        <p:spPr>
          <a:xfrm>
            <a:off x="29769478" y="28498765"/>
            <a:ext cx="12416345" cy="12010811"/>
          </a:xfrm>
          <a:prstGeom prst="rect">
            <a:avLst/>
          </a:prstGeom>
          <a:ln>
            <a:solidFill>
              <a:schemeClr val="tx1"/>
            </a:solidFill>
          </a:ln>
        </p:spPr>
      </p:pic>
      <p:cxnSp>
        <p:nvCxnSpPr>
          <p:cNvPr id="27" name="Straight Arrow Connector 26">
            <a:extLst>
              <a:ext uri="{FF2B5EF4-FFF2-40B4-BE49-F238E27FC236}">
                <a16:creationId xmlns:a16="http://schemas.microsoft.com/office/drawing/2014/main" id="{397FEA86-C012-19E1-03F0-28B4D85269B5}"/>
              </a:ext>
            </a:extLst>
          </p:cNvPr>
          <p:cNvCxnSpPr>
            <a:cxnSpLocks/>
            <a:stCxn id="35" idx="3"/>
          </p:cNvCxnSpPr>
          <p:nvPr/>
        </p:nvCxnSpPr>
        <p:spPr>
          <a:xfrm>
            <a:off x="29663817" y="31414787"/>
            <a:ext cx="6454983" cy="450146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pic>
        <p:nvPicPr>
          <p:cNvPr id="33" name="Picture 32">
            <a:extLst>
              <a:ext uri="{FF2B5EF4-FFF2-40B4-BE49-F238E27FC236}">
                <a16:creationId xmlns:a16="http://schemas.microsoft.com/office/drawing/2014/main" id="{437474D7-E4C3-FE8C-E116-71DCA4F615E1}"/>
              </a:ext>
            </a:extLst>
          </p:cNvPr>
          <p:cNvPicPr>
            <a:picLocks noChangeAspect="1"/>
          </p:cNvPicPr>
          <p:nvPr/>
        </p:nvPicPr>
        <p:blipFill>
          <a:blip r:embed="rId7"/>
          <a:stretch>
            <a:fillRect/>
          </a:stretch>
        </p:blipFill>
        <p:spPr>
          <a:xfrm>
            <a:off x="40053990" y="31550224"/>
            <a:ext cx="1756424" cy="8680299"/>
          </a:xfrm>
          <a:prstGeom prst="rect">
            <a:avLst/>
          </a:prstGeom>
        </p:spPr>
      </p:pic>
      <p:pic>
        <p:nvPicPr>
          <p:cNvPr id="34" name="Picture 33">
            <a:extLst>
              <a:ext uri="{FF2B5EF4-FFF2-40B4-BE49-F238E27FC236}">
                <a16:creationId xmlns:a16="http://schemas.microsoft.com/office/drawing/2014/main" id="{13B58EA9-4F6F-C781-B329-A58458C7B4AA}"/>
              </a:ext>
            </a:extLst>
          </p:cNvPr>
          <p:cNvPicPr>
            <a:picLocks noChangeAspect="1"/>
          </p:cNvPicPr>
          <p:nvPr/>
        </p:nvPicPr>
        <p:blipFill>
          <a:blip r:embed="rId7"/>
          <a:stretch>
            <a:fillRect/>
          </a:stretch>
        </p:blipFill>
        <p:spPr>
          <a:xfrm>
            <a:off x="1367546" y="34302419"/>
            <a:ext cx="1240804" cy="6132089"/>
          </a:xfrm>
          <a:prstGeom prst="rect">
            <a:avLst/>
          </a:prstGeom>
        </p:spPr>
      </p:pic>
      <p:pic>
        <p:nvPicPr>
          <p:cNvPr id="35" name="Picture 34">
            <a:extLst>
              <a:ext uri="{FF2B5EF4-FFF2-40B4-BE49-F238E27FC236}">
                <a16:creationId xmlns:a16="http://schemas.microsoft.com/office/drawing/2014/main" id="{00000000-0008-0000-0000-0000EC050000}"/>
              </a:ext>
            </a:extLst>
          </p:cNvPr>
          <p:cNvPicPr/>
          <p:nvPr/>
        </p:nvPicPr>
        <p:blipFill>
          <a:blip r:embed="rId8" cstate="print"/>
          <a:stretch>
            <a:fillRect/>
          </a:stretch>
        </p:blipFill>
        <p:spPr>
          <a:xfrm>
            <a:off x="21892450" y="28363522"/>
            <a:ext cx="7771367" cy="6102529"/>
          </a:xfrm>
          <a:prstGeom prst="rect">
            <a:avLst/>
          </a:prstGeom>
        </p:spPr>
      </p:pic>
      <p:sp>
        <p:nvSpPr>
          <p:cNvPr id="37" name="TextBox 36">
            <a:extLst>
              <a:ext uri="{FF2B5EF4-FFF2-40B4-BE49-F238E27FC236}">
                <a16:creationId xmlns:a16="http://schemas.microsoft.com/office/drawing/2014/main" id="{F26A0FDF-A8D7-3631-0366-4D3EAAADE820}"/>
              </a:ext>
            </a:extLst>
          </p:cNvPr>
          <p:cNvSpPr txBox="1"/>
          <p:nvPr/>
        </p:nvSpPr>
        <p:spPr>
          <a:xfrm>
            <a:off x="22128122" y="34886666"/>
            <a:ext cx="7262867" cy="4708981"/>
          </a:xfrm>
          <a:prstGeom prst="rect">
            <a:avLst/>
          </a:prstGeom>
          <a:noFill/>
        </p:spPr>
        <p:txBody>
          <a:bodyPr wrap="square" rtlCol="0">
            <a:spAutoFit/>
          </a:bodyPr>
          <a:lstStyle/>
          <a:p>
            <a:pPr algn="ctr"/>
            <a:r>
              <a:rPr lang="en-US" sz="4800" b="1" kern="0" dirty="0">
                <a:solidFill>
                  <a:srgbClr val="0070C0"/>
                </a:solidFill>
                <a:latin typeface="Times New Roman" panose="02020603050405020304" pitchFamily="18" charset="0"/>
                <a:cs typeface="Arial" panose="020B0604020202020204" pitchFamily="34" charset="0"/>
              </a:rPr>
              <a:t>SOURCE PARAMETERS</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Size: 2.7</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Amplitude Response: 13.8 </a:t>
            </a:r>
            <a:r>
              <a:rPr lang="en-US" sz="3600" kern="0" dirty="0" err="1">
                <a:latin typeface="Times New Roman" panose="02020603050405020304" pitchFamily="18" charset="0"/>
                <a:cs typeface="Arial" panose="020B0604020202020204" pitchFamily="34" charset="0"/>
              </a:rPr>
              <a:t>uV</a:t>
            </a:r>
            <a:r>
              <a:rPr lang="en-US" sz="3600" kern="0" dirty="0">
                <a:latin typeface="Times New Roman" panose="02020603050405020304" pitchFamily="18" charset="0"/>
                <a:cs typeface="Arial" panose="020B0604020202020204" pitchFamily="34" charset="0"/>
              </a:rPr>
              <a:t>/A</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Library Match: 0.06% 5-in Rocket</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Depth: 1.5 meters</a:t>
            </a:r>
          </a:p>
          <a:p>
            <a:pPr marL="571500" indent="-571500">
              <a:buFont typeface="Arial" panose="020B0604020202020204" pitchFamily="34" charset="0"/>
              <a:buChar char="•"/>
            </a:pPr>
            <a:r>
              <a:rPr lang="en-US" sz="3600" kern="0" dirty="0">
                <a:latin typeface="Times New Roman" panose="02020603050405020304" pitchFamily="18" charset="0"/>
                <a:cs typeface="Arial" panose="020B0604020202020204" pitchFamily="34" charset="0"/>
              </a:rPr>
              <a:t>At edge of collected data, modeled over a meter deep, and low amplitude response</a:t>
            </a:r>
          </a:p>
        </p:txBody>
      </p:sp>
      <p:sp>
        <p:nvSpPr>
          <p:cNvPr id="39" name="Rectangle 38">
            <a:extLst>
              <a:ext uri="{FF2B5EF4-FFF2-40B4-BE49-F238E27FC236}">
                <a16:creationId xmlns:a16="http://schemas.microsoft.com/office/drawing/2014/main" id="{5FFCDC02-C643-A137-5219-4201D7322FCD}"/>
              </a:ext>
            </a:extLst>
          </p:cNvPr>
          <p:cNvSpPr/>
          <p:nvPr/>
        </p:nvSpPr>
        <p:spPr>
          <a:xfrm>
            <a:off x="21882037" y="28363523"/>
            <a:ext cx="20303786" cy="1220504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ED58667-E0E3-3F85-CC9B-54428C2EDFAE}"/>
              </a:ext>
            </a:extLst>
          </p:cNvPr>
          <p:cNvSpPr txBox="1"/>
          <p:nvPr/>
        </p:nvSpPr>
        <p:spPr>
          <a:xfrm>
            <a:off x="22128122" y="40785037"/>
            <a:ext cx="20440310" cy="1200329"/>
          </a:xfrm>
          <a:prstGeom prst="rect">
            <a:avLst/>
          </a:prstGeom>
          <a:noFill/>
        </p:spPr>
        <p:txBody>
          <a:bodyPr wrap="square" rtlCol="0">
            <a:spAutoFit/>
          </a:bodyPr>
          <a:lstStyle/>
          <a:p>
            <a:r>
              <a:rPr lang="en-US" sz="3600" b="1" dirty="0"/>
              <a:t>Figure 9. Example source not likely to be anything. Inversions often produce sources unlikely to exist and require review.</a:t>
            </a:r>
          </a:p>
        </p:txBody>
      </p:sp>
      <p:sp>
        <p:nvSpPr>
          <p:cNvPr id="49" name="TextBox 48">
            <a:extLst>
              <a:ext uri="{FF2B5EF4-FFF2-40B4-BE49-F238E27FC236}">
                <a16:creationId xmlns:a16="http://schemas.microsoft.com/office/drawing/2014/main" id="{94AA3F0B-AFF6-4F1F-7D94-D07CFF739C64}"/>
              </a:ext>
            </a:extLst>
          </p:cNvPr>
          <p:cNvSpPr txBox="1"/>
          <p:nvPr/>
        </p:nvSpPr>
        <p:spPr>
          <a:xfrm>
            <a:off x="1367546" y="686272"/>
            <a:ext cx="21295818" cy="5816977"/>
          </a:xfrm>
          <a:prstGeom prst="rect">
            <a:avLst/>
          </a:prstGeom>
          <a:noFill/>
        </p:spPr>
        <p:txBody>
          <a:bodyPr wrap="square" rtlCol="0">
            <a:spAutoFit/>
          </a:bodyPr>
          <a:lstStyle/>
          <a:p>
            <a:pPr algn="ctr"/>
            <a:r>
              <a:rPr lang="en-US" sz="4800" b="1" kern="0" dirty="0">
                <a:solidFill>
                  <a:srgbClr val="0070C0"/>
                </a:solidFill>
                <a:latin typeface="Times New Roman" panose="02020603050405020304" pitchFamily="18" charset="0"/>
                <a:cs typeface="Arial" panose="020B0604020202020204" pitchFamily="34" charset="0"/>
              </a:rPr>
              <a:t>SELECTING PROXY ITEMS FOR CLASSIFICATION</a:t>
            </a:r>
          </a:p>
          <a:p>
            <a:r>
              <a:rPr lang="en-US" sz="3600" dirty="0">
                <a:latin typeface="Times New Roman" panose="02020603050405020304" pitchFamily="18" charset="0"/>
                <a:ea typeface="Times New Roman" panose="02020603050405020304" pitchFamily="18" charset="0"/>
              </a:rPr>
              <a:t>When selecting proxy items for library matching, it’s important to know the differences between the make and models of different munitions. The same caliber munition can vary widely in length and thickness, two parameters which affect the modeled polarizability curves. If the selected proxy item does not match closely enough in size, shape, and thickness, it will likely not have a library match above the selected threshold. For the 5-in aircraft rocket listed at YTJA, the available munitions in the DoD TOI library included a Mk32 5-in Rocket and a Mk33 5-in Rocket. The Mk designates the warhead variant attached to the rocket motor. A Mk32 warhead was a high explosive anti-tank warhead, where the Mk33 was an illumination round. Both used with the Zuni rocket system starting in 1957. The Holy Moses High Velocity Aircraft Rocket was used during WWII and until 1955. The difference in rocket design between the two periods can affect the polarizability curves. </a:t>
            </a:r>
          </a:p>
        </p:txBody>
      </p:sp>
      <p:pic>
        <p:nvPicPr>
          <p:cNvPr id="2050" name="Picture 2" descr="PRACTICE WARHEADS">
            <a:extLst>
              <a:ext uri="{FF2B5EF4-FFF2-40B4-BE49-F238E27FC236}">
                <a16:creationId xmlns:a16="http://schemas.microsoft.com/office/drawing/2014/main" id="{FBBD911E-5044-632F-BEFC-8BB5A28E04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4377" y="6888500"/>
            <a:ext cx="18685336" cy="6645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47E180CF-C413-24C2-53C3-E04572B60373}"/>
              </a:ext>
            </a:extLst>
          </p:cNvPr>
          <p:cNvSpPr txBox="1"/>
          <p:nvPr/>
        </p:nvSpPr>
        <p:spPr>
          <a:xfrm>
            <a:off x="4421829" y="13735425"/>
            <a:ext cx="14137481" cy="1754326"/>
          </a:xfrm>
          <a:prstGeom prst="rect">
            <a:avLst/>
          </a:prstGeom>
          <a:noFill/>
        </p:spPr>
        <p:txBody>
          <a:bodyPr wrap="square" rtlCol="0">
            <a:spAutoFit/>
          </a:bodyPr>
          <a:lstStyle/>
          <a:p>
            <a:r>
              <a:rPr lang="en-US" sz="3600" b="1" dirty="0"/>
              <a:t>Figure 5. Design layout of the MK MOD 1 5-in Rocket Warhead. Included in the site-specific library as a proxy for the unspecified make and model of the 5-in Rockets used at YJTA. </a:t>
            </a:r>
          </a:p>
        </p:txBody>
      </p:sp>
      <p:pic>
        <p:nvPicPr>
          <p:cNvPr id="2051" name="Picture 3">
            <a:extLst>
              <a:ext uri="{FF2B5EF4-FFF2-40B4-BE49-F238E27FC236}">
                <a16:creationId xmlns:a16="http://schemas.microsoft.com/office/drawing/2014/main" id="{13515AE7-C462-7C41-3B17-142A18D183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59539" y="6236658"/>
            <a:ext cx="18063538" cy="64225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1">
            <a:extLst>
              <a:ext uri="{FF2B5EF4-FFF2-40B4-BE49-F238E27FC236}">
                <a16:creationId xmlns:a16="http://schemas.microsoft.com/office/drawing/2014/main" id="{38511B9A-BA6E-31CC-A7E1-3C77DA1054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57520" y="1308656"/>
            <a:ext cx="13467575" cy="463215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72A16913-34BC-2B1E-FE0E-86495F715F1C}"/>
              </a:ext>
            </a:extLst>
          </p:cNvPr>
          <p:cNvSpPr txBox="1"/>
          <p:nvPr/>
        </p:nvSpPr>
        <p:spPr>
          <a:xfrm>
            <a:off x="23859539" y="12840611"/>
            <a:ext cx="18337284" cy="2862322"/>
          </a:xfrm>
          <a:prstGeom prst="rect">
            <a:avLst/>
          </a:prstGeom>
          <a:noFill/>
        </p:spPr>
        <p:txBody>
          <a:bodyPr wrap="square" rtlCol="0">
            <a:spAutoFit/>
          </a:bodyPr>
          <a:lstStyle/>
          <a:p>
            <a:r>
              <a:rPr lang="en-US" sz="3600" b="1" dirty="0"/>
              <a:t>Figure 6. Comparison between the AN-M30 100-lb. bomb (top) and the AN-M47A1 100-lb. bomb (bottom).  The M30 is 40.26 inches and the M47 is 45.52 inches, with similar diameters. The M30 crushes down to 2/3rds the size upon impact changing the shape and size. The M30 is in the DoD TOI library while the M47 is not. Important considerations when deciding to use the M30 as a proxy for the M47.</a:t>
            </a:r>
          </a:p>
        </p:txBody>
      </p:sp>
      <p:sp>
        <p:nvSpPr>
          <p:cNvPr id="52" name="Rectangle 51">
            <a:extLst>
              <a:ext uri="{FF2B5EF4-FFF2-40B4-BE49-F238E27FC236}">
                <a16:creationId xmlns:a16="http://schemas.microsoft.com/office/drawing/2014/main" id="{8D8D759B-4FD7-F994-32BB-20EAC946C87B}"/>
              </a:ext>
            </a:extLst>
          </p:cNvPr>
          <p:cNvSpPr/>
          <p:nvPr/>
        </p:nvSpPr>
        <p:spPr>
          <a:xfrm>
            <a:off x="23500487" y="686272"/>
            <a:ext cx="18696336" cy="120953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469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3895</TotalTime>
  <Words>1530</Words>
  <Application>Microsoft Office PowerPoint</Application>
  <PresentationFormat>Custom</PresentationFormat>
  <Paragraphs>54</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Times New Roman</vt:lpstr>
      <vt:lpstr>Office Theme</vt:lpstr>
      <vt:lpstr>Advanced Geophysical Classification with Non-Library Munitions  Yellow Jacket Target Area, Tooele County, 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Engle, Caleb [US-US]</dc:creator>
  <cp:lastModifiedBy>Engle, Caleb [US-US]</cp:lastModifiedBy>
  <cp:revision>1</cp:revision>
  <dcterms:created xsi:type="dcterms:W3CDTF">2025-04-01T03:04:40Z</dcterms:created>
  <dcterms:modified xsi:type="dcterms:W3CDTF">2025-04-18T19:06:01Z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6d9267f-51c3-48a8-8f26-940622cc44f1_Enabled">
    <vt:lpwstr>true</vt:lpwstr>
  </property>
  <property fmtid="{D5CDD505-2E9C-101B-9397-08002B2CF9AE}" pid="3" name="MSIP_Label_f6d9267f-51c3-48a8-8f26-940622cc44f1_SetDate">
    <vt:lpwstr>2025-04-01T03:21:28Z</vt:lpwstr>
  </property>
  <property fmtid="{D5CDD505-2E9C-101B-9397-08002B2CF9AE}" pid="4" name="MSIP_Label_f6d9267f-51c3-48a8-8f26-940622cc44f1_Method">
    <vt:lpwstr>Privileged</vt:lpwstr>
  </property>
  <property fmtid="{D5CDD505-2E9C-101B-9397-08002B2CF9AE}" pid="5" name="MSIP_Label_f6d9267f-51c3-48a8-8f26-940622cc44f1_Name">
    <vt:lpwstr>General Business</vt:lpwstr>
  </property>
  <property fmtid="{D5CDD505-2E9C-101B-9397-08002B2CF9AE}" pid="6" name="MSIP_Label_f6d9267f-51c3-48a8-8f26-940622cc44f1_SiteId">
    <vt:lpwstr>5d8b83ea-b573-4f09-a2a9-c904b7a56ece</vt:lpwstr>
  </property>
  <property fmtid="{D5CDD505-2E9C-101B-9397-08002B2CF9AE}" pid="7" name="MSIP_Label_f6d9267f-51c3-48a8-8f26-940622cc44f1_ActionId">
    <vt:lpwstr>3e2498e9-8932-4127-9a38-f22d87e0677d</vt:lpwstr>
  </property>
  <property fmtid="{D5CDD505-2E9C-101B-9397-08002B2CF9AE}" pid="8" name="MSIP_Label_f6d9267f-51c3-48a8-8f26-940622cc44f1_ContentBits">
    <vt:lpwstr>0</vt:lpwstr>
  </property>
  <property fmtid="{D5CDD505-2E9C-101B-9397-08002B2CF9AE}" pid="9" name="MSIP_Label_f6d9267f-51c3-48a8-8f26-940622cc44f1_Tag">
    <vt:lpwstr>10, 0, 1, 1</vt:lpwstr>
  </property>
</Properties>
</file>