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307" r:id="rId3"/>
    <p:sldId id="1140" r:id="rId4"/>
    <p:sldId id="1141" r:id="rId5"/>
    <p:sldId id="258" r:id="rId6"/>
    <p:sldId id="262" r:id="rId7"/>
    <p:sldId id="260" r:id="rId8"/>
    <p:sldId id="261" r:id="rId9"/>
    <p:sldId id="263" r:id="rId10"/>
    <p:sldId id="265" r:id="rId11"/>
    <p:sldId id="1139" r:id="rId12"/>
    <p:sldId id="266" r:id="rId13"/>
    <p:sldId id="1138" r:id="rId14"/>
    <p:sldId id="264" r:id="rId15"/>
    <p:sldId id="1127" r:id="rId16"/>
    <p:sldId id="1131" r:id="rId17"/>
    <p:sldId id="1135" r:id="rId18"/>
    <p:sldId id="1137" r:id="rId19"/>
    <p:sldId id="268" r:id="rId20"/>
    <p:sldId id="113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6FA633-3169-9FF2-1A37-E47675A638D7}" name="Weller, Jennifer" initials="JW" userId="S::Jennifer.Weller@jacobs.com::05f0e743-6c0f-423f-9109-1b00970b2fc6" providerId="AD"/>
  <p188:author id="{5B9FEE83-0863-5667-9F17-E0624B4520A8}" name="Bancroft, Stuart" initials="BS" userId="S::stuart.bancroft@jacobs.com::c36332c5-ccd5-40fa-9c7e-59efb1d81a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6441" autoAdjust="0"/>
  </p:normalViewPr>
  <p:slideViewPr>
    <p:cSldViewPr snapToGrid="0">
      <p:cViewPr varScale="1">
        <p:scale>
          <a:sx n="82" d="100"/>
          <a:sy n="82" d="100"/>
        </p:scale>
        <p:origin x="46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066430\Desktop\Projects\SAGEEP_2025\Noise%20calibr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066430\Desktop\Projects\SAGEEP_2025\Noise%20calibr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QC Seed Library Match vs Emplacement Depth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40821127928956"/>
          <c:y val="0.14745350980063662"/>
          <c:w val="0.85784171732419467"/>
          <c:h val="0.6757796493792706"/>
        </c:manualLayout>
      </c:layout>
      <c:scatterChart>
        <c:scatterStyle val="lineMarker"/>
        <c:varyColors val="0"/>
        <c:ser>
          <c:idx val="0"/>
          <c:order val="0"/>
          <c:tx>
            <c:v>Seeds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50877251442259386"/>
                  <c:y val="-0.1374558401718772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'QC seed results'!$F$2:$F$28</c:f>
              <c:numCache>
                <c:formatCode>General</c:formatCode>
                <c:ptCount val="27"/>
                <c:pt idx="0">
                  <c:v>0.3</c:v>
                </c:pt>
                <c:pt idx="1">
                  <c:v>0.2</c:v>
                </c:pt>
                <c:pt idx="2">
                  <c:v>0.3</c:v>
                </c:pt>
                <c:pt idx="3">
                  <c:v>0.15</c:v>
                </c:pt>
                <c:pt idx="4">
                  <c:v>0.25</c:v>
                </c:pt>
                <c:pt idx="5">
                  <c:v>0.3</c:v>
                </c:pt>
                <c:pt idx="6">
                  <c:v>0.3</c:v>
                </c:pt>
                <c:pt idx="7">
                  <c:v>0.25</c:v>
                </c:pt>
                <c:pt idx="8">
                  <c:v>0.25</c:v>
                </c:pt>
                <c:pt idx="9">
                  <c:v>0.3</c:v>
                </c:pt>
                <c:pt idx="10">
                  <c:v>0.3</c:v>
                </c:pt>
                <c:pt idx="11">
                  <c:v>0.15</c:v>
                </c:pt>
                <c:pt idx="12">
                  <c:v>0.2</c:v>
                </c:pt>
                <c:pt idx="13">
                  <c:v>0.25</c:v>
                </c:pt>
                <c:pt idx="14">
                  <c:v>0.3</c:v>
                </c:pt>
                <c:pt idx="15">
                  <c:v>0.3</c:v>
                </c:pt>
                <c:pt idx="16">
                  <c:v>0.15</c:v>
                </c:pt>
                <c:pt idx="17">
                  <c:v>0.3</c:v>
                </c:pt>
                <c:pt idx="18">
                  <c:v>0.25</c:v>
                </c:pt>
                <c:pt idx="19">
                  <c:v>0.3</c:v>
                </c:pt>
                <c:pt idx="20">
                  <c:v>0.3</c:v>
                </c:pt>
                <c:pt idx="21">
                  <c:v>0.15</c:v>
                </c:pt>
                <c:pt idx="22">
                  <c:v>0.3</c:v>
                </c:pt>
                <c:pt idx="23">
                  <c:v>0.25</c:v>
                </c:pt>
                <c:pt idx="24">
                  <c:v>0.3</c:v>
                </c:pt>
                <c:pt idx="25">
                  <c:v>0.2</c:v>
                </c:pt>
                <c:pt idx="26">
                  <c:v>0.25</c:v>
                </c:pt>
              </c:numCache>
            </c:numRef>
          </c:xVal>
          <c:yVal>
            <c:numRef>
              <c:f>'QC seed results'!$V$2:$V$28</c:f>
              <c:numCache>
                <c:formatCode>General</c:formatCode>
                <c:ptCount val="27"/>
                <c:pt idx="0">
                  <c:v>0.89929999999999999</c:v>
                </c:pt>
                <c:pt idx="1">
                  <c:v>0.94440000000000002</c:v>
                </c:pt>
                <c:pt idx="2">
                  <c:v>0.91220000000000001</c:v>
                </c:pt>
                <c:pt idx="3">
                  <c:v>0.96760000000000002</c:v>
                </c:pt>
                <c:pt idx="4">
                  <c:v>0.96130000000000004</c:v>
                </c:pt>
                <c:pt idx="5">
                  <c:v>0.94869999999999999</c:v>
                </c:pt>
                <c:pt idx="6">
                  <c:v>0.89749999999999996</c:v>
                </c:pt>
                <c:pt idx="7">
                  <c:v>0.95250000000000001</c:v>
                </c:pt>
                <c:pt idx="8">
                  <c:v>0.92030000000000001</c:v>
                </c:pt>
                <c:pt idx="9">
                  <c:v>0.95499999999999996</c:v>
                </c:pt>
                <c:pt idx="10">
                  <c:v>0.9466</c:v>
                </c:pt>
                <c:pt idx="11">
                  <c:v>0.97589999999999999</c:v>
                </c:pt>
                <c:pt idx="12">
                  <c:v>0.94779999999999998</c:v>
                </c:pt>
                <c:pt idx="13">
                  <c:v>0.94189999999999996</c:v>
                </c:pt>
                <c:pt idx="14">
                  <c:v>0.96060000000000001</c:v>
                </c:pt>
                <c:pt idx="15">
                  <c:v>0.91069999999999995</c:v>
                </c:pt>
                <c:pt idx="16">
                  <c:v>0.9587</c:v>
                </c:pt>
                <c:pt idx="17">
                  <c:v>0.90629999999999999</c:v>
                </c:pt>
                <c:pt idx="18">
                  <c:v>0.92559999999999998</c:v>
                </c:pt>
                <c:pt idx="19">
                  <c:v>0.94289999999999996</c:v>
                </c:pt>
                <c:pt idx="20">
                  <c:v>0.95289999999999997</c:v>
                </c:pt>
                <c:pt idx="21">
                  <c:v>0.96840000000000004</c:v>
                </c:pt>
                <c:pt idx="22">
                  <c:v>0.89739999999999998</c:v>
                </c:pt>
                <c:pt idx="23">
                  <c:v>0.94769999999999999</c:v>
                </c:pt>
                <c:pt idx="24">
                  <c:v>0.93920000000000003</c:v>
                </c:pt>
                <c:pt idx="25">
                  <c:v>0.96599999999999997</c:v>
                </c:pt>
                <c:pt idx="26">
                  <c:v>0.95179999999999998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2C-4FA7-90E7-EC2BA483A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827792"/>
        <c:axId val="836831392"/>
      </c:scatterChart>
      <c:valAx>
        <c:axId val="83682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QC Seed Emplacement Depth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831392"/>
        <c:crosses val="autoZero"/>
        <c:crossBetween val="midCat"/>
      </c:valAx>
      <c:valAx>
        <c:axId val="8368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Library Match to GT Item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827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Background Depth vs. Seed Depth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'noise calibration'!$B$15</c:f>
              <c:strCache>
                <c:ptCount val="1"/>
                <c:pt idx="0">
                  <c:v>background depth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3174288644383029E-2"/>
                  <c:y val="0.2811038011695906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y = 1.15x + 11.667</a:t>
                    </a:r>
                    <a:br>
                      <a:rPr lang="en-US" baseline="0"/>
                    </a:b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'noise calibration'!$A$16:$A$18</c:f>
              <c:numCache>
                <c:formatCode>General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</c:numCache>
            </c:numRef>
          </c:xVal>
          <c:yVal>
            <c:numRef>
              <c:f>'noise calibration'!$B$16:$B$18</c:f>
              <c:numCache>
                <c:formatCode>General</c:formatCode>
                <c:ptCount val="3"/>
                <c:pt idx="0">
                  <c:v>0.22</c:v>
                </c:pt>
                <c:pt idx="1">
                  <c:v>0.37</c:v>
                </c:pt>
                <c:pt idx="2">
                  <c:v>0.45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5F-4AAC-86F9-46A62D76C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680488"/>
        <c:axId val="938681208"/>
      </c:scatterChart>
      <c:valAx>
        <c:axId val="938680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QC Seed Depth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681208"/>
        <c:crosses val="autoZero"/>
        <c:crossBetween val="midCat"/>
      </c:valAx>
      <c:valAx>
        <c:axId val="93868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Synthetic Backgroun Depth (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680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429C8-42B1-4E97-A90C-A9E875A6BDB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9ED2-825C-4C40-99E1-25DBFF81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6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4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Duplicate AGC sources are both inevitable and useful for munitions response, a good thing to have, especially for difficult classification situations. This issue is not being ignored, however, we tend to rely on manual data analysis and workflows designed for cued AGC.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9ED2-825C-4C40-99E1-25DBFF814A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2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Duplicate sources overlap geographically, sometimes within a couple centimeters of each other. They often indicate consistent information about a source, but certainly not always.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9ED2-825C-4C40-99E1-25DBFF814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has always been the prime objective of AGC. Of course we need quality processes in place all the way through intrusive recovery.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9ED2-825C-4C40-99E1-25DBFF814A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goes back to the rudimentary objective of AGC for UXO discrimination.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9ED2-825C-4C40-99E1-25DBFF814A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9199-5CF4-E259-E768-04E6D9662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99492-F040-117F-C51B-5534094D9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62B10-A4B8-9DA5-973C-15102C7D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2100-CB5F-F232-13AC-B0A8FA3C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91D1-52A9-DCD2-0FBE-D7B3B5F2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4670-C49A-FF47-140C-88A3FE73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20394-2022-9118-2B6F-AA385C438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03A33-6CC7-F61B-322B-D9F9AE59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87D80-2DD8-0C8D-0764-7C1547A5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8B25B-4FEB-EF45-D451-42C63DC6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E4B86-2936-92D7-13DF-6E9B9FB27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B2E11-152E-8C72-CA49-BF38A506D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8CFBB-B6D7-84B4-E1EA-A5BEF098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3194C-7564-998E-145D-4C982353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0D90E-C8B1-D1D6-8C41-A4C168C9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9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ACOBS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4299" y="5589242"/>
            <a:ext cx="2688299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 bwMode="black">
          <a:xfrm>
            <a:off x="7569742" y="6156677"/>
            <a:ext cx="3804241" cy="29238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AU" sz="1300" dirty="0">
                <a:solidFill>
                  <a:srgbClr val="00338D"/>
                </a:solidFill>
                <a:cs typeface="Arial" pitchFamily="34" charset="0"/>
              </a:rPr>
              <a:t> www.jacobs.com | worldwide</a:t>
            </a:r>
          </a:p>
        </p:txBody>
      </p:sp>
      <p:sp>
        <p:nvSpPr>
          <p:cNvPr id="6" name="Rectangle 5"/>
          <p:cNvSpPr/>
          <p:nvPr userDrawn="1"/>
        </p:nvSpPr>
        <p:spPr bwMode="black">
          <a:xfrm>
            <a:off x="0" y="2782637"/>
            <a:ext cx="12192000" cy="129443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prstClr val="white"/>
              </a:solidFill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976485" y="2782637"/>
            <a:ext cx="4218192" cy="1294435"/>
          </a:xfrm>
          <a:prstGeom prst="rect">
            <a:avLst/>
          </a:prstGeom>
          <a:solidFill>
            <a:schemeClr val="bg1"/>
          </a:solidFill>
        </p:spPr>
        <p:txBody>
          <a:bodyPr anchor="t" anchorCtr="1"/>
          <a:lstStyle>
            <a:lvl1pPr marL="0" indent="0" algn="ctr">
              <a:buFontTx/>
              <a:buNone/>
              <a:defRPr sz="1600" baseline="0"/>
            </a:lvl1pPr>
          </a:lstStyle>
          <a:p>
            <a:r>
              <a:rPr lang="en-AU" dirty="0"/>
              <a:t>Click icon to add picture or delete if not required.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black">
          <a:xfrm>
            <a:off x="431371" y="2904379"/>
            <a:ext cx="7138369" cy="576064"/>
          </a:xfrm>
          <a:prstGeom prst="rect">
            <a:avLst/>
          </a:prstGeom>
          <a:solidFill>
            <a:srgbClr val="00338D"/>
          </a:solidFill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432470" y="3492695"/>
            <a:ext cx="7137052" cy="2880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600" b="1" cap="none" baseline="0">
                <a:solidFill>
                  <a:srgbClr val="B3B3B3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32468" y="4221088"/>
            <a:ext cx="7137272" cy="433387"/>
          </a:xfrm>
          <a:prstGeom prst="rect">
            <a:avLst/>
          </a:prstGeom>
        </p:spPr>
        <p:txBody>
          <a:bodyPr lIns="18000" tIns="0" rIns="0" bIns="0" anchor="ctr"/>
          <a:lstStyle>
            <a:lvl1pPr marL="0" indent="0">
              <a:buNone/>
              <a:defRPr sz="1400" baseline="0">
                <a:solidFill>
                  <a:srgbClr val="00338D"/>
                </a:solidFill>
              </a:defRPr>
            </a:lvl1pPr>
          </a:lstStyle>
          <a:p>
            <a:pPr lvl="0"/>
            <a:r>
              <a:rPr lang="en-US"/>
              <a:t>Insert date</a:t>
            </a:r>
            <a:endParaRPr lang="en-AU"/>
          </a:p>
        </p:txBody>
      </p:sp>
      <p:pic>
        <p:nvPicPr>
          <p:cNvPr id="12" name="SKMJACOBS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3" y="5589241"/>
            <a:ext cx="3572184" cy="432047"/>
          </a:xfrm>
          <a:prstGeom prst="rect">
            <a:avLst/>
          </a:prstGeom>
        </p:spPr>
      </p:pic>
      <p:pic>
        <p:nvPicPr>
          <p:cNvPr id="1026" name="Picture 2" descr="T:\Chris\SKMJACOBS\24 Oct 2014\PowerPoint 16 by 9 Default Imag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53"/>
            <a:ext cx="12192001" cy="27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JACOBSGUIMARLOGO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43" y="5563581"/>
            <a:ext cx="4003040" cy="361696"/>
          </a:xfrm>
          <a:prstGeom prst="rect">
            <a:avLst/>
          </a:prstGeom>
        </p:spPr>
      </p:pic>
      <p:pic>
        <p:nvPicPr>
          <p:cNvPr id="14" name="Picture 13" descr="JACOBSMATASISLOGO" hidden="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15" y="5639272"/>
            <a:ext cx="4112768" cy="382016"/>
          </a:xfrm>
          <a:prstGeom prst="rect">
            <a:avLst/>
          </a:prstGeom>
        </p:spPr>
      </p:pic>
      <p:pic>
        <p:nvPicPr>
          <p:cNvPr id="15" name="Picture 14" descr="JACOBSZATELOGO" hidden="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72" y="5609249"/>
            <a:ext cx="4421632" cy="390144"/>
          </a:xfrm>
          <a:prstGeom prst="rect">
            <a:avLst/>
          </a:prstGeom>
        </p:spPr>
      </p:pic>
      <p:pic>
        <p:nvPicPr>
          <p:cNvPr id="16" name="Picture 15" descr="JFSLLOGO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1" y="5624844"/>
            <a:ext cx="1617472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1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3392" y="248220"/>
            <a:ext cx="10972800" cy="5744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3733" b="1" baseline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AU" sz="3733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053264"/>
            <a:ext cx="10972800" cy="4896000"/>
          </a:xfrm>
        </p:spPr>
        <p:txBody>
          <a:bodyPr>
            <a:noAutofit/>
          </a:bodyPr>
          <a:lstStyle>
            <a:lvl1pPr marL="685783" indent="-685783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  <a:defRPr sz="3733">
                <a:solidFill>
                  <a:schemeClr val="tx1"/>
                </a:solidFill>
              </a:defRPr>
            </a:lvl1pPr>
            <a:lvl2pPr marL="1007975">
              <a:spcBef>
                <a:spcPts val="800"/>
              </a:spcBef>
              <a:defRPr sz="3200">
                <a:solidFill>
                  <a:schemeClr val="tx1"/>
                </a:solidFill>
              </a:defRPr>
            </a:lvl2pPr>
            <a:lvl3pPr marL="1295968">
              <a:spcBef>
                <a:spcPts val="800"/>
              </a:spcBef>
              <a:defRPr sz="3200">
                <a:solidFill>
                  <a:schemeClr val="tx1"/>
                </a:solidFill>
              </a:defRPr>
            </a:lvl3pPr>
            <a:lvl4pPr marL="1679958">
              <a:spcBef>
                <a:spcPts val="800"/>
              </a:spcBef>
              <a:defRPr>
                <a:solidFill>
                  <a:schemeClr val="tx1"/>
                </a:solidFill>
              </a:defRPr>
            </a:lvl4pPr>
            <a:lvl5pPr marL="2015950">
              <a:spcBef>
                <a:spcPts val="8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  <a:p>
            <a:pPr lvl="0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584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in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3264"/>
            <a:ext cx="10972800" cy="4896000"/>
          </a:xfrm>
        </p:spPr>
        <p:txBody>
          <a:bodyPr>
            <a:noAutofit/>
          </a:bodyPr>
          <a:lstStyle>
            <a:lvl1pPr marL="323992" indent="-323992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733">
                <a:solidFill>
                  <a:schemeClr val="tx1"/>
                </a:solidFill>
              </a:defRPr>
            </a:lvl1pPr>
            <a:lvl2pPr marL="683983">
              <a:spcBef>
                <a:spcPts val="800"/>
              </a:spcBef>
              <a:defRPr sz="3200">
                <a:solidFill>
                  <a:schemeClr val="tx1"/>
                </a:solidFill>
              </a:defRPr>
            </a:lvl2pPr>
            <a:lvl3pPr marL="1007975">
              <a:spcBef>
                <a:spcPts val="800"/>
              </a:spcBef>
              <a:defRPr sz="3200">
                <a:solidFill>
                  <a:schemeClr val="tx1"/>
                </a:solidFill>
              </a:defRPr>
            </a:lvl3pPr>
            <a:lvl4pPr marL="1403965">
              <a:spcBef>
                <a:spcPts val="800"/>
              </a:spcBef>
              <a:defRPr>
                <a:solidFill>
                  <a:schemeClr val="tx1"/>
                </a:solidFill>
              </a:defRPr>
            </a:lvl4pPr>
            <a:lvl5pPr marL="1727957">
              <a:spcBef>
                <a:spcPts val="8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3392" y="248220"/>
            <a:ext cx="10972800" cy="5744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3733" b="1" baseline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Minute</a:t>
            </a:r>
            <a:endParaRPr lang="en-AU" sz="3733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565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3264"/>
            <a:ext cx="10972800" cy="4896000"/>
          </a:xfrm>
        </p:spPr>
        <p:txBody>
          <a:bodyPr>
            <a:noAutofit/>
          </a:bodyPr>
          <a:lstStyle>
            <a:lvl1pPr marL="323992" indent="-323992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733">
                <a:solidFill>
                  <a:schemeClr val="tx1"/>
                </a:solidFill>
              </a:defRPr>
            </a:lvl1pPr>
            <a:lvl2pPr marL="683983">
              <a:spcBef>
                <a:spcPts val="800"/>
              </a:spcBef>
              <a:defRPr sz="3200">
                <a:solidFill>
                  <a:schemeClr val="tx1"/>
                </a:solidFill>
              </a:defRPr>
            </a:lvl2pPr>
            <a:lvl3pPr marL="1007975">
              <a:spcBef>
                <a:spcPts val="800"/>
              </a:spcBef>
              <a:defRPr sz="3200">
                <a:solidFill>
                  <a:schemeClr val="tx1"/>
                </a:solidFill>
              </a:defRPr>
            </a:lvl3pPr>
            <a:lvl4pPr marL="1403965">
              <a:spcBef>
                <a:spcPts val="800"/>
              </a:spcBef>
              <a:defRPr>
                <a:solidFill>
                  <a:schemeClr val="tx1"/>
                </a:solidFill>
              </a:defRPr>
            </a:lvl4pPr>
            <a:lvl5pPr marL="1727957">
              <a:spcBef>
                <a:spcPts val="8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240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58387"/>
            <a:ext cx="10970508" cy="56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3264"/>
            <a:ext cx="10972800" cy="4896000"/>
          </a:xfrm>
        </p:spPr>
        <p:txBody>
          <a:bodyPr>
            <a:noAutofit/>
          </a:bodyPr>
          <a:lstStyle>
            <a:lvl1pPr marL="685783" indent="-685783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  <a:defRPr sz="3733" b="0">
                <a:solidFill>
                  <a:schemeClr val="tx1"/>
                </a:solidFill>
              </a:defRPr>
            </a:lvl1pPr>
            <a:lvl2pPr marL="945576" indent="-609585">
              <a:spcBef>
                <a:spcPts val="800"/>
              </a:spcBef>
              <a:buFont typeface="+mj-lt"/>
              <a:buAutoNum type="arabicPeriod"/>
              <a:defRPr sz="3200">
                <a:solidFill>
                  <a:schemeClr val="tx1"/>
                </a:solidFill>
              </a:defRPr>
            </a:lvl2pPr>
            <a:lvl3pPr marL="1281568" indent="-609585">
              <a:spcBef>
                <a:spcPts val="800"/>
              </a:spcBef>
              <a:buFont typeface="+mj-lt"/>
              <a:buAutoNum type="arabicPeriod"/>
              <a:defRPr sz="3200">
                <a:solidFill>
                  <a:schemeClr val="tx1"/>
                </a:solidFill>
              </a:defRPr>
            </a:lvl3pPr>
            <a:lvl4pPr marL="1600760" indent="-609585">
              <a:spcBef>
                <a:spcPts val="8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1936752" indent="-609585">
              <a:spcBef>
                <a:spcPts val="8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7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011" y="1220755"/>
            <a:ext cx="5390389" cy="464191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1220755"/>
            <a:ext cx="5390389" cy="464191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4928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0755"/>
            <a:ext cx="5386917" cy="63976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242" y="1941030"/>
            <a:ext cx="5388277" cy="3920747"/>
          </a:xfrm>
        </p:spPr>
        <p:txBody>
          <a:bodyPr>
            <a:noAutofit/>
          </a:bodyPr>
          <a:lstStyle>
            <a:lvl1pPr>
              <a:defRPr sz="2133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20755"/>
            <a:ext cx="5389033" cy="63976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12" y="1941030"/>
            <a:ext cx="5390393" cy="3920747"/>
          </a:xfrm>
        </p:spPr>
        <p:txBody>
          <a:bodyPr>
            <a:noAutofit/>
          </a:bodyPr>
          <a:lstStyle>
            <a:lvl1pPr>
              <a:defRPr sz="2133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2133">
                <a:solidFill>
                  <a:schemeClr val="tx1"/>
                </a:solidFill>
              </a:defRPr>
            </a:lvl3pPr>
            <a:lvl4pPr>
              <a:defRPr sz="2133">
                <a:solidFill>
                  <a:schemeClr val="tx1"/>
                </a:solidFill>
              </a:defRPr>
            </a:lvl4pPr>
            <a:lvl5pPr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984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28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3A1A-4ABB-88AB-7F66-9415A050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9B793-F303-8439-73CA-BFC7ECF1E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F4C86-8A23-C936-6531-74DFC87E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54702-3557-0DEB-2403-9F2D4AE2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6272E-820A-2580-0D9F-0AB9459D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7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6735" y="1346024"/>
            <a:ext cx="6815667" cy="45264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46024"/>
            <a:ext cx="4011084" cy="4526400"/>
          </a:xfr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571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052737"/>
            <a:ext cx="7214592" cy="4885852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buClr>
                <a:srgbClr val="6C6F70"/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buClr>
                <a:srgbClr val="6C6F70"/>
              </a:buClr>
              <a:defRPr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buClr>
                <a:srgbClr val="6C6F70"/>
              </a:buClr>
              <a:defRPr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buClr>
                <a:srgbClr val="6C6F7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208236" y="1053001"/>
            <a:ext cx="3360373" cy="489628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0340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291365"/>
            <a:ext cx="6096000" cy="22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A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0" y="1291365"/>
            <a:ext cx="6096000" cy="22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A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096000" y="3582920"/>
            <a:ext cx="6096000" cy="22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A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0" y="3582920"/>
            <a:ext cx="6096000" cy="228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412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052736"/>
            <a:ext cx="6096000" cy="2232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0" y="1052736"/>
            <a:ext cx="6096000" cy="2232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6096000" y="3501008"/>
            <a:ext cx="6096000" cy="2232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0" y="3501008"/>
            <a:ext cx="6096000" cy="2232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8" name="Rectangle 7"/>
          <p:cNvSpPr/>
          <p:nvPr userDrawn="1"/>
        </p:nvSpPr>
        <p:spPr bwMode="black">
          <a:xfrm>
            <a:off x="0" y="3284984"/>
            <a:ext cx="1219200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9" name="Rectangle 8"/>
          <p:cNvSpPr/>
          <p:nvPr userDrawn="1"/>
        </p:nvSpPr>
        <p:spPr bwMode="black">
          <a:xfrm>
            <a:off x="0" y="5733256"/>
            <a:ext cx="1219200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 bwMode="white">
          <a:xfrm>
            <a:off x="635002" y="3279747"/>
            <a:ext cx="5160433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377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566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754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AU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 bwMode="white">
          <a:xfrm>
            <a:off x="6576194" y="3284985"/>
            <a:ext cx="5160433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377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566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754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A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white">
          <a:xfrm>
            <a:off x="635002" y="5728019"/>
            <a:ext cx="5160433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377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566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754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AU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 bwMode="white">
          <a:xfrm>
            <a:off x="6576194" y="5733257"/>
            <a:ext cx="5160433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377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566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754" indent="0">
              <a:buFontTx/>
              <a:buNone/>
              <a:defRPr sz="9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4262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0" y="1291365"/>
            <a:ext cx="12192000" cy="45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60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A202-016F-5923-EC9E-06DBBF6D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A5E03-EC05-95A1-B46E-F940C073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1B96D-3DBE-22B4-31AB-23C37B3C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A813B-331F-7FEA-2C2B-33D90947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3135B-5702-0ECA-C672-8494D17C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3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D12F-E839-21C4-CDDF-3F311754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5707-73A6-F5A7-3337-8B32158DD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758AC-1DE8-9221-143D-59ECF342F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3F905-BC4A-3014-DF6F-B862447A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E648A-F2AF-6C46-2529-03128CB9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EB257-84A9-76A4-BBEC-863F3110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5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18CA-95D2-35E8-F00E-DEC4F69D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6EF92-5DAE-F1E8-F511-60532C12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9CA91-9429-0725-422A-AD6E7B24D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1A792-657C-C9DC-60D2-B3660A552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13226-146F-8AC7-E64E-9CAF3019F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EA969-6F50-A84A-08D0-F4DB2517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762171-BD05-E644-34A5-F4C0A255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57D9F-6A52-FF96-0443-BC021267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2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FEFE-7B0C-A5D8-E5ED-A6E76835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89C89-DC2E-62C2-986C-2292F3E0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609F2-8A3C-0468-FB0F-94569A54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6A374-56BA-462D-E53D-9770774E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6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8F845-2C43-A0D5-2A5B-889351A7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F62E6-1D57-17B1-0969-E80539E1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AF800-3576-F38F-F408-033F332C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1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0C7E-4E9F-0EC4-A6E8-ACEA0ADB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586E-44D3-1F86-D1B0-75FB8971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AD4CA-844C-8A63-CD54-5728E63B5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91034-ED8E-A380-3A47-4FFE52E9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61BB0-FB4A-8E49-F700-9AFDE11F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13C6F-DC4A-F3D8-66B5-466A91F2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3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FD5C-D550-9CBA-8793-B1120306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942CB-1EF8-8F2A-9D5E-C6C517EB6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8FDFD-2CCB-58CC-902B-DFD27FCDC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7B9B0-C3F5-0F23-CF82-D504625B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76A4E-FBE4-255F-A531-D9035611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A991F-C985-6320-E617-0830A803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5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4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0.pn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Relationship Id="rId22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89395-5026-5A03-5B31-DA9ACFD5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01491-236D-A93E-6B25-3FD64455F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72A8-7225-6250-ED85-FEA6B5BD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CDB7FF-7293-47A4-9FE1-A1EF7FCED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2CE1F-B17B-033A-4B04-5FAB32E22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DFCF7-9DD5-EAD1-5B18-08845C99E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F5A110-2682-4C23-ACC5-5CF000F7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09599" y="346121"/>
            <a:ext cx="11004604" cy="6240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0755"/>
            <a:ext cx="10972800" cy="4645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117299"/>
            <a:ext cx="78187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rgbClr val="003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SKMCBLOGO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3" y="6302424"/>
            <a:ext cx="1708687" cy="268720"/>
          </a:xfrm>
          <a:prstGeom prst="rect">
            <a:avLst/>
          </a:prstGeom>
        </p:spPr>
      </p:pic>
      <p:pic>
        <p:nvPicPr>
          <p:cNvPr id="11" name="SKMMMALOGO" hidden="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92" y="6243248"/>
            <a:ext cx="1747699" cy="564109"/>
          </a:xfrm>
          <a:prstGeom prst="rect">
            <a:avLst/>
          </a:prstGeom>
        </p:spPr>
      </p:pic>
      <p:pic>
        <p:nvPicPr>
          <p:cNvPr id="12" name="SKMENVIROSLOGO" hidden="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85" y="6255473"/>
            <a:ext cx="1728192" cy="332127"/>
          </a:xfrm>
          <a:prstGeom prst="rect">
            <a:avLst/>
          </a:prstGeom>
        </p:spPr>
      </p:pic>
      <p:pic>
        <p:nvPicPr>
          <p:cNvPr id="14" name="JACOBSLOGO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89" y="6223911"/>
            <a:ext cx="1827715" cy="281187"/>
          </a:xfrm>
          <a:prstGeom prst="rect">
            <a:avLst/>
          </a:prstGeom>
        </p:spPr>
      </p:pic>
      <p:pic>
        <p:nvPicPr>
          <p:cNvPr id="15" name="SKMJACOBSLOGO" hidden="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21" y="6225529"/>
            <a:ext cx="2311483" cy="279568"/>
          </a:xfrm>
          <a:prstGeom prst="rect">
            <a:avLst/>
          </a:prstGeom>
        </p:spPr>
      </p:pic>
      <p:pic>
        <p:nvPicPr>
          <p:cNvPr id="13" name="Picture 12" descr="JACOBSGUIMARLOGO" hidden="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92" y="6212797"/>
            <a:ext cx="3182112" cy="288544"/>
          </a:xfrm>
          <a:prstGeom prst="rect">
            <a:avLst/>
          </a:prstGeom>
        </p:spPr>
      </p:pic>
      <p:pic>
        <p:nvPicPr>
          <p:cNvPr id="16" name="Picture 15" descr="JACOBSMATASISLOGO" hidden="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76" y="6212797"/>
            <a:ext cx="3080512" cy="288544"/>
          </a:xfrm>
          <a:prstGeom prst="rect">
            <a:avLst/>
          </a:prstGeom>
        </p:spPr>
      </p:pic>
      <p:pic>
        <p:nvPicPr>
          <p:cNvPr id="17" name="Picture 16" descr="JACOBSZATELOGO" hidden="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72" y="6241245"/>
            <a:ext cx="2999232" cy="260096"/>
          </a:xfrm>
          <a:prstGeom prst="rect">
            <a:avLst/>
          </a:prstGeom>
        </p:spPr>
      </p:pic>
      <p:pic>
        <p:nvPicPr>
          <p:cNvPr id="18" name="Picture 17" descr="JFSLLOGO" hidden="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44" y="6228745"/>
            <a:ext cx="1178560" cy="2763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91477" y="6117299"/>
            <a:ext cx="8395012" cy="366183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128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rgbClr val="00338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7993" indent="-287993" algn="l" defTabSz="1219170" rtl="0" eaLnBrk="1" latinLnBrk="0" hangingPunct="1">
        <a:spcBef>
          <a:spcPts val="800"/>
        </a:spcBef>
        <a:spcAft>
          <a:spcPts val="0"/>
        </a:spcAft>
        <a:buClr>
          <a:srgbClr val="00338D"/>
        </a:buClr>
        <a:buSzPct val="110000"/>
        <a:buFont typeface="Arial" pitchFamily="34" charset="0"/>
        <a:buChar char="•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984" indent="-287993" algn="l" defTabSz="1219170" rtl="0" eaLnBrk="1" latinLnBrk="0" hangingPunct="1">
        <a:spcBef>
          <a:spcPts val="800"/>
        </a:spcBef>
        <a:buClr>
          <a:srgbClr val="6C6F70"/>
        </a:buClr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1977" indent="-239994" algn="l" defTabSz="1219170" rtl="0" eaLnBrk="1" latinLnBrk="0" hangingPunct="1">
        <a:spcBef>
          <a:spcPts val="800"/>
        </a:spcBef>
        <a:buClr>
          <a:srgbClr val="6C6F7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95968" indent="-304792" algn="l" defTabSz="1219170" rtl="0" eaLnBrk="1" latinLnBrk="0" hangingPunct="1">
        <a:spcBef>
          <a:spcPts val="800"/>
        </a:spcBef>
        <a:buClr>
          <a:srgbClr val="6C6F70"/>
        </a:buClr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31959" indent="-304792" algn="l" defTabSz="1219170" rtl="0" eaLnBrk="1" latinLnBrk="0" hangingPunct="1">
        <a:spcBef>
          <a:spcPts val="800"/>
        </a:spcBef>
        <a:buClr>
          <a:srgbClr val="6C6F70"/>
        </a:buClr>
        <a:buSzPct val="67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4155AB-430E-F982-26A1-6FDED5AE62C0}"/>
              </a:ext>
            </a:extLst>
          </p:cNvPr>
          <p:cNvSpPr/>
          <p:nvPr/>
        </p:nvSpPr>
        <p:spPr>
          <a:xfrm>
            <a:off x="1" y="1489166"/>
            <a:ext cx="8500905" cy="25870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A Call to Develop New Approaches to Manage AGC Source Data </a:t>
            </a:r>
          </a:p>
          <a:p>
            <a:endParaRPr lang="en-US" sz="2400" dirty="0"/>
          </a:p>
          <a:p>
            <a:r>
              <a:rPr lang="en-US" sz="2400" dirty="0"/>
              <a:t>Bonus: Behind the Scenes of Forward Modeling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0895" y="4153355"/>
            <a:ext cx="7137272" cy="1021546"/>
          </a:xfrm>
        </p:spPr>
        <p:txBody>
          <a:bodyPr>
            <a:normAutofit/>
          </a:bodyPr>
          <a:lstStyle/>
          <a:p>
            <a:r>
              <a:rPr lang="en-AU" dirty="0"/>
              <a:t>SAGEEP 2025, Denver, Colorado</a:t>
            </a:r>
          </a:p>
          <a:p>
            <a:r>
              <a:rPr lang="en-AU" dirty="0"/>
              <a:t> Wednesday, April 16, 2025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E24FE07E-6F50-F1E9-6908-E4611A1F2CEC}"/>
              </a:ext>
            </a:extLst>
          </p:cNvPr>
          <p:cNvSpPr txBox="1">
            <a:spLocks/>
          </p:cNvSpPr>
          <p:nvPr/>
        </p:nvSpPr>
        <p:spPr bwMode="gray">
          <a:xfrm>
            <a:off x="132565" y="3738523"/>
            <a:ext cx="7137052" cy="2880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 cap="none" baseline="0">
                <a:solidFill>
                  <a:srgbClr val="B3B3B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Stuart Bancroft</a:t>
            </a:r>
            <a:endParaRPr lang="en-AU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EFCC0-00B9-3B3A-A280-1D98BAF4C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906" y="1489166"/>
            <a:ext cx="3691094" cy="25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9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Recovered TOI – Cooper Bomb or MISO?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8A69D9-D79E-4C81-8D52-9897B1B3933F}"/>
              </a:ext>
            </a:extLst>
          </p:cNvPr>
          <p:cNvSpPr txBox="1">
            <a:spLocks/>
          </p:cNvSpPr>
          <p:nvPr/>
        </p:nvSpPr>
        <p:spPr>
          <a:xfrm>
            <a:off x="113881" y="1323638"/>
            <a:ext cx="12078119" cy="27432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This dig produced a…</a:t>
            </a:r>
            <a:endParaRPr lang="en-US" sz="1933" dirty="0"/>
          </a:p>
          <a:p>
            <a:pPr algn="l"/>
            <a:endParaRPr lang="en-US" sz="1400" dirty="0"/>
          </a:p>
          <a:p>
            <a:pPr algn="l"/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8DE78E8-D36B-D478-14B3-98549C0EB32E}"/>
              </a:ext>
            </a:extLst>
          </p:cNvPr>
          <p:cNvSpPr txBox="1">
            <a:spLocks/>
          </p:cNvSpPr>
          <p:nvPr/>
        </p:nvSpPr>
        <p:spPr>
          <a:xfrm>
            <a:off x="343319" y="3447244"/>
            <a:ext cx="12078119" cy="1390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Using library match only, finding the MISO40 (0.975 confidence) instead of a “large” Cooper bomb (0.978 confidence) may have resulted in a recovered size failure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The duplicate source came through as solid evidence for finding a MISO40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The number of source clusters turned out to be a better indicator of the actual item compared to library match. 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n-US" sz="1933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C6D7E-F0A4-E26F-F552-AAE91F7A9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1" y="1323638"/>
            <a:ext cx="3027778" cy="13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MSD Reduction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2DEA26-F245-4CF7-9696-B9568F031552}"/>
              </a:ext>
            </a:extLst>
          </p:cNvPr>
          <p:cNvSpPr txBox="1">
            <a:spLocks/>
          </p:cNvSpPr>
          <p:nvPr/>
        </p:nvSpPr>
        <p:spPr>
          <a:xfrm>
            <a:off x="525862" y="1100447"/>
            <a:ext cx="11301048" cy="1260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Recoveries somewhat smaller than predicted are ok, but there is a large safety risk involved when a selected source turns up a much larger MEC item with a hazardous fragmentation distance larger than planned for.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Duplicate targets may be better suited to be the representative MSD bin target even if it doesn’t have the highest library match out of a duplicate population.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933" dirty="0"/>
              <a:t>Grouping and prioritizing sources for MSD requires emphasis on the largest plausible TOI size, not necessarily the most likely.</a:t>
            </a:r>
          </a:p>
          <a:p>
            <a:pPr algn="l"/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D341D7-67E9-873C-1E47-EE86121CA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3339"/>
              </p:ext>
            </p:extLst>
          </p:nvPr>
        </p:nvGraphicFramePr>
        <p:xfrm>
          <a:off x="413070" y="3316663"/>
          <a:ext cx="9976952" cy="260668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83913">
                  <a:extLst>
                    <a:ext uri="{9D8B030D-6E8A-4147-A177-3AD203B41FA5}">
                      <a16:colId xmlns:a16="http://schemas.microsoft.com/office/drawing/2014/main" val="731615687"/>
                    </a:ext>
                  </a:extLst>
                </a:gridCol>
                <a:gridCol w="978554">
                  <a:extLst>
                    <a:ext uri="{9D8B030D-6E8A-4147-A177-3AD203B41FA5}">
                      <a16:colId xmlns:a16="http://schemas.microsoft.com/office/drawing/2014/main" val="4217302478"/>
                    </a:ext>
                  </a:extLst>
                </a:gridCol>
                <a:gridCol w="1075334">
                  <a:extLst>
                    <a:ext uri="{9D8B030D-6E8A-4147-A177-3AD203B41FA5}">
                      <a16:colId xmlns:a16="http://schemas.microsoft.com/office/drawing/2014/main" val="44860202"/>
                    </a:ext>
                  </a:extLst>
                </a:gridCol>
                <a:gridCol w="1565687">
                  <a:extLst>
                    <a:ext uri="{9D8B030D-6E8A-4147-A177-3AD203B41FA5}">
                      <a16:colId xmlns:a16="http://schemas.microsoft.com/office/drawing/2014/main" val="2709603298"/>
                    </a:ext>
                  </a:extLst>
                </a:gridCol>
                <a:gridCol w="1075334">
                  <a:extLst>
                    <a:ext uri="{9D8B030D-6E8A-4147-A177-3AD203B41FA5}">
                      <a16:colId xmlns:a16="http://schemas.microsoft.com/office/drawing/2014/main" val="4155391687"/>
                    </a:ext>
                  </a:extLst>
                </a:gridCol>
                <a:gridCol w="782843">
                  <a:extLst>
                    <a:ext uri="{9D8B030D-6E8A-4147-A177-3AD203B41FA5}">
                      <a16:colId xmlns:a16="http://schemas.microsoft.com/office/drawing/2014/main" val="4055969075"/>
                    </a:ext>
                  </a:extLst>
                </a:gridCol>
                <a:gridCol w="587133">
                  <a:extLst>
                    <a:ext uri="{9D8B030D-6E8A-4147-A177-3AD203B41FA5}">
                      <a16:colId xmlns:a16="http://schemas.microsoft.com/office/drawing/2014/main" val="920796548"/>
                    </a:ext>
                  </a:extLst>
                </a:gridCol>
                <a:gridCol w="1077485">
                  <a:extLst>
                    <a:ext uri="{9D8B030D-6E8A-4147-A177-3AD203B41FA5}">
                      <a16:colId xmlns:a16="http://schemas.microsoft.com/office/drawing/2014/main" val="3593461536"/>
                    </a:ext>
                  </a:extLst>
                </a:gridCol>
                <a:gridCol w="587133">
                  <a:extLst>
                    <a:ext uri="{9D8B030D-6E8A-4147-A177-3AD203B41FA5}">
                      <a16:colId xmlns:a16="http://schemas.microsoft.com/office/drawing/2014/main" val="2739959348"/>
                    </a:ext>
                  </a:extLst>
                </a:gridCol>
                <a:gridCol w="1563536">
                  <a:extLst>
                    <a:ext uri="{9D8B030D-6E8A-4147-A177-3AD203B41FA5}">
                      <a16:colId xmlns:a16="http://schemas.microsoft.com/office/drawing/2014/main" val="3943996443"/>
                    </a:ext>
                  </a:extLst>
                </a:gridCol>
              </a:tblGrid>
              <a:tr h="540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Target ID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Category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Library Confidence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Best Matching Item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Number of Samples (EMClass)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Source Depth (m)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Size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Maximum Source Cluster Size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MSD Bin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Status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2465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0.8652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37mm Projectile_M59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0.02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Below confidence threshold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5078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0.9506</a:t>
                      </a:r>
                      <a:endParaRPr lang="en-U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Rocket Motor</a:t>
                      </a:r>
                      <a:endParaRPr lang="en-U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77</a:t>
                      </a:r>
                      <a:endParaRPr lang="en-U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0.10</a:t>
                      </a:r>
                      <a:endParaRPr lang="en-U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1.84</a:t>
                      </a:r>
                      <a:endParaRPr lang="en-U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2.63</a:t>
                      </a:r>
                      <a:endParaRPr lang="en-U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Converted to a duplicate pick</a:t>
                      </a:r>
                      <a:endParaRPr lang="en-US" sz="11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95747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0.8984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 Landmine_M2A1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2.55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3.31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Converted to a duplicate pick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85225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0.8916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60mm Illumination Mortar_M83A1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1.99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1.99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Converted to a duplicate pick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44461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0.9293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FF0000"/>
                          </a:solidFill>
                          <a:effectLst/>
                        </a:rPr>
                        <a:t>37mm Projectile_M74 AP-T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113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0.07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0.52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0.89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Selected for intrusive investigation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9077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0.8911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60mm Illumination Mortar_M83A1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2.43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2.43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Converted to a duplicate pick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3519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0.8002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3.5-in Rocket_M30A1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0.64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4.41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4.41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Below confidence threshold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33058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0.7426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2.36-in Bazooka Warhead_M6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Below confidence threshold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3683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35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46121"/>
            <a:ext cx="11177117" cy="624001"/>
          </a:xfrm>
        </p:spPr>
        <p:txBody>
          <a:bodyPr>
            <a:normAutofit/>
          </a:bodyPr>
          <a:lstStyle/>
          <a:p>
            <a:r>
              <a:rPr lang="en-US" sz="4000" dirty="0"/>
              <a:t>100 lb. Bomb modeled as a 37mm Projectile?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2DEA26-F245-4CF7-9696-B9568F031552}"/>
              </a:ext>
            </a:extLst>
          </p:cNvPr>
          <p:cNvSpPr txBox="1">
            <a:spLocks/>
          </p:cNvSpPr>
          <p:nvPr/>
        </p:nvSpPr>
        <p:spPr>
          <a:xfrm>
            <a:off x="695576" y="1306742"/>
            <a:ext cx="5982119" cy="17130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Unique Circumstances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200" dirty="0"/>
              <a:t>Vertical with tail fins pointing up: tail fins may have partially masked thin but large bomb body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200" dirty="0"/>
              <a:t>Thin sand filled practice bomb: Huge difference in explosiveness when comparing practice version vs HE (high explosive) version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200" dirty="0"/>
              <a:t>Body was crushed and is highly modified from pristine shape/size 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n-US" sz="1933" dirty="0"/>
          </a:p>
          <a:p>
            <a:pPr algn="l"/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6" name="Picture 5" descr="A piece of rock on grass&#10;&#10;Description automatically generated">
            <a:extLst>
              <a:ext uri="{FF2B5EF4-FFF2-40B4-BE49-F238E27FC236}">
                <a16:creationId xmlns:a16="http://schemas.microsoft.com/office/drawing/2014/main" id="{E1995504-8894-2FC1-16FD-C2DAF290D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t="47303" r="28560" b="8917"/>
          <a:stretch/>
        </p:blipFill>
        <p:spPr bwMode="auto">
          <a:xfrm>
            <a:off x="9234435" y="3270361"/>
            <a:ext cx="1698678" cy="2052788"/>
          </a:xfrm>
          <a:prstGeom prst="rect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Image result for 100 Lb Pratice Bomb tail fins">
            <a:extLst>
              <a:ext uri="{FF2B5EF4-FFF2-40B4-BE49-F238E27FC236}">
                <a16:creationId xmlns:a16="http://schemas.microsoft.com/office/drawing/2014/main" id="{D31EB8C9-D674-C660-5DC9-1945D1572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3" r="19050"/>
          <a:stretch/>
        </p:blipFill>
        <p:spPr bwMode="auto">
          <a:xfrm>
            <a:off x="9053388" y="1343181"/>
            <a:ext cx="2050271" cy="1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5094F08-CB3C-F8BB-FFC8-F2607B635BF4}"/>
              </a:ext>
            </a:extLst>
          </p:cNvPr>
          <p:cNvSpPr txBox="1">
            <a:spLocks/>
          </p:cNvSpPr>
          <p:nvPr/>
        </p:nvSpPr>
        <p:spPr>
          <a:xfrm>
            <a:off x="2393182" y="1177587"/>
            <a:ext cx="5982119" cy="467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CB719E5-EA3A-3BCD-4121-E3F4E3292172}"/>
              </a:ext>
            </a:extLst>
          </p:cNvPr>
          <p:cNvSpPr txBox="1">
            <a:spLocks/>
          </p:cNvSpPr>
          <p:nvPr/>
        </p:nvSpPr>
        <p:spPr>
          <a:xfrm>
            <a:off x="695576" y="5695367"/>
            <a:ext cx="7765702" cy="79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/>
              <a:t>Key Take Away</a:t>
            </a:r>
            <a:r>
              <a:rPr lang="en-US" sz="1400" dirty="0"/>
              <a:t>: Although this find did not constitute an MSD safety hazard, it provides a caution to consider decent quality duplicate sources for assigning targets to MSD bins. </a:t>
            </a:r>
          </a:p>
          <a:p>
            <a:pPr algn="l"/>
            <a:endParaRPr lang="en-US" sz="1200" dirty="0"/>
          </a:p>
          <a:p>
            <a:pPr marL="1066785" lvl="1" indent="-457200">
              <a:buFont typeface="Arial" pitchFamily="34" charset="0"/>
              <a:buChar char="•"/>
            </a:pPr>
            <a:endParaRPr lang="en-US" sz="1933" dirty="0"/>
          </a:p>
          <a:p>
            <a:pPr algn="l"/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12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33DC8DEF-DF26-3077-AAE8-BD4ECE44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23"/>
          <a:stretch/>
        </p:blipFill>
        <p:spPr>
          <a:xfrm>
            <a:off x="695576" y="3046360"/>
            <a:ext cx="2873828" cy="2404752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3" name="Picture 12" descr="A screenshot of a graph&#10;&#10;Description automatically generated">
            <a:extLst>
              <a:ext uri="{FF2B5EF4-FFF2-40B4-BE49-F238E27FC236}">
                <a16:creationId xmlns:a16="http://schemas.microsoft.com/office/drawing/2014/main" id="{6A77BD00-590F-D929-217A-C0A5A94051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02"/>
          <a:stretch/>
        </p:blipFill>
        <p:spPr>
          <a:xfrm>
            <a:off x="5447631" y="3073174"/>
            <a:ext cx="2938225" cy="247808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211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Managing Sources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875220-5632-6C83-69D1-D461047981FC}"/>
              </a:ext>
            </a:extLst>
          </p:cNvPr>
          <p:cNvSpPr txBox="1">
            <a:spLocks/>
          </p:cNvSpPr>
          <p:nvPr/>
        </p:nvSpPr>
        <p:spPr>
          <a:xfrm>
            <a:off x="0" y="1291365"/>
            <a:ext cx="7345345" cy="45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sz="2466" dirty="0"/>
          </a:p>
          <a:p>
            <a:pPr marL="1066785" lvl="1" indent="-457200">
              <a:buFont typeface="Arial" pitchFamily="34" charset="0"/>
              <a:buChar char="•"/>
            </a:pPr>
            <a:endParaRPr lang="en-US" sz="1933" dirty="0"/>
          </a:p>
          <a:p>
            <a:pPr algn="l"/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C4DF0-3E62-14EA-7F18-AEB19D9459A1}"/>
              </a:ext>
            </a:extLst>
          </p:cNvPr>
          <p:cNvSpPr txBox="1">
            <a:spLocks/>
          </p:cNvSpPr>
          <p:nvPr/>
        </p:nvSpPr>
        <p:spPr>
          <a:xfrm>
            <a:off x="190904" y="1184798"/>
            <a:ext cx="11423299" cy="50117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7993" indent="-287993" algn="l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984" indent="-287993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1977" indent="-239994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968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9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859" indent="-287859"/>
            <a:r>
              <a:rPr lang="en-US" sz="1467" dirty="0">
                <a:latin typeface="Arial"/>
                <a:cs typeface="Arial"/>
              </a:rPr>
              <a:t>AGC processing software should have a source refinement routine to segregate useful sources from less useful ones, i.e., a list of all sources and a list of refined sources</a:t>
            </a:r>
          </a:p>
          <a:p>
            <a:pPr marL="287859" indent="-287859"/>
            <a:r>
              <a:rPr lang="en-US" sz="1467" dirty="0">
                <a:latin typeface="Arial"/>
                <a:cs typeface="Arial"/>
              </a:rPr>
              <a:t>AGC processing software should allow for different refinement methods to give weight to different parameters.</a:t>
            </a:r>
          </a:p>
          <a:p>
            <a:pPr marL="287859" indent="-287859"/>
            <a:endParaRPr lang="en-US" sz="1467" dirty="0">
              <a:latin typeface="Arial"/>
              <a:cs typeface="Arial"/>
            </a:endParaRPr>
          </a:p>
          <a:p>
            <a:pPr marL="287859" indent="-287859"/>
            <a:r>
              <a:rPr lang="en-US" sz="1467" dirty="0">
                <a:latin typeface="Arial"/>
                <a:cs typeface="Arial"/>
              </a:rPr>
              <a:t>Projects that incorporate MSD reduction may need to give a “best guess” size estimate for recovery purposes but also a “we don’t think it is bigger than…” size estimate for MSD bin grouping</a:t>
            </a:r>
          </a:p>
          <a:p>
            <a:pPr marL="287859" indent="-287859"/>
            <a:r>
              <a:rPr lang="en-US" sz="1467" dirty="0">
                <a:latin typeface="Arial"/>
                <a:cs typeface="Arial"/>
              </a:rPr>
              <a:t>While library match is a crucial parameter, additional secondary parameters should be incorporated into dig lists to give all members of the intrusive team and QC a comprehensive view of what AGC is actually predicting.</a:t>
            </a:r>
          </a:p>
          <a:p>
            <a:pPr marL="287859" indent="-28785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4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C59B-06E4-D979-1F6F-88015930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2" y="235616"/>
            <a:ext cx="11704638" cy="915336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Create a Forward Model with Complex Seeds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501D-221B-1F03-4226-CE33FAE55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14</a:t>
            </a:fld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338BF-CC2B-0CB2-23F7-544EB9CE5EA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599" y="1174750"/>
            <a:ext cx="5941926" cy="1457918"/>
          </a:xfrm>
        </p:spPr>
        <p:txBody>
          <a:bodyPr vert="horz" lIns="0" tIns="0" rIns="0" bIns="0" rtlCol="0" anchor="t">
            <a:noAutofit/>
          </a:bodyPr>
          <a:lstStyle/>
          <a:p>
            <a:pPr marL="287859" indent="-287859"/>
            <a:r>
              <a:rPr lang="en-US" sz="1400" dirty="0">
                <a:latin typeface="Arial"/>
                <a:cs typeface="Arial"/>
              </a:rPr>
              <a:t>TOI Only results in perfect library matches</a:t>
            </a:r>
          </a:p>
          <a:p>
            <a:pPr marL="287859" indent="-287859"/>
            <a:r>
              <a:rPr lang="en-US" sz="1400" dirty="0">
                <a:latin typeface="Arial"/>
                <a:cs typeface="Arial"/>
              </a:rPr>
              <a:t>Remnant Background Response to mimic the real world</a:t>
            </a:r>
          </a:p>
          <a:p>
            <a:pPr marL="745059" lvl="1" indent="-287859"/>
            <a:r>
              <a:rPr lang="en-US" sz="1400" dirty="0">
                <a:latin typeface="Arial"/>
                <a:cs typeface="Arial"/>
              </a:rPr>
              <a:t>Large/Deep Munition Item can mimic a ground response</a:t>
            </a:r>
          </a:p>
          <a:p>
            <a:pPr marL="745059" lvl="1" indent="-287859"/>
            <a:r>
              <a:rPr lang="en-US" sz="1400" dirty="0">
                <a:latin typeface="Arial"/>
                <a:cs typeface="Arial"/>
              </a:rPr>
              <a:t>Synthetic Background can be inverted and added to a library</a:t>
            </a:r>
          </a:p>
          <a:p>
            <a:pPr marL="287859" indent="-287859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9630C-852B-23E6-543C-82264077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802069"/>
            <a:ext cx="5671734" cy="2159661"/>
          </a:xfrm>
          <a:prstGeom prst="rect">
            <a:avLst/>
          </a:prstGeom>
        </p:spPr>
      </p:pic>
      <p:pic>
        <p:nvPicPr>
          <p:cNvPr id="4098" name="Picture 2" descr="Image result for mr bean copying">
            <a:extLst>
              <a:ext uri="{FF2B5EF4-FFF2-40B4-BE49-F238E27FC236}">
                <a16:creationId xmlns:a16="http://schemas.microsoft.com/office/drawing/2014/main" id="{D18FA91C-201E-661E-8559-0F2F78B7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28" y="1325557"/>
            <a:ext cx="4838834" cy="26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DF908D3-65E3-4B22-9927-719CC523B17F}"/>
              </a:ext>
            </a:extLst>
          </p:cNvPr>
          <p:cNvSpPr txBox="1">
            <a:spLocks/>
          </p:cNvSpPr>
          <p:nvPr/>
        </p:nvSpPr>
        <p:spPr>
          <a:xfrm>
            <a:off x="7038314" y="4475634"/>
            <a:ext cx="4336420" cy="14579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7993" indent="-287993" algn="l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984" indent="-287993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1977" indent="-239994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968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9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859" indent="-287859"/>
            <a:r>
              <a:rPr lang="en-US" sz="1400" dirty="0">
                <a:latin typeface="Arial"/>
                <a:cs typeface="Arial"/>
              </a:rPr>
              <a:t>Forward Model generates a Located database </a:t>
            </a:r>
          </a:p>
          <a:p>
            <a:pPr marL="287859" indent="-287859"/>
            <a:r>
              <a:rPr lang="en-US" sz="1400" dirty="0">
                <a:latin typeface="Arial"/>
                <a:cs typeface="Arial"/>
              </a:rPr>
              <a:t>Process through UXA to generate source database</a:t>
            </a:r>
          </a:p>
          <a:p>
            <a:pPr marL="287859" indent="-287859"/>
            <a:r>
              <a:rPr lang="en-US" sz="1400" dirty="0">
                <a:latin typeface="Arial"/>
                <a:cs typeface="Arial"/>
              </a:rPr>
              <a:t>Don’t use more dipoles than TOI sources</a:t>
            </a:r>
          </a:p>
          <a:p>
            <a:pPr marL="287859" indent="-287859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46216-3AF5-794E-4F93-A689FB80F2C4}"/>
              </a:ext>
            </a:extLst>
          </p:cNvPr>
          <p:cNvSpPr txBox="1"/>
          <p:nvPr/>
        </p:nvSpPr>
        <p:spPr>
          <a:xfrm>
            <a:off x="6704493" y="3235569"/>
            <a:ext cx="111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Forward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D491C-DCA2-16EF-4D2A-D48D1A966F7D}"/>
              </a:ext>
            </a:extLst>
          </p:cNvPr>
          <p:cNvSpPr txBox="1"/>
          <p:nvPr/>
        </p:nvSpPr>
        <p:spPr>
          <a:xfrm>
            <a:off x="9258450" y="3038461"/>
            <a:ext cx="111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Inversion Results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BDEE1B-AC27-F51C-9A08-417A75995827}"/>
              </a:ext>
            </a:extLst>
          </p:cNvPr>
          <p:cNvSpPr/>
          <p:nvPr/>
        </p:nvSpPr>
        <p:spPr>
          <a:xfrm>
            <a:off x="3174999" y="3326004"/>
            <a:ext cx="3106334" cy="11496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B3331A-D923-CB1D-6D1A-26F386813E10}"/>
              </a:ext>
            </a:extLst>
          </p:cNvPr>
          <p:cNvSpPr/>
          <p:nvPr/>
        </p:nvSpPr>
        <p:spPr>
          <a:xfrm>
            <a:off x="1734167" y="3307084"/>
            <a:ext cx="1440831" cy="11496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0318662-92A4-E88F-83F0-5C3D2A164F30}"/>
              </a:ext>
            </a:extLst>
          </p:cNvPr>
          <p:cNvSpPr txBox="1">
            <a:spLocks/>
          </p:cNvSpPr>
          <p:nvPr/>
        </p:nvSpPr>
        <p:spPr>
          <a:xfrm>
            <a:off x="1546889" y="2972654"/>
            <a:ext cx="2033673" cy="5187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7993" indent="-287993" algn="l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984" indent="-287993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1977" indent="-239994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968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9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Remnant Background</a:t>
            </a:r>
          </a:p>
          <a:p>
            <a:pPr marL="287859" indent="-287859"/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BA8CF4F-D0F0-39EE-F5E6-7A9CC1FAAA93}"/>
              </a:ext>
            </a:extLst>
          </p:cNvPr>
          <p:cNvSpPr txBox="1">
            <a:spLocks/>
          </p:cNvSpPr>
          <p:nvPr/>
        </p:nvSpPr>
        <p:spPr>
          <a:xfrm>
            <a:off x="4467193" y="2972023"/>
            <a:ext cx="1806748" cy="4569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7993" indent="-287993" algn="l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984" indent="-287993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1977" indent="-239994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968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9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TOI</a:t>
            </a:r>
          </a:p>
          <a:p>
            <a:pPr marL="287859" indent="-28785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8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C59B-06E4-D979-1F6F-88015930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Depth Calibration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501D-221B-1F03-4226-CE33FAE55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15</a:t>
            </a:fld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338BF-CC2B-0CB2-23F7-544EB9CE5EA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11499" y="1163797"/>
            <a:ext cx="8601389" cy="2060819"/>
          </a:xfrm>
        </p:spPr>
        <p:txBody>
          <a:bodyPr vert="horz" lIns="0" tIns="0" rIns="0" bIns="0" rtlCol="0" anchor="t">
            <a:noAutofit/>
          </a:bodyPr>
          <a:lstStyle/>
          <a:p>
            <a:pPr marL="287859" indent="-287859"/>
            <a:r>
              <a:rPr lang="en-US" sz="1400" dirty="0"/>
              <a:t>Using a synthetic background to represent a remnant response implies that the synthetic measurement should be placed deeper than the TOI to mute the response, but how much deeper?</a:t>
            </a:r>
          </a:p>
          <a:p>
            <a:pPr marL="287859" indent="-287859"/>
            <a:r>
              <a:rPr lang="en-US" sz="1400" dirty="0"/>
              <a:t>Seed Depth         SNR           Library Match</a:t>
            </a:r>
          </a:p>
          <a:p>
            <a:pPr marL="287859" indent="-287859"/>
            <a:r>
              <a:rPr lang="en-US" sz="1400" dirty="0"/>
              <a:t>Gradually increase Seed to background distance until </a:t>
            </a:r>
          </a:p>
          <a:p>
            <a:pPr marL="287859" indent="-287859"/>
            <a:r>
              <a:rPr lang="en-US" sz="1400" dirty="0"/>
              <a:t>Repeat for multiple seed depths</a:t>
            </a:r>
          </a:p>
          <a:p>
            <a:pPr marL="287859" indent="-287859"/>
            <a:r>
              <a:rPr lang="en-US" sz="1400" dirty="0"/>
              <a:t>Analyze Trend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8FD274-B16F-A817-DE44-75B9FB881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620893"/>
              </p:ext>
            </p:extLst>
          </p:nvPr>
        </p:nvGraphicFramePr>
        <p:xfrm>
          <a:off x="609599" y="3306074"/>
          <a:ext cx="6002215" cy="237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84DCCB-7167-807A-A77D-91E47616D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9591"/>
              </p:ext>
            </p:extLst>
          </p:nvPr>
        </p:nvGraphicFramePr>
        <p:xfrm>
          <a:off x="6913265" y="3306076"/>
          <a:ext cx="4270549" cy="264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27FD22-8B00-8979-6C21-BD64547B9907}"/>
              </a:ext>
            </a:extLst>
          </p:cNvPr>
          <p:cNvCxnSpPr/>
          <p:nvPr/>
        </p:nvCxnSpPr>
        <p:spPr>
          <a:xfrm flipV="1">
            <a:off x="1692928" y="1637880"/>
            <a:ext cx="0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2F536A-3A6F-7278-D51A-B7A86CAEA19B}"/>
              </a:ext>
            </a:extLst>
          </p:cNvPr>
          <p:cNvCxnSpPr>
            <a:cxnSpLocks/>
          </p:cNvCxnSpPr>
          <p:nvPr/>
        </p:nvCxnSpPr>
        <p:spPr>
          <a:xfrm>
            <a:off x="2478375" y="1637880"/>
            <a:ext cx="0" cy="30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0E11F5-2DD6-73E2-0DD0-30A68C40289C}"/>
              </a:ext>
            </a:extLst>
          </p:cNvPr>
          <p:cNvCxnSpPr>
            <a:cxnSpLocks/>
          </p:cNvCxnSpPr>
          <p:nvPr/>
        </p:nvCxnSpPr>
        <p:spPr>
          <a:xfrm>
            <a:off x="4117931" y="1637880"/>
            <a:ext cx="0" cy="30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9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99F51A1-CBBB-AB9E-21F4-A4B1C494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4" y="3412908"/>
            <a:ext cx="1840660" cy="2506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8C59B-06E4-D979-1F6F-88015930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for Complex Small ISOs (Shallow)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501D-221B-1F03-4226-CE33FAE55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16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67809-82B9-DC7A-4FC6-36F6F6F09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575" y="3755892"/>
            <a:ext cx="5880937" cy="17240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D468CE-5981-6AF3-41B8-31FBCCEB9D7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108364" y="4205073"/>
            <a:ext cx="1887790" cy="754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90AD06-2107-B381-F9D8-BB654D89D53E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371600" y="4174836"/>
            <a:ext cx="1631888" cy="1040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F19F4D-BD9C-D5C4-CC97-944139BD94E5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285336" y="4520242"/>
            <a:ext cx="1706635" cy="190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eft Brace 9">
            <a:extLst>
              <a:ext uri="{FF2B5EF4-FFF2-40B4-BE49-F238E27FC236}">
                <a16:creationId xmlns:a16="http://schemas.microsoft.com/office/drawing/2014/main" id="{52AB7F5C-1D60-A269-6ED9-1D29ECD39CE0}"/>
              </a:ext>
            </a:extLst>
          </p:cNvPr>
          <p:cNvSpPr/>
          <p:nvPr/>
        </p:nvSpPr>
        <p:spPr>
          <a:xfrm>
            <a:off x="2996154" y="3958915"/>
            <a:ext cx="267419" cy="4923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F997863C-7906-5553-540A-499BB776A3B8}"/>
              </a:ext>
            </a:extLst>
          </p:cNvPr>
          <p:cNvSpPr/>
          <p:nvPr/>
        </p:nvSpPr>
        <p:spPr>
          <a:xfrm>
            <a:off x="2991971" y="4464216"/>
            <a:ext cx="267419" cy="4923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1C94BAA8-8314-B917-E195-124338F75A45}"/>
              </a:ext>
            </a:extLst>
          </p:cNvPr>
          <p:cNvSpPr/>
          <p:nvPr/>
        </p:nvSpPr>
        <p:spPr>
          <a:xfrm>
            <a:off x="3003488" y="4969517"/>
            <a:ext cx="267419" cy="4923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3B67C6-D32F-2A5A-2D53-BA10044193C8}"/>
              </a:ext>
            </a:extLst>
          </p:cNvPr>
          <p:cNvSpPr txBox="1">
            <a:spLocks/>
          </p:cNvSpPr>
          <p:nvPr/>
        </p:nvSpPr>
        <p:spPr>
          <a:xfrm>
            <a:off x="328864" y="1378083"/>
            <a:ext cx="11654589" cy="143312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87993" indent="-287993" algn="l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984" indent="-287993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1977" indent="-239994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968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9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 Small ISOs, 30 cm horizontal offset (c2c), depth range from 10-30 cm bgs, 1 and 2 dipole solutions</a:t>
            </a:r>
          </a:p>
          <a:p>
            <a:r>
              <a:rPr lang="en-US"/>
              <a:t>2 SISOs were “retrieved” in all model runs, however there were key differences…</a:t>
            </a:r>
          </a:p>
          <a:p>
            <a:r>
              <a:rPr lang="en-US"/>
              <a:t>Model results varied based on the auto-picked target location</a:t>
            </a:r>
          </a:p>
          <a:p>
            <a:r>
              <a:rPr lang="en-US"/>
              <a:t>Inversions located between the two seeds never yielded 2 SISOs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4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C59B-06E4-D979-1F6F-88015930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for Complex Small ISOs (Deep)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501D-221B-1F03-4226-CE33FAE55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17</a:t>
            </a:fld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AEFDDA-A346-5270-A4F0-442834670AE9}"/>
              </a:ext>
            </a:extLst>
          </p:cNvPr>
          <p:cNvSpPr txBox="1">
            <a:spLocks/>
          </p:cNvSpPr>
          <p:nvPr/>
        </p:nvSpPr>
        <p:spPr>
          <a:xfrm>
            <a:off x="328864" y="1378083"/>
            <a:ext cx="11654589" cy="14331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87993" indent="-287993" algn="l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984" indent="-287993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1977" indent="-239994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968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9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Inversions located between the two seeds never yielded 2 ISOs</a:t>
            </a:r>
          </a:p>
          <a:p>
            <a:r>
              <a:rPr lang="en-US" dirty="0"/>
              <a:t>Inversions centered on the southern edge always yielded 2 ISOs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95CA79-CE90-B792-6CC5-A6CEDCE25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81063"/>
              </p:ext>
            </p:extLst>
          </p:nvPr>
        </p:nvGraphicFramePr>
        <p:xfrm>
          <a:off x="4130841" y="2538250"/>
          <a:ext cx="7565439" cy="33766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4878">
                  <a:extLst>
                    <a:ext uri="{9D8B030D-6E8A-4147-A177-3AD203B41FA5}">
                      <a16:colId xmlns:a16="http://schemas.microsoft.com/office/drawing/2014/main" val="3866189638"/>
                    </a:ext>
                  </a:extLst>
                </a:gridCol>
                <a:gridCol w="1148426">
                  <a:extLst>
                    <a:ext uri="{9D8B030D-6E8A-4147-A177-3AD203B41FA5}">
                      <a16:colId xmlns:a16="http://schemas.microsoft.com/office/drawing/2014/main" val="2417378638"/>
                    </a:ext>
                  </a:extLst>
                </a:gridCol>
                <a:gridCol w="1122851">
                  <a:extLst>
                    <a:ext uri="{9D8B030D-6E8A-4147-A177-3AD203B41FA5}">
                      <a16:colId xmlns:a16="http://schemas.microsoft.com/office/drawing/2014/main" val="2047088227"/>
                    </a:ext>
                  </a:extLst>
                </a:gridCol>
                <a:gridCol w="897360">
                  <a:extLst>
                    <a:ext uri="{9D8B030D-6E8A-4147-A177-3AD203B41FA5}">
                      <a16:colId xmlns:a16="http://schemas.microsoft.com/office/drawing/2014/main" val="4249525896"/>
                    </a:ext>
                  </a:extLst>
                </a:gridCol>
                <a:gridCol w="598240">
                  <a:extLst>
                    <a:ext uri="{9D8B030D-6E8A-4147-A177-3AD203B41FA5}">
                      <a16:colId xmlns:a16="http://schemas.microsoft.com/office/drawing/2014/main" val="2030371182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val="2174702488"/>
                    </a:ext>
                  </a:extLst>
                </a:gridCol>
                <a:gridCol w="644258">
                  <a:extLst>
                    <a:ext uri="{9D8B030D-6E8A-4147-A177-3AD203B41FA5}">
                      <a16:colId xmlns:a16="http://schemas.microsoft.com/office/drawing/2014/main" val="3175639003"/>
                    </a:ext>
                  </a:extLst>
                </a:gridCol>
                <a:gridCol w="1233296">
                  <a:extLst>
                    <a:ext uri="{9D8B030D-6E8A-4147-A177-3AD203B41FA5}">
                      <a16:colId xmlns:a16="http://schemas.microsoft.com/office/drawing/2014/main" val="2379673058"/>
                    </a:ext>
                  </a:extLst>
                </a:gridCol>
                <a:gridCol w="589037">
                  <a:extLst>
                    <a:ext uri="{9D8B030D-6E8A-4147-A177-3AD203B41FA5}">
                      <a16:colId xmlns:a16="http://schemas.microsoft.com/office/drawing/2014/main" val="8909598"/>
                    </a:ext>
                  </a:extLst>
                </a:gridCol>
              </a:tblGrid>
              <a:tr h="56132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ISO geometry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Target Selection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Did target yield two correct sources?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592" marR="7592" marT="759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Noise 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86368"/>
                  </a:ext>
                </a:extLst>
              </a:tr>
              <a:tr h="56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Depth bgs (cm)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Separation (cm)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Orientation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# of Detections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north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south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TOI/depth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Depth (cm)</a:t>
                      </a:r>
                    </a:p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extLst>
                  <a:ext uri="{0D108BD9-81ED-4DB2-BD59-A6C34878D82A}">
                    <a16:rowId xmlns:a16="http://schemas.microsoft.com/office/drawing/2014/main" val="860045797"/>
                  </a:ext>
                </a:extLst>
              </a:tr>
              <a:tr h="375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in-line, Horizontal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synthetic SBG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extLst>
                  <a:ext uri="{0D108BD9-81ED-4DB2-BD59-A6C34878D82A}">
                    <a16:rowId xmlns:a16="http://schemas.microsoft.com/office/drawing/2014/main" val="3777516125"/>
                  </a:ext>
                </a:extLst>
              </a:tr>
              <a:tr h="375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in-line, Horizontal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synthetic SBG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extLst>
                  <a:ext uri="{0D108BD9-81ED-4DB2-BD59-A6C34878D82A}">
                    <a16:rowId xmlns:a16="http://schemas.microsoft.com/office/drawing/2014/main" val="72738288"/>
                  </a:ext>
                </a:extLst>
              </a:tr>
              <a:tr h="375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in-line, Horizontal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synthetic SBG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extLst>
                  <a:ext uri="{0D108BD9-81ED-4DB2-BD59-A6C34878D82A}">
                    <a16:rowId xmlns:a16="http://schemas.microsoft.com/office/drawing/2014/main" val="715282829"/>
                  </a:ext>
                </a:extLst>
              </a:tr>
              <a:tr h="375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in-line, Horizontal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synthetic SBG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extLst>
                  <a:ext uri="{0D108BD9-81ED-4DB2-BD59-A6C34878D82A}">
                    <a16:rowId xmlns:a16="http://schemas.microsoft.com/office/drawing/2014/main" val="749637303"/>
                  </a:ext>
                </a:extLst>
              </a:tr>
              <a:tr h="375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in-line, Horizontal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synthetic SBG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extLst>
                  <a:ext uri="{0D108BD9-81ED-4DB2-BD59-A6C34878D82A}">
                    <a16:rowId xmlns:a16="http://schemas.microsoft.com/office/drawing/2014/main" val="4178360786"/>
                  </a:ext>
                </a:extLst>
              </a:tr>
              <a:tr h="3756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in-line, Horizontal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synthetic SBG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2" marR="7592" marT="7592" marB="0" anchor="b"/>
                </a:tc>
                <a:extLst>
                  <a:ext uri="{0D108BD9-81ED-4DB2-BD59-A6C34878D82A}">
                    <a16:rowId xmlns:a16="http://schemas.microsoft.com/office/drawing/2014/main" val="2580178815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E91176F-633F-65B7-1DF0-FBA9D4FED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3229"/>
            <a:ext cx="1871509" cy="250668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4075C7-A367-BBF6-FC7D-6C8B7943496F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2709709" y="4226573"/>
            <a:ext cx="1147993" cy="1499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57C44034-D2F5-9E2A-9921-8080F2438526}"/>
              </a:ext>
            </a:extLst>
          </p:cNvPr>
          <p:cNvSpPr/>
          <p:nvPr/>
        </p:nvSpPr>
        <p:spPr>
          <a:xfrm>
            <a:off x="3857702" y="5537725"/>
            <a:ext cx="267419" cy="3771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7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DC7C18C-295F-6776-21AC-019A9B5FCBA2}"/>
              </a:ext>
            </a:extLst>
          </p:cNvPr>
          <p:cNvSpPr txBox="1">
            <a:spLocks/>
          </p:cNvSpPr>
          <p:nvPr/>
        </p:nvSpPr>
        <p:spPr>
          <a:xfrm>
            <a:off x="731870" y="1174750"/>
            <a:ext cx="11004604" cy="50117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7993" indent="-287993" algn="l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984" indent="-287993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1977" indent="-239994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968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9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859" indent="-287859"/>
            <a:r>
              <a:rPr lang="en-US" sz="1400" dirty="0"/>
              <a:t>Dynamic classification provides a lot more inversion data compared to cued classification</a:t>
            </a:r>
          </a:p>
          <a:p>
            <a:pPr marL="0" indent="0">
              <a:buNone/>
            </a:pPr>
            <a:endParaRPr lang="en-US" sz="1400" dirty="0"/>
          </a:p>
          <a:p>
            <a:pPr marL="287859" indent="-287859"/>
            <a:r>
              <a:rPr lang="en-US" sz="1400" dirty="0"/>
              <a:t>The additional data is helpful for providing a more comprehensive AGC prediction</a:t>
            </a:r>
          </a:p>
          <a:p>
            <a:pPr marL="0" indent="0">
              <a:buNone/>
            </a:pPr>
            <a:endParaRPr lang="en-US" sz="1400" dirty="0"/>
          </a:p>
          <a:p>
            <a:pPr marL="287859" indent="-287859"/>
            <a:r>
              <a:rPr lang="en-US" sz="1400" dirty="0"/>
              <a:t>AGC predictions are more important than ever to aid recovery item comparisons and MSD reduction</a:t>
            </a:r>
          </a:p>
          <a:p>
            <a:pPr marL="0" indent="0">
              <a:buNone/>
            </a:pPr>
            <a:endParaRPr lang="en-US" sz="1400" dirty="0"/>
          </a:p>
          <a:p>
            <a:pPr marL="287859" indent="-287859"/>
            <a:r>
              <a:rPr lang="en-US" sz="1400" dirty="0"/>
              <a:t>With more duplicate sources than ever, source refinement is a crucial component to meet the above goals and to verify MQOs</a:t>
            </a:r>
          </a:p>
          <a:p>
            <a:pPr marL="0" indent="0">
              <a:buNone/>
            </a:pPr>
            <a:endParaRPr lang="en-US" sz="1400" dirty="0"/>
          </a:p>
          <a:p>
            <a:pPr marL="287859" indent="-287859"/>
            <a:r>
              <a:rPr lang="en-US" sz="1400" dirty="0"/>
              <a:t>Source refinement methods need to consider more than just library match and cluster distance</a:t>
            </a:r>
          </a:p>
          <a:p>
            <a:pPr marL="0" indent="0">
              <a:buNone/>
            </a:pPr>
            <a:endParaRPr lang="en-US" sz="1400" dirty="0"/>
          </a:p>
          <a:p>
            <a:pPr marL="287859" indent="-287859"/>
            <a:r>
              <a:rPr lang="en-US" sz="1400" dirty="0"/>
              <a:t>Refinement needs to be balanced with providing a comprehensive view of a source to dig teams and geophysicists to capture the natural uncertainty of AGC predictions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253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DC7C18C-295F-6776-21AC-019A9B5FCBA2}"/>
              </a:ext>
            </a:extLst>
          </p:cNvPr>
          <p:cNvSpPr txBox="1">
            <a:spLocks/>
          </p:cNvSpPr>
          <p:nvPr/>
        </p:nvSpPr>
        <p:spPr>
          <a:xfrm>
            <a:off x="0" y="1174750"/>
            <a:ext cx="7329488" cy="50117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7993" indent="-287993" algn="l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984" indent="-287993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1977" indent="-239994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968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9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25EA876-5319-79CA-6620-A5AD43646C3E}"/>
              </a:ext>
            </a:extLst>
          </p:cNvPr>
          <p:cNvSpPr txBox="1">
            <a:spLocks/>
          </p:cNvSpPr>
          <p:nvPr/>
        </p:nvSpPr>
        <p:spPr>
          <a:xfrm>
            <a:off x="731869" y="1174750"/>
            <a:ext cx="10050011" cy="50117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7993" indent="-287993" algn="l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984" indent="-287993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1977" indent="-239994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968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9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235420-E4B2-5C5A-C307-D2DCAD7C5444}"/>
              </a:ext>
            </a:extLst>
          </p:cNvPr>
          <p:cNvSpPr txBox="1">
            <a:spLocks/>
          </p:cNvSpPr>
          <p:nvPr/>
        </p:nvSpPr>
        <p:spPr>
          <a:xfrm>
            <a:off x="731870" y="1174750"/>
            <a:ext cx="11004604" cy="50117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7993" indent="-287993" algn="l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3984" indent="-287993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1977" indent="-239994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968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9" indent="-304792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859" indent="-287859"/>
            <a:r>
              <a:rPr lang="en-US" sz="1400" dirty="0"/>
              <a:t>My Jacobs teammates including those here today</a:t>
            </a:r>
          </a:p>
          <a:p>
            <a:pPr marL="623850" lvl="1" indent="-287859"/>
            <a:r>
              <a:rPr lang="en-US" sz="1400" dirty="0"/>
              <a:t>Jenn, Peter, Nate, Ricky, and Laz but not least… Laz</a:t>
            </a:r>
          </a:p>
          <a:p>
            <a:pPr marL="0" indent="0">
              <a:buNone/>
            </a:pPr>
            <a:endParaRPr lang="en-US" sz="1400" dirty="0"/>
          </a:p>
          <a:p>
            <a:pPr marL="287859" indent="-287859"/>
            <a:r>
              <a:rPr lang="en-US" sz="1400" dirty="0"/>
              <a:t>All the software providers</a:t>
            </a:r>
          </a:p>
          <a:p>
            <a:pPr marL="287859" indent="-287859"/>
            <a:endParaRPr lang="en-US" sz="1400" dirty="0"/>
          </a:p>
          <a:p>
            <a:pPr marL="287859" indent="-287859"/>
            <a:r>
              <a:rPr lang="en-US" sz="1400" dirty="0"/>
              <a:t>EEGS</a:t>
            </a:r>
          </a:p>
          <a:p>
            <a:pPr marL="0" indent="0">
              <a:buNone/>
            </a:pPr>
            <a:endParaRPr lang="en-US" sz="1400" dirty="0"/>
          </a:p>
          <a:p>
            <a:pPr marL="287859" indent="-287859"/>
            <a:r>
              <a:rPr lang="en-US" sz="1400" dirty="0"/>
              <a:t>Memes</a:t>
            </a:r>
          </a:p>
          <a:p>
            <a:pPr marL="287859" indent="-287859"/>
            <a:endParaRPr lang="en-US" sz="1400" dirty="0"/>
          </a:p>
          <a:p>
            <a:pPr marL="287859" indent="-287859"/>
            <a:r>
              <a:rPr lang="en-US" sz="1400" dirty="0"/>
              <a:t>Viewers like you!</a:t>
            </a:r>
          </a:p>
          <a:p>
            <a:pPr marL="287859" indent="-287859"/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948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F02D6B-4D47-4B3E-B6EB-FFDB6E58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B3E39EC-4BE2-4DEA-81C0-4ABC0AAB4AC0}" type="slidenum">
              <a:rPr lang="en-AU"/>
              <a:pPr defTabSz="1219170"/>
              <a:t>2</a:t>
            </a:fld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9340-D285-45F6-B783-B76E18F8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09" y="1136234"/>
            <a:ext cx="7200009" cy="3164461"/>
          </a:xfrm>
        </p:spPr>
        <p:txBody>
          <a:bodyPr/>
          <a:lstStyle/>
          <a:p>
            <a:r>
              <a:rPr lang="en-US" sz="2000" dirty="0"/>
              <a:t>Overview of Duplicate Sources</a:t>
            </a:r>
          </a:p>
          <a:p>
            <a:r>
              <a:rPr lang="en-US" sz="2000" dirty="0"/>
              <a:t>Managing and Locating TOI (Cued vs. Dynamic Data)</a:t>
            </a:r>
          </a:p>
          <a:p>
            <a:r>
              <a:rPr lang="en-US" sz="2000" dirty="0"/>
              <a:t>Implications for Recovered Item Comparison</a:t>
            </a:r>
          </a:p>
          <a:p>
            <a:r>
              <a:rPr lang="en-US" sz="2000" dirty="0"/>
              <a:t>Implications for Minimum Separation Distance reduction</a:t>
            </a:r>
          </a:p>
          <a:p>
            <a:r>
              <a:rPr lang="en-US" sz="2000" dirty="0"/>
              <a:t>Bonus Material: Synthetic Modeling in UX-Analyze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spiderman pointing meme">
            <a:extLst>
              <a:ext uri="{FF2B5EF4-FFF2-40B4-BE49-F238E27FC236}">
                <a16:creationId xmlns:a16="http://schemas.microsoft.com/office/drawing/2014/main" id="{5ED3D12E-5CF0-A43B-7165-19DC8897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71" y="3429000"/>
            <a:ext cx="4379496" cy="33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38887A-5D36-F5FD-1CAF-25A7BFF6D577}"/>
              </a:ext>
            </a:extLst>
          </p:cNvPr>
          <p:cNvSpPr txBox="1"/>
          <p:nvPr/>
        </p:nvSpPr>
        <p:spPr>
          <a:xfrm>
            <a:off x="4035735" y="5747967"/>
            <a:ext cx="111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37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6A20E-CE69-A065-FE37-4B143AC445F3}"/>
              </a:ext>
            </a:extLst>
          </p:cNvPr>
          <p:cNvSpPr txBox="1"/>
          <p:nvPr/>
        </p:nvSpPr>
        <p:spPr>
          <a:xfrm>
            <a:off x="5273357" y="5102122"/>
            <a:ext cx="129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Small ISO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6D0CA-B00B-ACA6-4CC9-C456D899E1B9}"/>
              </a:ext>
            </a:extLst>
          </p:cNvPr>
          <p:cNvSpPr txBox="1"/>
          <p:nvPr/>
        </p:nvSpPr>
        <p:spPr>
          <a:xfrm>
            <a:off x="6368627" y="5872309"/>
            <a:ext cx="111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81 mm Mortar</a:t>
            </a:r>
          </a:p>
        </p:txBody>
      </p:sp>
    </p:spTree>
    <p:extLst>
      <p:ext uri="{BB962C8B-B14F-4D97-AF65-F5344CB8AC3E}">
        <p14:creationId xmlns:p14="http://schemas.microsoft.com/office/powerpoint/2010/main" val="13616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B039FD-4FA2-FA23-EE8D-13939EB6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3A541-1EA1-07CC-EE0B-017F716ED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evolution of AGC into one-pass makes duplicate source data management a much larger task.</a:t>
            </a:r>
          </a:p>
          <a:p>
            <a:r>
              <a:rPr lang="en-US" sz="1800" dirty="0"/>
              <a:t>The reliance on AGC data to make decisions beyond just TOI discrimination makes source selection far more important.</a:t>
            </a:r>
          </a:p>
          <a:p>
            <a:r>
              <a:rPr lang="en-US" sz="1800" dirty="0"/>
              <a:t>More computational tools are needed to more effectively and efficiently refine source data to evaluate intrusive recovery and minimum separation distance reduction.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E84DF2-DEFB-2793-8532-DAE54397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t>3</a:t>
            </a:fld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D26E28-C912-FA93-B7BC-165804AED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36" y="2812047"/>
            <a:ext cx="5539064" cy="3888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47366-418E-6F96-7590-E07AB783F9A6}"/>
              </a:ext>
            </a:extLst>
          </p:cNvPr>
          <p:cNvSpPr txBox="1"/>
          <p:nvPr/>
        </p:nvSpPr>
        <p:spPr>
          <a:xfrm>
            <a:off x="919482" y="3722727"/>
            <a:ext cx="2121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overlapping duplicate sources overlaid on a detection grid</a:t>
            </a:r>
          </a:p>
        </p:txBody>
      </p:sp>
    </p:spTree>
    <p:extLst>
      <p:ext uri="{BB962C8B-B14F-4D97-AF65-F5344CB8AC3E}">
        <p14:creationId xmlns:p14="http://schemas.microsoft.com/office/powerpoint/2010/main" val="112362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Duplicate Sources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5D2F5D-F3FA-3202-89F0-56BCA6CC33F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19509" y="972308"/>
            <a:ext cx="11384783" cy="131073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/>
              <a:t>The number of actual metallic sources is typically unknown but usually assumed to be no more than 3.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/>
              <a:t>Duplication occurs when the model is run with just one presumed source, then again with two presumed sources, and once again with 3 presumed sources.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/>
              <a:t>A single item may get captured multiple times</a:t>
            </a:r>
            <a:r>
              <a:rPr lang="en-US" sz="1400" dirty="0"/>
              <a:t> (exact location and library match tends to vary)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F5AE7-5D89-5EBE-7866-E2CE2C6C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2" y="2549659"/>
            <a:ext cx="1906946" cy="1988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457D7C-3673-DB1C-C5C5-8EA7BD0BD2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65"/>
          <a:stretch/>
        </p:blipFill>
        <p:spPr>
          <a:xfrm>
            <a:off x="2762311" y="2848337"/>
            <a:ext cx="3414273" cy="1838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7AA554-8FD8-69FF-4439-FCD03B4C4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783" y="2816811"/>
            <a:ext cx="4999420" cy="17213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D9F2D9-B954-17D2-BD23-0AEFB5F28EA7}"/>
              </a:ext>
            </a:extLst>
          </p:cNvPr>
          <p:cNvSpPr/>
          <p:nvPr/>
        </p:nvSpPr>
        <p:spPr>
          <a:xfrm>
            <a:off x="70339" y="2692958"/>
            <a:ext cx="2512088" cy="19690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DA86AB-E894-55B9-B6D4-EE7F237B9A0B}"/>
              </a:ext>
            </a:extLst>
          </p:cNvPr>
          <p:cNvSpPr/>
          <p:nvPr/>
        </p:nvSpPr>
        <p:spPr>
          <a:xfrm>
            <a:off x="2582426" y="2692958"/>
            <a:ext cx="3790149" cy="19690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803C35-DDC3-A323-8966-22E0CA257C21}"/>
              </a:ext>
            </a:extLst>
          </p:cNvPr>
          <p:cNvSpPr/>
          <p:nvPr/>
        </p:nvSpPr>
        <p:spPr>
          <a:xfrm>
            <a:off x="6356469" y="2684582"/>
            <a:ext cx="5600630" cy="19690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682A4B-E6D6-DFB9-A50C-EEEB4FA3DE04}"/>
              </a:ext>
            </a:extLst>
          </p:cNvPr>
          <p:cNvSpPr/>
          <p:nvPr/>
        </p:nvSpPr>
        <p:spPr>
          <a:xfrm>
            <a:off x="465258" y="2909832"/>
            <a:ext cx="1832463" cy="16283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2F7859-54AD-938B-C460-996D2EB52D51}"/>
              </a:ext>
            </a:extLst>
          </p:cNvPr>
          <p:cNvSpPr/>
          <p:nvPr/>
        </p:nvSpPr>
        <p:spPr>
          <a:xfrm>
            <a:off x="4499994" y="2956156"/>
            <a:ext cx="1748007" cy="16283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F4FA45-4354-D95C-A419-7B98C19A1AF1}"/>
              </a:ext>
            </a:extLst>
          </p:cNvPr>
          <p:cNvSpPr/>
          <p:nvPr/>
        </p:nvSpPr>
        <p:spPr>
          <a:xfrm>
            <a:off x="9953759" y="2909832"/>
            <a:ext cx="1832463" cy="16283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113AB0-034E-509E-5FF0-5F55CD03F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008" y="4932498"/>
            <a:ext cx="3240979" cy="1804091"/>
          </a:xfrm>
          <a:prstGeom prst="rect">
            <a:avLst/>
          </a:prstGeom>
        </p:spPr>
      </p:pic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7027A0EF-B1C6-6371-E937-23291EDF6C4F}"/>
              </a:ext>
            </a:extLst>
          </p:cNvPr>
          <p:cNvSpPr txBox="1">
            <a:spLocks/>
          </p:cNvSpPr>
          <p:nvPr/>
        </p:nvSpPr>
        <p:spPr>
          <a:xfrm>
            <a:off x="3097801" y="2422513"/>
            <a:ext cx="6489176" cy="15110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Each red box is duplicating a single seed item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6F540414-198A-1E49-3526-DBBF7F61BC42}"/>
              </a:ext>
            </a:extLst>
          </p:cNvPr>
          <p:cNvSpPr txBox="1">
            <a:spLocks/>
          </p:cNvSpPr>
          <p:nvPr/>
        </p:nvSpPr>
        <p:spPr>
          <a:xfrm>
            <a:off x="6614783" y="4978544"/>
            <a:ext cx="1531989" cy="15333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Each set of 3 polarizability curves is duplicating a single seed item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C5B94F-9CDD-31CA-47F1-A2472E5CBBC6}"/>
              </a:ext>
            </a:extLst>
          </p:cNvPr>
          <p:cNvSpPr/>
          <p:nvPr/>
        </p:nvSpPr>
        <p:spPr>
          <a:xfrm>
            <a:off x="3255666" y="4768702"/>
            <a:ext cx="5094514" cy="19690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4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and Recovering TOI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02D5F-1A76-07C7-94A6-F9DAD177F26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22514" y="1291365"/>
            <a:ext cx="5385917" cy="128388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/>
              <a:t>Get the folks with shovels to the right spot to dig on!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/>
              <a:t>A valid source with a good library match, model fit, and fit location gets the job done, right?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126" name="Picture 6" descr="Drake Meme Girl Template">
            <a:extLst>
              <a:ext uri="{FF2B5EF4-FFF2-40B4-BE49-F238E27FC236}">
                <a16:creationId xmlns:a16="http://schemas.microsoft.com/office/drawing/2014/main" id="{C3E54C10-8434-CE38-DE7A-553711F6A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52" y="1201640"/>
            <a:ext cx="4461102" cy="44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8504E-B2C7-FFC3-D58B-2ED3CE026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612" y="1201640"/>
            <a:ext cx="3009092" cy="2227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BB7F79-04B5-436E-91C5-94C9A1A5F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611" y="3429000"/>
            <a:ext cx="3009092" cy="222736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40C1837-C720-BFAF-6616-125AD2A79B15}"/>
              </a:ext>
            </a:extLst>
          </p:cNvPr>
          <p:cNvSpPr/>
          <p:nvPr/>
        </p:nvSpPr>
        <p:spPr>
          <a:xfrm>
            <a:off x="7686675" y="1709738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E7F997-8770-F0E4-76FF-5649A3F5FE05}"/>
              </a:ext>
            </a:extLst>
          </p:cNvPr>
          <p:cNvSpPr/>
          <p:nvPr/>
        </p:nvSpPr>
        <p:spPr>
          <a:xfrm>
            <a:off x="7697782" y="3937098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DB546B-3360-5287-ECEB-E7ADC84287DE}"/>
              </a:ext>
            </a:extLst>
          </p:cNvPr>
          <p:cNvSpPr/>
          <p:nvPr/>
        </p:nvSpPr>
        <p:spPr>
          <a:xfrm>
            <a:off x="7090839" y="1762334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501B76-711D-4CAE-2821-812AEA9ACE4C}"/>
              </a:ext>
            </a:extLst>
          </p:cNvPr>
          <p:cNvSpPr/>
          <p:nvPr/>
        </p:nvSpPr>
        <p:spPr>
          <a:xfrm>
            <a:off x="7097183" y="3989694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EF2A8D-1A6A-95A5-B5FC-DC3E82AB80C3}"/>
              </a:ext>
            </a:extLst>
          </p:cNvPr>
          <p:cNvSpPr/>
          <p:nvPr/>
        </p:nvSpPr>
        <p:spPr>
          <a:xfrm>
            <a:off x="8037501" y="1806624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A89030-50CE-D34D-ADBD-5BDF9CE7FD34}"/>
              </a:ext>
            </a:extLst>
          </p:cNvPr>
          <p:cNvSpPr/>
          <p:nvPr/>
        </p:nvSpPr>
        <p:spPr>
          <a:xfrm>
            <a:off x="8022432" y="4015606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8E4D90-A57B-6871-07A6-90EFF48E70CA}"/>
              </a:ext>
            </a:extLst>
          </p:cNvPr>
          <p:cNvSpPr/>
          <p:nvPr/>
        </p:nvSpPr>
        <p:spPr>
          <a:xfrm>
            <a:off x="7905750" y="2155568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F7D7D5-3A0E-F2B8-A0F3-F52938E78089}"/>
              </a:ext>
            </a:extLst>
          </p:cNvPr>
          <p:cNvSpPr/>
          <p:nvPr/>
        </p:nvSpPr>
        <p:spPr>
          <a:xfrm>
            <a:off x="7900188" y="4389358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CE60413-84EF-8AA9-8492-ABD221CFC2B7}"/>
              </a:ext>
            </a:extLst>
          </p:cNvPr>
          <p:cNvSpPr/>
          <p:nvPr/>
        </p:nvSpPr>
        <p:spPr>
          <a:xfrm>
            <a:off x="7789068" y="1687207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A8A33-1CC4-A175-FB8D-167158D7A067}"/>
              </a:ext>
            </a:extLst>
          </p:cNvPr>
          <p:cNvSpPr/>
          <p:nvPr/>
        </p:nvSpPr>
        <p:spPr>
          <a:xfrm>
            <a:off x="7877632" y="2128132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A7AA2B-A111-44B5-105E-9891E51437EC}"/>
              </a:ext>
            </a:extLst>
          </p:cNvPr>
          <p:cNvSpPr/>
          <p:nvPr/>
        </p:nvSpPr>
        <p:spPr>
          <a:xfrm>
            <a:off x="7962101" y="2124612"/>
            <a:ext cx="233363" cy="22135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E1DF5A9-499E-979D-FE2E-73AFF7F9D3A9}"/>
              </a:ext>
            </a:extLst>
          </p:cNvPr>
          <p:cNvSpPr/>
          <p:nvPr/>
        </p:nvSpPr>
        <p:spPr>
          <a:xfrm>
            <a:off x="7142035" y="1766352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523D57-BE70-C485-50F1-D4C8F1E66830}"/>
              </a:ext>
            </a:extLst>
          </p:cNvPr>
          <p:cNvSpPr/>
          <p:nvPr/>
        </p:nvSpPr>
        <p:spPr>
          <a:xfrm>
            <a:off x="7874207" y="1626404"/>
            <a:ext cx="233363" cy="2143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409CD-4F60-B27E-FD3B-60ACCD86EF46}"/>
              </a:ext>
            </a:extLst>
          </p:cNvPr>
          <p:cNvSpPr txBox="1"/>
          <p:nvPr/>
        </p:nvSpPr>
        <p:spPr>
          <a:xfrm>
            <a:off x="441274" y="2510789"/>
            <a:ext cx="55955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Challenges:</a:t>
            </a:r>
          </a:p>
          <a:p>
            <a:pPr algn="l"/>
            <a:endParaRPr lang="en-US" sz="1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/>
              <a:t>AGC allows us to leave metal in the ground, so we need quality control procedures.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l"/>
            <a:endParaRPr lang="en-US" sz="1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/>
              <a:t>A dig / no dig decision is easier to make than selecting an expressing the best information available about a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TOI with Cued AGC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DF99-9D4B-5D9D-FA0B-3041138172D0}"/>
              </a:ext>
            </a:extLst>
          </p:cNvPr>
          <p:cNvSpPr txBox="1">
            <a:spLocks/>
          </p:cNvSpPr>
          <p:nvPr/>
        </p:nvSpPr>
        <p:spPr>
          <a:xfrm>
            <a:off x="216568" y="1074664"/>
            <a:ext cx="11567995" cy="2197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Sources for each cued shot (6 sources for a 3-dipole model) are managed together as an organizational unit.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400" dirty="0"/>
              <a:t>1 source is selected as the representative source unless there are other valid sources located at a non-overlapping distance.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400" dirty="0"/>
              <a:t>Two or more cued shots within close proximity can produce duplicate sources that need to be manually managed by discarding or merging.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Classify and Rank refines sources this way (Targets vs Targets Final list)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Some effort required to manage duplicate sources caused by cued measurements collected close to each other.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2B8EED-0FE7-5033-25CE-5F0374FAED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9"/>
          <a:stretch/>
        </p:blipFill>
        <p:spPr>
          <a:xfrm>
            <a:off x="1022684" y="3068053"/>
            <a:ext cx="6280485" cy="3631894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83FC02C-D9ED-2306-418A-92F073084480}"/>
              </a:ext>
            </a:extLst>
          </p:cNvPr>
          <p:cNvSpPr txBox="1">
            <a:spLocks/>
          </p:cNvSpPr>
          <p:nvPr/>
        </p:nvSpPr>
        <p:spPr>
          <a:xfrm>
            <a:off x="7775592" y="4972309"/>
            <a:ext cx="4008971" cy="1072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Black circles – cued target locations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Xs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/>
              <a:t>– preliminary sources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Red Triangles </a:t>
            </a:r>
            <a:r>
              <a:rPr lang="en-US" sz="1400" dirty="0"/>
              <a:t>– refined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0FB6D-B94B-A8D9-D4BE-0013340917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015" t="8295" r="25568" b="11111"/>
          <a:stretch/>
        </p:blipFill>
        <p:spPr>
          <a:xfrm>
            <a:off x="5756987" y="3068053"/>
            <a:ext cx="1546181" cy="16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7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TOI with One-Pass AGC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2253EB-B205-54E8-0146-2307234E3181}"/>
              </a:ext>
            </a:extLst>
          </p:cNvPr>
          <p:cNvSpPr txBox="1">
            <a:spLocks/>
          </p:cNvSpPr>
          <p:nvPr/>
        </p:nvSpPr>
        <p:spPr>
          <a:xfrm>
            <a:off x="365759" y="1165912"/>
            <a:ext cx="4789045" cy="1732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Inversions are “FREE”!! Computational cost not included. Less motivation to bypass or merge inversion locations.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Additional sources tend to lead to a higher quality product and information about a source beyond the library match.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02EB363E-1E14-9068-D595-AD0FCA3DDCEB}"/>
              </a:ext>
            </a:extLst>
          </p:cNvPr>
          <p:cNvSpPr txBox="1">
            <a:spLocks/>
          </p:cNvSpPr>
          <p:nvPr/>
        </p:nvSpPr>
        <p:spPr>
          <a:xfrm>
            <a:off x="365759" y="2813537"/>
            <a:ext cx="4889529" cy="3275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  <a:p>
            <a:pPr algn="l"/>
            <a:r>
              <a:rPr lang="en-US" sz="1400" dirty="0"/>
              <a:t>More sources, more (data management) challenges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400" dirty="0"/>
              <a:t>Geographic clusters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400" dirty="0"/>
              <a:t>More sources with poor model fits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400" dirty="0"/>
              <a:t>More sources with good library matches, but conflicting source parameters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400" dirty="0"/>
              <a:t>Yes, I know the anomaly density is higher than the previous slide!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n-US" sz="1933" dirty="0"/>
          </a:p>
          <a:p>
            <a:pPr algn="l"/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32A3D7-A3B9-A44F-A449-C671EF1B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666" y="1042240"/>
            <a:ext cx="5518551" cy="40983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AC2D0BB-5BF9-18CE-56B4-A04B3EB131EA}"/>
              </a:ext>
            </a:extLst>
          </p:cNvPr>
          <p:cNvSpPr txBox="1">
            <a:spLocks/>
          </p:cNvSpPr>
          <p:nvPr/>
        </p:nvSpPr>
        <p:spPr>
          <a:xfrm>
            <a:off x="5471666" y="5140617"/>
            <a:ext cx="5518551" cy="9486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  Black circles – target locations</a:t>
            </a:r>
          </a:p>
          <a:p>
            <a:pPr algn="l"/>
            <a:r>
              <a:rPr lang="en-US" sz="1400" dirty="0">
                <a:solidFill>
                  <a:srgbClr val="92D050"/>
                </a:solidFill>
              </a:rPr>
              <a:t>  Green </a:t>
            </a:r>
            <a:r>
              <a:rPr lang="en-US" sz="1400" dirty="0" err="1">
                <a:solidFill>
                  <a:srgbClr val="92D050"/>
                </a:solidFill>
              </a:rPr>
              <a:t>Xs</a:t>
            </a:r>
            <a:r>
              <a:rPr lang="en-US" sz="1400" dirty="0">
                <a:solidFill>
                  <a:srgbClr val="92D050"/>
                </a:solidFill>
              </a:rPr>
              <a:t> </a:t>
            </a:r>
            <a:r>
              <a:rPr lang="en-US" sz="1400" dirty="0"/>
              <a:t>– all sources</a:t>
            </a:r>
          </a:p>
          <a:p>
            <a:pPr algn="l"/>
            <a:r>
              <a:rPr lang="en-US" sz="1400" dirty="0">
                <a:solidFill>
                  <a:srgbClr val="FF0000"/>
                </a:solidFill>
              </a:rPr>
              <a:t>  Red Triangles </a:t>
            </a:r>
            <a:r>
              <a:rPr lang="en-US" sz="1400" dirty="0"/>
              <a:t>– refined sources (above library match threshold)</a:t>
            </a:r>
          </a:p>
        </p:txBody>
      </p:sp>
    </p:spTree>
    <p:extLst>
      <p:ext uri="{BB962C8B-B14F-4D97-AF65-F5344CB8AC3E}">
        <p14:creationId xmlns:p14="http://schemas.microsoft.com/office/powerpoint/2010/main" val="12383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Recovered TOI Comparison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8A5DD8-6A89-CC78-1A73-9A03316670F6}"/>
              </a:ext>
            </a:extLst>
          </p:cNvPr>
          <p:cNvSpPr txBox="1">
            <a:spLocks/>
          </p:cNvSpPr>
          <p:nvPr/>
        </p:nvSpPr>
        <p:spPr>
          <a:xfrm>
            <a:off x="341644" y="1291365"/>
            <a:ext cx="6611815" cy="31600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AGC results are being relied upon to not only discriminate TOI from non-TOI but also provide an accurate prediction of the recovered source.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A data analyst may have several valid sources to choose from to place on a dig list.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A source database for a single grid can easily contain thousands of sources.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How do we know which source is the best representation of the source’s size and shape?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400" dirty="0"/>
              <a:t>Highest Library match?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400" dirty="0"/>
              <a:t>Highest Model Fit?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400" dirty="0"/>
              <a:t>Number of Samples (EMClass)?</a:t>
            </a:r>
          </a:p>
          <a:p>
            <a:pPr marL="1066785" lvl="1" indent="-457200">
              <a:buFont typeface="Arial" pitchFamily="34" charset="0"/>
              <a:buChar char="•"/>
            </a:pPr>
            <a:r>
              <a:rPr lang="en-US" sz="1400" dirty="0"/>
              <a:t>A combination? A range?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n-US" sz="1933" dirty="0"/>
          </a:p>
          <a:p>
            <a:pPr algn="l"/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AF78F-6B10-1A25-4B06-20FC6DAC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50" r="13119"/>
          <a:stretch/>
        </p:blipFill>
        <p:spPr>
          <a:xfrm>
            <a:off x="7904480" y="437560"/>
            <a:ext cx="2783841" cy="3696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C7F434-A32D-D9DF-9A75-640D4C2A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4534754"/>
            <a:ext cx="4551681" cy="2030407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067EC202-A1AE-1176-4AF1-4EF4C620DE69}"/>
              </a:ext>
            </a:extLst>
          </p:cNvPr>
          <p:cNvSpPr txBox="1">
            <a:spLocks/>
          </p:cNvSpPr>
          <p:nvPr/>
        </p:nvSpPr>
        <p:spPr>
          <a:xfrm>
            <a:off x="7819349" y="4329500"/>
            <a:ext cx="2401611" cy="1492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100lb M38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Small ISO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3.5 in Rocket (x3)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100 </a:t>
            </a:r>
            <a:r>
              <a:rPr lang="en-US" sz="1400" dirty="0" err="1"/>
              <a:t>lb</a:t>
            </a:r>
            <a:r>
              <a:rPr lang="en-US" sz="1400" dirty="0"/>
              <a:t> GP Bomb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011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3C40-67D1-66A3-BFEF-1C4EE079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Recovered TOI – Cooper Bomb or MISO?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8A69D9-D79E-4C81-8D52-9897B1B3933F}"/>
              </a:ext>
            </a:extLst>
          </p:cNvPr>
          <p:cNvSpPr txBox="1">
            <a:spLocks/>
          </p:cNvSpPr>
          <p:nvPr/>
        </p:nvSpPr>
        <p:spPr>
          <a:xfrm>
            <a:off x="200967" y="1085220"/>
            <a:ext cx="12078119" cy="898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1400" dirty="0"/>
              <a:t>Expressing a range of valid predictions for depth, size, and perhaps thickness would help give a more complete view of source properties used for recovered item comparisons.  </a:t>
            </a:r>
            <a:endParaRPr lang="en-US" sz="2466" dirty="0"/>
          </a:p>
          <a:p>
            <a:pPr marL="1066785" lvl="1" indent="-457200">
              <a:buFont typeface="Arial" pitchFamily="34" charset="0"/>
              <a:buChar char="•"/>
            </a:pPr>
            <a:endParaRPr lang="en-US" sz="1933" dirty="0"/>
          </a:p>
          <a:p>
            <a:pPr algn="l"/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893050-3CA6-E14D-E9A8-05486F16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5" y="5064664"/>
            <a:ext cx="5156398" cy="14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E388D1E-ABC1-4595-F650-15B486C8E53F}"/>
              </a:ext>
            </a:extLst>
          </p:cNvPr>
          <p:cNvSpPr txBox="1">
            <a:spLocks/>
          </p:cNvSpPr>
          <p:nvPr/>
        </p:nvSpPr>
        <p:spPr>
          <a:xfrm>
            <a:off x="509566" y="4849492"/>
            <a:ext cx="3769894" cy="215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Cooper Bomb: Size: 24” x 5”, 20 </a:t>
            </a:r>
            <a:r>
              <a:rPr lang="en-US" sz="1400" dirty="0" err="1"/>
              <a:t>lbs</a:t>
            </a:r>
            <a:r>
              <a:rPr lang="en-US" sz="1400" dirty="0"/>
              <a:t>”</a:t>
            </a:r>
          </a:p>
          <a:p>
            <a:pPr marL="1066785" lvl="1" indent="-457200">
              <a:buFont typeface="Arial" pitchFamily="34" charset="0"/>
              <a:buChar char="•"/>
            </a:pPr>
            <a:endParaRPr lang="en-US" sz="1933" dirty="0"/>
          </a:p>
          <a:p>
            <a:pPr algn="l"/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454991A-2FF6-0564-7D9A-1838A315B81D}"/>
              </a:ext>
            </a:extLst>
          </p:cNvPr>
          <p:cNvSpPr txBox="1">
            <a:spLocks/>
          </p:cNvSpPr>
          <p:nvPr/>
        </p:nvSpPr>
        <p:spPr>
          <a:xfrm>
            <a:off x="6660830" y="4740997"/>
            <a:ext cx="3027778" cy="8983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1917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00338D"/>
              </a:buClr>
              <a:buSzPct val="11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9170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754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8339" indent="0" algn="l" defTabSz="1219170" rtl="0" eaLnBrk="1" latinLnBrk="0" hangingPunct="1">
              <a:spcBef>
                <a:spcPts val="800"/>
              </a:spcBef>
              <a:buClr>
                <a:srgbClr val="6C6F70"/>
              </a:buClr>
              <a:buSzPct val="67000"/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Medium ISO40: Size: 8” x 2”, xx </a:t>
            </a:r>
            <a:r>
              <a:rPr lang="en-US" sz="1400" dirty="0" err="1"/>
              <a:t>lbs</a:t>
            </a:r>
            <a:endParaRPr lang="en-US" sz="2466" dirty="0"/>
          </a:p>
          <a:p>
            <a:pPr marL="1066785" lvl="1" indent="-457200">
              <a:buFont typeface="Arial" pitchFamily="34" charset="0"/>
              <a:buChar char="•"/>
            </a:pPr>
            <a:endParaRPr lang="en-US" sz="1933" dirty="0"/>
          </a:p>
          <a:p>
            <a:pPr algn="l"/>
            <a:endParaRPr lang="en-US" sz="1400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FC6D7E-F0A4-E26F-F552-AAE91F7A9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830" y="5064664"/>
            <a:ext cx="3027778" cy="1390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13B8C6-7813-27B4-93C1-12DDBFCBF9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8" t="766"/>
          <a:stretch/>
        </p:blipFill>
        <p:spPr>
          <a:xfrm>
            <a:off x="6111901" y="1534411"/>
            <a:ext cx="3874680" cy="3201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0BD535-1440-D8CE-8C56-E6BB8C6059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7" t="4682"/>
          <a:stretch/>
        </p:blipFill>
        <p:spPr>
          <a:xfrm>
            <a:off x="609599" y="1647930"/>
            <a:ext cx="3849231" cy="32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ternal Pages">
  <a:themeElements>
    <a:clrScheme name="Custom 1">
      <a:dk1>
        <a:srgbClr val="000000"/>
      </a:dk1>
      <a:lt1>
        <a:srgbClr val="FFFFFF"/>
      </a:lt1>
      <a:dk2>
        <a:srgbClr val="00338D"/>
      </a:dk2>
      <a:lt2>
        <a:srgbClr val="FFFFFF"/>
      </a:lt2>
      <a:accent1>
        <a:srgbClr val="2CC6CE"/>
      </a:accent1>
      <a:accent2>
        <a:srgbClr val="97BC33"/>
      </a:accent2>
      <a:accent3>
        <a:srgbClr val="FFDE00"/>
      </a:accent3>
      <a:accent4>
        <a:srgbClr val="EF821D"/>
      </a:accent4>
      <a:accent5>
        <a:srgbClr val="961334"/>
      </a:accent5>
      <a:accent6>
        <a:srgbClr val="7F7F7F"/>
      </a:accent6>
      <a:hlink>
        <a:srgbClr val="6BA0FF"/>
      </a:hlink>
      <a:folHlink>
        <a:srgbClr val="B5CFFF"/>
      </a:folHlink>
    </a:clrScheme>
    <a:fontScheme name="Jacob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-Template-16x9.pptx" id="{AD53BCDA-60B3-4B63-9327-E16A4D8E51B9}" vid="{3395948A-D8F9-43D8-A5DA-1630DD5E57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9691</TotalTime>
  <Words>1908</Words>
  <Application>Microsoft Office PowerPoint</Application>
  <PresentationFormat>Widescreen</PresentationFormat>
  <Paragraphs>360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Times New Roman</vt:lpstr>
      <vt:lpstr>Office Theme</vt:lpstr>
      <vt:lpstr>Internal Pages</vt:lpstr>
      <vt:lpstr>PowerPoint Presentation</vt:lpstr>
      <vt:lpstr>PowerPoint Presentation</vt:lpstr>
      <vt:lpstr>Problem Summary</vt:lpstr>
      <vt:lpstr>Overview of Duplicate Sources</vt:lpstr>
      <vt:lpstr>Locating and Recovering TOI</vt:lpstr>
      <vt:lpstr>Locating TOI with Cued AGC</vt:lpstr>
      <vt:lpstr>Locating TOI with One-Pass AGC</vt:lpstr>
      <vt:lpstr>Recovered TOI Comparison</vt:lpstr>
      <vt:lpstr>Recovered TOI – Cooper Bomb or MISO?</vt:lpstr>
      <vt:lpstr>Recovered TOI – Cooper Bomb or MISO?</vt:lpstr>
      <vt:lpstr>MSD Reduction</vt:lpstr>
      <vt:lpstr>100 lb. Bomb modeled as a 37mm Projectile?</vt:lpstr>
      <vt:lpstr>Recommendations for Managing Sources</vt:lpstr>
      <vt:lpstr>How to Create a Forward Model with Complex Seeds </vt:lpstr>
      <vt:lpstr>Background Depth Calibration</vt:lpstr>
      <vt:lpstr>Results for Complex Small ISOs (Shallow)</vt:lpstr>
      <vt:lpstr>Results for Complex Small ISOs (Deep)</vt:lpstr>
      <vt:lpstr>Take Home Points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Bancroft, Stuart</dc:creator>
  <cp:lastModifiedBy>Bancroft, Stuart</cp:lastModifiedBy>
  <cp:revision>32</cp:revision>
  <dcterms:created xsi:type="dcterms:W3CDTF">2025-03-17T20:00:55Z</dcterms:created>
  <dcterms:modified xsi:type="dcterms:W3CDTF">2025-04-16T13:35:01Z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95f39c-8218-4425-a791-63c9e13c8708_Enabled">
    <vt:lpwstr>true</vt:lpwstr>
  </property>
  <property fmtid="{D5CDD505-2E9C-101B-9397-08002B2CF9AE}" pid="3" name="MSIP_Label_7d95f39c-8218-4425-a791-63c9e13c8708_SetDate">
    <vt:lpwstr>2025-03-17T20:13:11Z</vt:lpwstr>
  </property>
  <property fmtid="{D5CDD505-2E9C-101B-9397-08002B2CF9AE}" pid="4" name="MSIP_Label_7d95f39c-8218-4425-a791-63c9e13c8708_Method">
    <vt:lpwstr>Privileged</vt:lpwstr>
  </property>
  <property fmtid="{D5CDD505-2E9C-101B-9397-08002B2CF9AE}" pid="5" name="MSIP_Label_7d95f39c-8218-4425-a791-63c9e13c8708_Name">
    <vt:lpwstr>7d95f39c-8218-4425-a791-63c9e13c8708</vt:lpwstr>
  </property>
  <property fmtid="{D5CDD505-2E9C-101B-9397-08002B2CF9AE}" pid="6" name="MSIP_Label_7d95f39c-8218-4425-a791-63c9e13c8708_SiteId">
    <vt:lpwstr>37247798-f42c-42fd-8a37-d49c7128d36b</vt:lpwstr>
  </property>
  <property fmtid="{D5CDD505-2E9C-101B-9397-08002B2CF9AE}" pid="7" name="MSIP_Label_7d95f39c-8218-4425-a791-63c9e13c8708_ActionId">
    <vt:lpwstr>cf875491-9481-4339-b685-28b38498cec9</vt:lpwstr>
  </property>
  <property fmtid="{D5CDD505-2E9C-101B-9397-08002B2CF9AE}" pid="8" name="MSIP_Label_7d95f39c-8218-4425-a791-63c9e13c8708_ContentBits">
    <vt:lpwstr>0</vt:lpwstr>
  </property>
</Properties>
</file>