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Fira Sans"/>
      <p:regular r:id="rId33"/>
      <p:bold r:id="rId34"/>
      <p:italic r:id="rId35"/>
      <p:boldItalic r:id="rId36"/>
    </p:embeddedFont>
    <p:embeddedFont>
      <p:font typeface="Barlow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FiraSans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FiraSans-italic.fntdata"/><Relationship Id="rId12" Type="http://schemas.openxmlformats.org/officeDocument/2006/relationships/slide" Target="slides/slide7.xml"/><Relationship Id="rId34" Type="http://schemas.openxmlformats.org/officeDocument/2006/relationships/font" Target="fonts/FiraSans-bold.fntdata"/><Relationship Id="rId15" Type="http://schemas.openxmlformats.org/officeDocument/2006/relationships/slide" Target="slides/slide10.xml"/><Relationship Id="rId37" Type="http://schemas.openxmlformats.org/officeDocument/2006/relationships/font" Target="fonts/Barlow-regular.fntdata"/><Relationship Id="rId14" Type="http://schemas.openxmlformats.org/officeDocument/2006/relationships/slide" Target="slides/slide9.xml"/><Relationship Id="rId36" Type="http://schemas.openxmlformats.org/officeDocument/2006/relationships/font" Target="fonts/FiraSans-boldItalic.fntdata"/><Relationship Id="rId17" Type="http://schemas.openxmlformats.org/officeDocument/2006/relationships/slide" Target="slides/slide12.xml"/><Relationship Id="rId39" Type="http://schemas.openxmlformats.org/officeDocument/2006/relationships/font" Target="fonts/Barlow-italic.fntdata"/><Relationship Id="rId16" Type="http://schemas.openxmlformats.org/officeDocument/2006/relationships/slide" Target="slides/slide11.xml"/><Relationship Id="rId38" Type="http://schemas.openxmlformats.org/officeDocument/2006/relationships/font" Target="fonts/Barlow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4b74378ea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4b74378e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Demonstrate the work we’ve done in Ukraine and make a case that this tool can help save time and money in the field of MMR as well.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4b74378ea2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4b74378ea2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might take days to find by eye looking through drone images or even longer by walking the area, Spotlight finds effortlessly in minutes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4b74378ea2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4b74378ea2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Needle in the haystack problem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4b74378ea2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4b74378ea2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don’t find only the PFM-1, Spotlight was explicitly trained on around 200 types of landmines and UXO and can find many more by extrapolating from what it knows.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4b74378ea2_0_4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4b74378ea2_0_4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SLAI is a web application where a user with any drone with an optical RGB camera simply uploads imagery and the application automatically: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creates orthomosaics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finds the visible EO in the surveyed area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makes maps and reports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4b74378ea2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 box on an image is nice, but at the end of the day, you need to be able to transfer this information to the systems you are currently using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All of these outputs are created only by uploading your drone images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CSV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KMZ</a:t>
            </a:r>
            <a:endParaRPr/>
          </a:p>
        </p:txBody>
      </p:sp>
      <p:sp>
        <p:nvSpPr>
          <p:cNvPr id="285" name="Google Shape;285;g34b74378ea2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4b74378ea2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4b74378ea2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DSM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Ortho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Spotlight is not meant to be the platform where you spend your whole day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we just want to supercharge your drone image analysis workflow and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allow you to transfer that data to wherever you need it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4bde25297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4bde25297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Something we spend a lot of time thinking about is “how do we include the proper context along with the results of this survey”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4b74378ea2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4b74378ea2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Vegetation height maps and uncertainty maps:</a:t>
            </a:r>
            <a:r>
              <a:rPr lang="en"/>
              <a:t> show you where you are likely to have found all the surface EO and where you may find more upon further inspection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4b74378ea2_0_20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4b74378ea2_0_20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Drone survey QA panel:</a:t>
            </a:r>
            <a:r>
              <a:rPr lang="en"/>
              <a:t> show you if this drone survey was collected according to our recommendations to get the best results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4b74378ea2_0_20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34b74378ea2_0_20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Challenge people usually encounter while using drone-based imagery for analysing large areas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Suspicious</a:t>
            </a:r>
            <a:r>
              <a:rPr lang="en">
                <a:solidFill>
                  <a:schemeClr val="dk1"/>
                </a:solidFill>
              </a:rPr>
              <a:t> objects for which the resolution is not high enough to confirm their identity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For this reason, we provide the core SpotlightAI functionality on a fully offline desktop application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Solve this with 2 step approach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Users had success getting a low-overlap assessment of the entire area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finding objects of interest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confirming them with a low-altitude waypoint mission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4b74378ea2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4b74378ea2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am i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4b74378ea2_0_2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4b74378ea2_0_2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Possible Features of Interest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4b74378ea2_0_36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34b74378ea2_0_36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This tool is being widely being used in Ukraine with much success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I know MMR has different needs so I’m going to out on a limb and summarize some of the use-cases that I’ve discussed with several of you over the past few days to throw out some ideas about how I see this potentially helping some of you.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I am by no means an expert in MMR so please if any of this is off-base, please let me know.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4bde25297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4bde25297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1. Determining extent of surface contam and metal clutter during RI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Features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Density maps and points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Using our review section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Use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Would not be applicable to all projects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Just ones with known surface contam and reasonable vegetation (show veg images)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4bde25297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4bde25297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2. Conducting surface clearance on active ranges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Features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A/B sliding feature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Change detection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Drone has pre-programmed flight that it conducts regularly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Benefit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Mostly concerned about surface contamination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Frequent, repetitive processes which could be streamlined with a tool like this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4bde25297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4bde25297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3. Vegetation assessment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Features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Doesn’t involve finding UXO at all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Characterizing</a:t>
            </a:r>
            <a:r>
              <a:rPr lang="en">
                <a:solidFill>
                  <a:schemeClr val="dk1"/>
                </a:solidFill>
              </a:rPr>
              <a:t> the height, density and type of vegetation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Showing maps of where it is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Benefit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A large part of the RA process involves dealing with vegetation - oftentimes ballooning the scope of the project beyond what was expected.</a:t>
            </a:r>
            <a:endParaRPr>
              <a:solidFill>
                <a:schemeClr val="dk1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">
                <a:solidFill>
                  <a:schemeClr val="dk1"/>
                </a:solidFill>
              </a:rPr>
              <a:t>If you could have an accurate picture of the height, density and type of vegetation in the entire area, you could develop a much more accurate estimation of what that budget will be.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b74378ea2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4b74378ea2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haven’t talked and you’re interested, please approach me afterwards or fill out this form and we can talk later.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4b74378ea2_0_2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4b74378ea2_0_2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Fundamental needs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4b74378ea2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34b74378ea2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4b74378ea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4b74378ea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in Ukraine processed by SL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with little exercise t</a:t>
            </a:r>
            <a:r>
              <a:rPr lang="en"/>
              <a:t>o demonstrate our core offering in the Ukrainian demining context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4b74378ea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4b74378ea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Find the PFM-1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4b74378ea2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4b74378ea2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Find the PFM-1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b74378ea2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4b74378ea2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Find the PFM-1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4b74378ea2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4b74378ea2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Find the PFM-1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b74378ea2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4b74378ea2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Find the PFM-1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b74378ea2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b74378ea2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Find the PFM-1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 showMasterSp="0">
  <p:cSld name="CUSTOM_9_1_1_1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2225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2" name="Google Shape;52;p13"/>
          <p:cNvGrpSpPr/>
          <p:nvPr/>
        </p:nvGrpSpPr>
        <p:grpSpPr>
          <a:xfrm>
            <a:off x="179455" y="142489"/>
            <a:ext cx="8780650" cy="4915066"/>
            <a:chOff x="179455" y="142489"/>
            <a:chExt cx="8780650" cy="4915066"/>
          </a:xfrm>
        </p:grpSpPr>
        <p:grpSp>
          <p:nvGrpSpPr>
            <p:cNvPr id="53" name="Google Shape;53;p13"/>
            <p:cNvGrpSpPr/>
            <p:nvPr/>
          </p:nvGrpSpPr>
          <p:grpSpPr>
            <a:xfrm>
              <a:off x="188325" y="288699"/>
              <a:ext cx="8767375" cy="240887"/>
              <a:chOff x="171900" y="97913"/>
              <a:chExt cx="8767375" cy="355500"/>
            </a:xfrm>
          </p:grpSpPr>
          <p:cxnSp>
            <p:nvCxnSpPr>
              <p:cNvPr id="54" name="Google Shape;54;p13"/>
              <p:cNvCxnSpPr/>
              <p:nvPr/>
            </p:nvCxnSpPr>
            <p:spPr>
              <a:xfrm>
                <a:off x="171900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5" name="Google Shape;55;p13"/>
              <p:cNvCxnSpPr/>
              <p:nvPr/>
            </p:nvCxnSpPr>
            <p:spPr>
              <a:xfrm>
                <a:off x="358440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6" name="Google Shape;56;p13"/>
              <p:cNvCxnSpPr/>
              <p:nvPr/>
            </p:nvCxnSpPr>
            <p:spPr>
              <a:xfrm>
                <a:off x="544980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7" name="Google Shape;57;p13"/>
              <p:cNvCxnSpPr/>
              <p:nvPr/>
            </p:nvCxnSpPr>
            <p:spPr>
              <a:xfrm>
                <a:off x="731520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8" name="Google Shape;58;p13"/>
              <p:cNvCxnSpPr/>
              <p:nvPr/>
            </p:nvCxnSpPr>
            <p:spPr>
              <a:xfrm>
                <a:off x="918060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59" name="Google Shape;59;p13"/>
              <p:cNvCxnSpPr/>
              <p:nvPr/>
            </p:nvCxnSpPr>
            <p:spPr>
              <a:xfrm>
                <a:off x="110459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0" name="Google Shape;60;p13"/>
              <p:cNvCxnSpPr/>
              <p:nvPr/>
            </p:nvCxnSpPr>
            <p:spPr>
              <a:xfrm>
                <a:off x="129113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1" name="Google Shape;61;p13"/>
              <p:cNvCxnSpPr/>
              <p:nvPr/>
            </p:nvCxnSpPr>
            <p:spPr>
              <a:xfrm>
                <a:off x="147767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2" name="Google Shape;62;p13"/>
              <p:cNvCxnSpPr/>
              <p:nvPr/>
            </p:nvCxnSpPr>
            <p:spPr>
              <a:xfrm>
                <a:off x="166421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3" name="Google Shape;63;p13"/>
              <p:cNvCxnSpPr/>
              <p:nvPr/>
            </p:nvCxnSpPr>
            <p:spPr>
              <a:xfrm>
                <a:off x="185075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4" name="Google Shape;64;p13"/>
              <p:cNvCxnSpPr/>
              <p:nvPr/>
            </p:nvCxnSpPr>
            <p:spPr>
              <a:xfrm>
                <a:off x="203729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5" name="Google Shape;65;p13"/>
              <p:cNvCxnSpPr/>
              <p:nvPr/>
            </p:nvCxnSpPr>
            <p:spPr>
              <a:xfrm>
                <a:off x="222383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6" name="Google Shape;66;p13"/>
              <p:cNvCxnSpPr/>
              <p:nvPr/>
            </p:nvCxnSpPr>
            <p:spPr>
              <a:xfrm>
                <a:off x="241037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7" name="Google Shape;67;p13"/>
              <p:cNvCxnSpPr/>
              <p:nvPr/>
            </p:nvCxnSpPr>
            <p:spPr>
              <a:xfrm>
                <a:off x="259691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8" name="Google Shape;68;p13"/>
              <p:cNvCxnSpPr/>
              <p:nvPr/>
            </p:nvCxnSpPr>
            <p:spPr>
              <a:xfrm>
                <a:off x="2783459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69" name="Google Shape;69;p13"/>
              <p:cNvCxnSpPr/>
              <p:nvPr/>
            </p:nvCxnSpPr>
            <p:spPr>
              <a:xfrm>
                <a:off x="296999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0" name="Google Shape;70;p13"/>
              <p:cNvCxnSpPr/>
              <p:nvPr/>
            </p:nvCxnSpPr>
            <p:spPr>
              <a:xfrm>
                <a:off x="315653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1" name="Google Shape;71;p13"/>
              <p:cNvCxnSpPr/>
              <p:nvPr/>
            </p:nvCxnSpPr>
            <p:spPr>
              <a:xfrm>
                <a:off x="334307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2" name="Google Shape;72;p13"/>
              <p:cNvCxnSpPr/>
              <p:nvPr/>
            </p:nvCxnSpPr>
            <p:spPr>
              <a:xfrm>
                <a:off x="352961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3" name="Google Shape;73;p13"/>
              <p:cNvCxnSpPr/>
              <p:nvPr/>
            </p:nvCxnSpPr>
            <p:spPr>
              <a:xfrm>
                <a:off x="371615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4" name="Google Shape;74;p13"/>
              <p:cNvCxnSpPr/>
              <p:nvPr/>
            </p:nvCxnSpPr>
            <p:spPr>
              <a:xfrm>
                <a:off x="390269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5" name="Google Shape;75;p13"/>
              <p:cNvCxnSpPr/>
              <p:nvPr/>
            </p:nvCxnSpPr>
            <p:spPr>
              <a:xfrm>
                <a:off x="408923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6" name="Google Shape;76;p13"/>
              <p:cNvCxnSpPr/>
              <p:nvPr/>
            </p:nvCxnSpPr>
            <p:spPr>
              <a:xfrm>
                <a:off x="427577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7" name="Google Shape;77;p13"/>
              <p:cNvCxnSpPr/>
              <p:nvPr/>
            </p:nvCxnSpPr>
            <p:spPr>
              <a:xfrm>
                <a:off x="4462318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8" name="Google Shape;78;p13"/>
              <p:cNvCxnSpPr/>
              <p:nvPr/>
            </p:nvCxnSpPr>
            <p:spPr>
              <a:xfrm>
                <a:off x="464885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79" name="Google Shape;79;p13"/>
              <p:cNvCxnSpPr/>
              <p:nvPr/>
            </p:nvCxnSpPr>
            <p:spPr>
              <a:xfrm>
                <a:off x="483539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0" name="Google Shape;80;p13"/>
              <p:cNvCxnSpPr/>
              <p:nvPr/>
            </p:nvCxnSpPr>
            <p:spPr>
              <a:xfrm>
                <a:off x="502193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1" name="Google Shape;81;p13"/>
              <p:cNvCxnSpPr/>
              <p:nvPr/>
            </p:nvCxnSpPr>
            <p:spPr>
              <a:xfrm>
                <a:off x="520847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2" name="Google Shape;82;p13"/>
              <p:cNvCxnSpPr/>
              <p:nvPr/>
            </p:nvCxnSpPr>
            <p:spPr>
              <a:xfrm>
                <a:off x="539501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3" name="Google Shape;83;p13"/>
              <p:cNvCxnSpPr/>
              <p:nvPr/>
            </p:nvCxnSpPr>
            <p:spPr>
              <a:xfrm>
                <a:off x="558155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4" name="Google Shape;84;p13"/>
              <p:cNvCxnSpPr/>
              <p:nvPr/>
            </p:nvCxnSpPr>
            <p:spPr>
              <a:xfrm>
                <a:off x="576809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5" name="Google Shape;85;p13"/>
              <p:cNvCxnSpPr/>
              <p:nvPr/>
            </p:nvCxnSpPr>
            <p:spPr>
              <a:xfrm>
                <a:off x="595463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6" name="Google Shape;86;p13"/>
              <p:cNvCxnSpPr/>
              <p:nvPr/>
            </p:nvCxnSpPr>
            <p:spPr>
              <a:xfrm>
                <a:off x="6141177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7" name="Google Shape;87;p13"/>
              <p:cNvCxnSpPr/>
              <p:nvPr/>
            </p:nvCxnSpPr>
            <p:spPr>
              <a:xfrm>
                <a:off x="632771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8" name="Google Shape;88;p13"/>
              <p:cNvCxnSpPr/>
              <p:nvPr/>
            </p:nvCxnSpPr>
            <p:spPr>
              <a:xfrm>
                <a:off x="651425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89" name="Google Shape;89;p13"/>
              <p:cNvCxnSpPr/>
              <p:nvPr/>
            </p:nvCxnSpPr>
            <p:spPr>
              <a:xfrm>
                <a:off x="670079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0" name="Google Shape;90;p13"/>
              <p:cNvCxnSpPr/>
              <p:nvPr/>
            </p:nvCxnSpPr>
            <p:spPr>
              <a:xfrm>
                <a:off x="688733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1" name="Google Shape;91;p13"/>
              <p:cNvCxnSpPr/>
              <p:nvPr/>
            </p:nvCxnSpPr>
            <p:spPr>
              <a:xfrm>
                <a:off x="707387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2" name="Google Shape;92;p13"/>
              <p:cNvCxnSpPr/>
              <p:nvPr/>
            </p:nvCxnSpPr>
            <p:spPr>
              <a:xfrm>
                <a:off x="726041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3" name="Google Shape;93;p13"/>
              <p:cNvCxnSpPr/>
              <p:nvPr/>
            </p:nvCxnSpPr>
            <p:spPr>
              <a:xfrm>
                <a:off x="744695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4" name="Google Shape;94;p13"/>
              <p:cNvCxnSpPr/>
              <p:nvPr/>
            </p:nvCxnSpPr>
            <p:spPr>
              <a:xfrm>
                <a:off x="763349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5" name="Google Shape;95;p13"/>
              <p:cNvCxnSpPr/>
              <p:nvPr/>
            </p:nvCxnSpPr>
            <p:spPr>
              <a:xfrm>
                <a:off x="782003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6" name="Google Shape;96;p13"/>
              <p:cNvCxnSpPr/>
              <p:nvPr/>
            </p:nvCxnSpPr>
            <p:spPr>
              <a:xfrm>
                <a:off x="8006576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7" name="Google Shape;97;p13"/>
              <p:cNvCxnSpPr/>
              <p:nvPr/>
            </p:nvCxnSpPr>
            <p:spPr>
              <a:xfrm>
                <a:off x="8193115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8" name="Google Shape;98;p13"/>
              <p:cNvCxnSpPr/>
              <p:nvPr/>
            </p:nvCxnSpPr>
            <p:spPr>
              <a:xfrm>
                <a:off x="8379655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99" name="Google Shape;99;p13"/>
              <p:cNvCxnSpPr/>
              <p:nvPr/>
            </p:nvCxnSpPr>
            <p:spPr>
              <a:xfrm>
                <a:off x="8566195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0" name="Google Shape;100;p13"/>
              <p:cNvCxnSpPr/>
              <p:nvPr/>
            </p:nvCxnSpPr>
            <p:spPr>
              <a:xfrm>
                <a:off x="8752735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101" name="Google Shape;101;p13"/>
              <p:cNvCxnSpPr/>
              <p:nvPr/>
            </p:nvCxnSpPr>
            <p:spPr>
              <a:xfrm>
                <a:off x="8939275" y="97913"/>
                <a:ext cx="0" cy="3555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102" name="Google Shape;102;p13"/>
            <p:cNvGrpSpPr/>
            <p:nvPr/>
          </p:nvGrpSpPr>
          <p:grpSpPr>
            <a:xfrm>
              <a:off x="4520381" y="142489"/>
              <a:ext cx="103247" cy="327816"/>
              <a:chOff x="4529400" y="387988"/>
              <a:chExt cx="124800" cy="396200"/>
            </a:xfrm>
          </p:grpSpPr>
          <p:sp>
            <p:nvSpPr>
              <p:cNvPr id="103" name="Google Shape;103;p13"/>
              <p:cNvSpPr/>
              <p:nvPr/>
            </p:nvSpPr>
            <p:spPr>
              <a:xfrm>
                <a:off x="4529400" y="387988"/>
                <a:ext cx="124800" cy="124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13"/>
              <p:cNvSpPr/>
              <p:nvPr/>
            </p:nvSpPr>
            <p:spPr>
              <a:xfrm>
                <a:off x="4529400" y="659388"/>
                <a:ext cx="124800" cy="124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5" name="Google Shape;105;p13"/>
            <p:cNvGrpSpPr/>
            <p:nvPr/>
          </p:nvGrpSpPr>
          <p:grpSpPr>
            <a:xfrm>
              <a:off x="179455" y="1310920"/>
              <a:ext cx="8780650" cy="2850250"/>
              <a:chOff x="179455" y="1185120"/>
              <a:chExt cx="8780650" cy="2850250"/>
            </a:xfrm>
          </p:grpSpPr>
          <p:sp>
            <p:nvSpPr>
              <p:cNvPr id="106" name="Google Shape;106;p13"/>
              <p:cNvSpPr/>
              <p:nvPr/>
            </p:nvSpPr>
            <p:spPr>
              <a:xfrm>
                <a:off x="179455" y="1185120"/>
                <a:ext cx="103200" cy="103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13"/>
              <p:cNvSpPr/>
              <p:nvPr/>
            </p:nvSpPr>
            <p:spPr>
              <a:xfrm>
                <a:off x="8852455" y="1185120"/>
                <a:ext cx="103200" cy="103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13"/>
              <p:cNvSpPr/>
              <p:nvPr/>
            </p:nvSpPr>
            <p:spPr>
              <a:xfrm>
                <a:off x="183905" y="3932170"/>
                <a:ext cx="103200" cy="103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3"/>
              <p:cNvSpPr/>
              <p:nvPr/>
            </p:nvSpPr>
            <p:spPr>
              <a:xfrm>
                <a:off x="8856905" y="3932170"/>
                <a:ext cx="103200" cy="1032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0" name="Google Shape;110;p13"/>
            <p:cNvGrpSpPr/>
            <p:nvPr/>
          </p:nvGrpSpPr>
          <p:grpSpPr>
            <a:xfrm>
              <a:off x="4518156" y="4729739"/>
              <a:ext cx="103247" cy="327816"/>
              <a:chOff x="4529400" y="664275"/>
              <a:chExt cx="124800" cy="396200"/>
            </a:xfrm>
          </p:grpSpPr>
          <p:sp>
            <p:nvSpPr>
              <p:cNvPr id="111" name="Google Shape;111;p13"/>
              <p:cNvSpPr/>
              <p:nvPr/>
            </p:nvSpPr>
            <p:spPr>
              <a:xfrm>
                <a:off x="4529400" y="664275"/>
                <a:ext cx="124800" cy="124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13"/>
              <p:cNvSpPr/>
              <p:nvPr/>
            </p:nvSpPr>
            <p:spPr>
              <a:xfrm>
                <a:off x="4529400" y="935675"/>
                <a:ext cx="124800" cy="124800"/>
              </a:xfrm>
              <a:prstGeom prst="ellipse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3" name="Google Shape;113;p13"/>
          <p:cNvSpPr txBox="1"/>
          <p:nvPr>
            <p:ph idx="1" type="body"/>
          </p:nvPr>
        </p:nvSpPr>
        <p:spPr>
          <a:xfrm>
            <a:off x="4650100" y="1855300"/>
            <a:ext cx="3793200" cy="241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 sz="1400"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/>
        </p:txBody>
      </p:sp>
      <p:sp>
        <p:nvSpPr>
          <p:cNvPr id="114" name="Google Shape;114;p13"/>
          <p:cNvSpPr txBox="1"/>
          <p:nvPr>
            <p:ph type="title"/>
          </p:nvPr>
        </p:nvSpPr>
        <p:spPr>
          <a:xfrm>
            <a:off x="4650100" y="1293350"/>
            <a:ext cx="3793200" cy="54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9pPr>
          </a:lstStyle>
          <a:p/>
        </p:txBody>
      </p:sp>
      <p:sp>
        <p:nvSpPr>
          <p:cNvPr id="115" name="Google Shape;115;p13"/>
          <p:cNvSpPr/>
          <p:nvPr>
            <p:ph idx="2" type="pic"/>
          </p:nvPr>
        </p:nvSpPr>
        <p:spPr>
          <a:xfrm>
            <a:off x="845800" y="1196625"/>
            <a:ext cx="3392400" cy="3174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p13"/>
          <p:cNvSpPr/>
          <p:nvPr/>
        </p:nvSpPr>
        <p:spPr>
          <a:xfrm>
            <a:off x="159525" y="4043650"/>
            <a:ext cx="131400" cy="1377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13"/>
          <p:cNvSpPr/>
          <p:nvPr/>
        </p:nvSpPr>
        <p:spPr>
          <a:xfrm>
            <a:off x="4504025" y="357175"/>
            <a:ext cx="131400" cy="1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13"/>
          <p:cNvSpPr/>
          <p:nvPr/>
        </p:nvSpPr>
        <p:spPr>
          <a:xfrm>
            <a:off x="4504025" y="128575"/>
            <a:ext cx="131400" cy="1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13"/>
          <p:cNvSpPr/>
          <p:nvPr/>
        </p:nvSpPr>
        <p:spPr>
          <a:xfrm>
            <a:off x="4506263" y="4717550"/>
            <a:ext cx="131400" cy="1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13"/>
          <p:cNvSpPr/>
          <p:nvPr/>
        </p:nvSpPr>
        <p:spPr>
          <a:xfrm>
            <a:off x="4506263" y="4946150"/>
            <a:ext cx="131400" cy="1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13"/>
          <p:cNvSpPr/>
          <p:nvPr/>
        </p:nvSpPr>
        <p:spPr>
          <a:xfrm>
            <a:off x="8840138" y="4043650"/>
            <a:ext cx="131400" cy="1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3"/>
          <p:cNvSpPr/>
          <p:nvPr/>
        </p:nvSpPr>
        <p:spPr>
          <a:xfrm>
            <a:off x="8840138" y="1307300"/>
            <a:ext cx="131400" cy="123300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13"/>
          <p:cNvSpPr/>
          <p:nvPr/>
        </p:nvSpPr>
        <p:spPr>
          <a:xfrm>
            <a:off x="159525" y="1307300"/>
            <a:ext cx="131400" cy="123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FFFFFF"/>
            </a:gs>
            <a:gs pos="100000">
              <a:srgbClr val="B3B3B3"/>
            </a:gs>
          </a:gsLst>
          <a:lin ang="540001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Relationship Id="rId4" Type="http://schemas.openxmlformats.org/officeDocument/2006/relationships/image" Target="../media/image1.png"/><Relationship Id="rId5" Type="http://schemas.openxmlformats.org/officeDocument/2006/relationships/image" Target="../media/image4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8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20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16.png"/><Relationship Id="rId8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Relationship Id="rId4" Type="http://schemas.openxmlformats.org/officeDocument/2006/relationships/image" Target="../media/image21.png"/><Relationship Id="rId5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Relationship Id="rId5" Type="http://schemas.openxmlformats.org/officeDocument/2006/relationships/image" Target="../media/image3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Relationship Id="rId4" Type="http://schemas.openxmlformats.org/officeDocument/2006/relationships/image" Target="../media/image29.png"/><Relationship Id="rId5" Type="http://schemas.openxmlformats.org/officeDocument/2006/relationships/image" Target="../media/image13.png"/><Relationship Id="rId6" Type="http://schemas.openxmlformats.org/officeDocument/2006/relationships/image" Target="../media/image4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Relationship Id="rId4" Type="http://schemas.openxmlformats.org/officeDocument/2006/relationships/image" Target="../media/image4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3.png"/><Relationship Id="rId4" Type="http://schemas.openxmlformats.org/officeDocument/2006/relationships/image" Target="../media/image1.png"/><Relationship Id="rId5" Type="http://schemas.openxmlformats.org/officeDocument/2006/relationships/image" Target="../media/image4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5.jpg"/><Relationship Id="rId4" Type="http://schemas.openxmlformats.org/officeDocument/2006/relationships/image" Target="../media/image4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jpg"/><Relationship Id="rId4" Type="http://schemas.openxmlformats.org/officeDocument/2006/relationships/image" Target="../media/image3.png"/><Relationship Id="rId5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3.png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22.jp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Relationship Id="rId4" Type="http://schemas.openxmlformats.org/officeDocument/2006/relationships/image" Target="../media/image6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Relationship Id="rId4" Type="http://schemas.openxmlformats.org/officeDocument/2006/relationships/image" Target="../media/image7.png"/><Relationship Id="rId5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drone flying over a field&#10;&#10;Description automatically generated" id="128" name="Google Shape;128;p14"/>
          <p:cNvPicPr preferRelativeResize="0"/>
          <p:nvPr/>
        </p:nvPicPr>
        <p:blipFill rotWithShape="1">
          <a:blip r:embed="rId3">
            <a:alphaModFix/>
          </a:blip>
          <a:srcRect b="20531" l="0" r="793" t="5080"/>
          <a:stretch/>
        </p:blipFill>
        <p:spPr>
          <a:xfrm>
            <a:off x="0" y="0"/>
            <a:ext cx="914403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/>
        </p:nvSpPr>
        <p:spPr>
          <a:xfrm>
            <a:off x="0" y="3742650"/>
            <a:ext cx="9144000" cy="12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8E8E8"/>
              </a:buClr>
              <a:buSzPts val="3200"/>
              <a:buFont typeface="Arial"/>
              <a:buNone/>
            </a:pPr>
            <a:r>
              <a:rPr b="0" i="0" lang="en" sz="2700" u="none" cap="none" strike="noStrike">
                <a:solidFill>
                  <a:srgbClr val="E8E8E8"/>
                </a:solidFill>
                <a:latin typeface="Barlow"/>
                <a:ea typeface="Barlow"/>
                <a:cs typeface="Barlow"/>
                <a:sym typeface="Barlow"/>
              </a:rPr>
              <a:t>Drone-based AI </a:t>
            </a:r>
            <a:r>
              <a:rPr lang="en" sz="2700">
                <a:solidFill>
                  <a:srgbClr val="E8E8E8"/>
                </a:solidFill>
                <a:latin typeface="Barlow"/>
                <a:ea typeface="Barlow"/>
                <a:cs typeface="Barlow"/>
                <a:sym typeface="Barlow"/>
              </a:rPr>
              <a:t>Explosive Ordnance</a:t>
            </a:r>
            <a:r>
              <a:rPr b="0" i="0" lang="en" sz="2700" u="none" cap="none" strike="noStrike">
                <a:solidFill>
                  <a:srgbClr val="E8E8E8"/>
                </a:solidFill>
                <a:latin typeface="Barlow"/>
                <a:ea typeface="Barlow"/>
                <a:cs typeface="Barlow"/>
                <a:sym typeface="Barlow"/>
              </a:rPr>
              <a:t> detection and mapping</a:t>
            </a:r>
            <a:endParaRPr sz="2700">
              <a:solidFill>
                <a:srgbClr val="E8E8E8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E8E8E8"/>
              </a:buClr>
              <a:buSzPts val="3200"/>
              <a:buFont typeface="Arial"/>
              <a:buNone/>
            </a:pPr>
            <a:r>
              <a:rPr i="1" lang="en" sz="1700">
                <a:solidFill>
                  <a:srgbClr val="E8E8E8"/>
                </a:solidFill>
                <a:latin typeface="Barlow"/>
                <a:ea typeface="Barlow"/>
                <a:cs typeface="Barlow"/>
                <a:sym typeface="Barlow"/>
              </a:rPr>
              <a:t>Gabriel Steinberg - Lead Software Engineer, Safe Pro AI</a:t>
            </a:r>
            <a:endParaRPr i="1" sz="1700">
              <a:solidFill>
                <a:srgbClr val="E8E8E8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descr="Safe Pro AI" id="130" name="Google Shape;13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103" y="71606"/>
            <a:ext cx="1650731" cy="550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background with words&#10;&#10;Description automatically generated" id="131" name="Google Shape;131;p14"/>
          <p:cNvPicPr preferRelativeResize="0"/>
          <p:nvPr/>
        </p:nvPicPr>
        <p:blipFill rotWithShape="1">
          <a:blip r:embed="rId5">
            <a:alphaModFix/>
          </a:blip>
          <a:srcRect b="41568" l="0" r="0" t="0"/>
          <a:stretch/>
        </p:blipFill>
        <p:spPr>
          <a:xfrm>
            <a:off x="1553558" y="1739500"/>
            <a:ext cx="6036915" cy="125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1987" y="0"/>
            <a:ext cx="68620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51125"/>
            <a:ext cx="3377475" cy="3290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3" name="Google Shape;233;p23"/>
          <p:cNvCxnSpPr/>
          <p:nvPr/>
        </p:nvCxnSpPr>
        <p:spPr>
          <a:xfrm flipH="1" rot="10800000">
            <a:off x="3377475" y="641450"/>
            <a:ext cx="3454500" cy="7365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4" name="Google Shape;234;p23"/>
          <p:cNvCxnSpPr/>
          <p:nvPr/>
        </p:nvCxnSpPr>
        <p:spPr>
          <a:xfrm flipH="1" rot="10800000">
            <a:off x="3345725" y="761950"/>
            <a:ext cx="3639300" cy="3879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35" name="Google Shape;235;p23"/>
          <p:cNvGrpSpPr/>
          <p:nvPr/>
        </p:nvGrpSpPr>
        <p:grpSpPr>
          <a:xfrm>
            <a:off x="7077351" y="4819000"/>
            <a:ext cx="2115866" cy="324496"/>
            <a:chOff x="2623908" y="6204353"/>
            <a:chExt cx="2820403" cy="432662"/>
          </a:xfrm>
        </p:grpSpPr>
        <p:pic>
          <p:nvPicPr>
            <p:cNvPr id="236" name="Google Shape;236;p23"/>
            <p:cNvPicPr preferRelativeResize="0"/>
            <p:nvPr/>
          </p:nvPicPr>
          <p:blipFill rotWithShape="1">
            <a:blip r:embed="rId5">
              <a:alphaModFix/>
            </a:blip>
            <a:srcRect b="449" l="31839" r="49150" t="97687"/>
            <a:stretch/>
          </p:blipFill>
          <p:spPr>
            <a:xfrm>
              <a:off x="2745010" y="6512139"/>
              <a:ext cx="2316481" cy="1248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" name="Google Shape;237;p23"/>
            <p:cNvSpPr txBox="1"/>
            <p:nvPr/>
          </p:nvSpPr>
          <p:spPr>
            <a:xfrm>
              <a:off x="2623908" y="6204353"/>
              <a:ext cx="5268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0m</a:t>
              </a:r>
              <a:endParaRPr sz="1100"/>
            </a:p>
          </p:txBody>
        </p:sp>
        <p:sp>
          <p:nvSpPr>
            <p:cNvPr id="238" name="Google Shape;238;p23"/>
            <p:cNvSpPr txBox="1"/>
            <p:nvPr/>
          </p:nvSpPr>
          <p:spPr>
            <a:xfrm>
              <a:off x="3674937" y="6204353"/>
              <a:ext cx="7371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2m</a:t>
              </a:r>
              <a:endParaRPr sz="1100"/>
            </a:p>
          </p:txBody>
        </p:sp>
        <p:sp>
          <p:nvSpPr>
            <p:cNvPr id="239" name="Google Shape;239;p23"/>
            <p:cNvSpPr txBox="1"/>
            <p:nvPr/>
          </p:nvSpPr>
          <p:spPr>
            <a:xfrm>
              <a:off x="4844911" y="6204353"/>
              <a:ext cx="599400" cy="31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4m</a:t>
              </a:r>
              <a:endParaRPr sz="1100"/>
            </a:p>
          </p:txBody>
        </p:sp>
      </p:grpSp>
      <p:sp>
        <p:nvSpPr>
          <p:cNvPr id="240" name="Google Shape;240;p23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" sz="22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Zooming out</a:t>
            </a:r>
            <a:endParaRPr b="1" sz="2200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sz="2200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4"/>
          <p:cNvPicPr preferRelativeResize="0"/>
          <p:nvPr/>
        </p:nvPicPr>
        <p:blipFill rotWithShape="1">
          <a:blip r:embed="rId3">
            <a:alphaModFix/>
          </a:blip>
          <a:srcRect b="0" l="0" r="2315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62550"/>
            <a:ext cx="2277550" cy="22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8176" y="1845775"/>
            <a:ext cx="1644926" cy="145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8175" y="3336025"/>
            <a:ext cx="1644926" cy="164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8175" y="162550"/>
            <a:ext cx="1644925" cy="16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400000">
            <a:off x="4502675" y="2609750"/>
            <a:ext cx="2197175" cy="254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28650" y="162550"/>
            <a:ext cx="2542700" cy="254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2400" y="2659950"/>
            <a:ext cx="2277550" cy="22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3750" y="152400"/>
            <a:ext cx="1967850" cy="1772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26275" y="2077294"/>
            <a:ext cx="1965325" cy="1826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5"/>
          <p:cNvPicPr preferRelativeResize="0"/>
          <p:nvPr/>
        </p:nvPicPr>
        <p:blipFill rotWithShape="1">
          <a:blip r:embed="rId12">
            <a:alphaModFix/>
          </a:blip>
          <a:srcRect b="24477" l="0" r="0" t="16823"/>
          <a:stretch/>
        </p:blipFill>
        <p:spPr>
          <a:xfrm>
            <a:off x="7019425" y="4014076"/>
            <a:ext cx="1965325" cy="9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/>
          <p:nvPr/>
        </p:nvSpPr>
        <p:spPr>
          <a:xfrm>
            <a:off x="0" y="1142275"/>
            <a:ext cx="52833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b="1" sz="1167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373560" lvl="0" marL="38098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Fira Sans"/>
              <a:buChar char="•"/>
            </a:pPr>
            <a:r>
              <a:rPr lang="en" sz="17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Make sense of large amounts of drone imagery</a:t>
            </a:r>
            <a:endParaRPr sz="175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5" name="Google Shape;265;p26"/>
          <p:cNvSpPr txBox="1"/>
          <p:nvPr/>
        </p:nvSpPr>
        <p:spPr>
          <a:xfrm>
            <a:off x="677602" y="318100"/>
            <a:ext cx="80643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en" sz="33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SpotlightAI: </a:t>
            </a:r>
            <a:r>
              <a:rPr b="1" lang="en" sz="3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SaaS Web Application</a:t>
            </a:r>
            <a:endParaRPr b="1" i="0" sz="3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0" y="2012275"/>
            <a:ext cx="2499600" cy="15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73560" lvl="0" marL="38098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50"/>
              <a:buFont typeface="Fira Sans"/>
              <a:buChar char="•"/>
            </a:pPr>
            <a:r>
              <a:rPr lang="en" sz="17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User-friendly, secure, scalable</a:t>
            </a:r>
            <a:endParaRPr sz="175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3560" lvl="0" marL="380989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750"/>
              <a:buFont typeface="Fira Sans"/>
              <a:buChar char="•"/>
            </a:pPr>
            <a:r>
              <a:rPr lang="en" sz="175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Compatible with COTS UAVs &amp; GIS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7" name="Google Shape;267;p26"/>
          <p:cNvSpPr txBox="1"/>
          <p:nvPr/>
        </p:nvSpPr>
        <p:spPr>
          <a:xfrm>
            <a:off x="2219850" y="2194550"/>
            <a:ext cx="1875900" cy="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b="0" i="0" lang="en" sz="1700" u="none" cap="none" strike="noStrike">
                <a:solidFill>
                  <a:srgbClr val="C11313"/>
                </a:solidFill>
                <a:latin typeface="Fira Sans"/>
                <a:ea typeface="Fira Sans"/>
                <a:cs typeface="Fira Sans"/>
                <a:sym typeface="Fira Sans"/>
              </a:rPr>
              <a:t>UAV Survey</a:t>
            </a:r>
            <a:endParaRPr b="0" i="0" sz="1700" u="none" cap="none" strike="noStrike">
              <a:solidFill>
                <a:srgbClr val="C1131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8" name="Google Shape;268;p26"/>
          <p:cNvSpPr txBox="1"/>
          <p:nvPr/>
        </p:nvSpPr>
        <p:spPr>
          <a:xfrm>
            <a:off x="4653575" y="2214050"/>
            <a:ext cx="17955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b="0" i="0" lang="en" sz="1700" u="none" cap="none" strike="noStrike">
                <a:solidFill>
                  <a:srgbClr val="C11313"/>
                </a:solidFill>
                <a:latin typeface="Fira Sans"/>
                <a:ea typeface="Fira Sans"/>
                <a:cs typeface="Fira Sans"/>
                <a:sym typeface="Fira Sans"/>
              </a:rPr>
              <a:t>Upload imagery</a:t>
            </a:r>
            <a:endParaRPr b="0" i="0" sz="1700" u="none" cap="none" strike="noStrike">
              <a:solidFill>
                <a:srgbClr val="C1131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6949838" y="2214050"/>
            <a:ext cx="22503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b="0" i="0" lang="en" sz="1700" u="none" cap="none" strike="noStrike">
                <a:solidFill>
                  <a:srgbClr val="C11313"/>
                </a:solidFill>
                <a:latin typeface="Fira Sans"/>
                <a:ea typeface="Fira Sans"/>
                <a:cs typeface="Fira Sans"/>
                <a:sym typeface="Fira Sans"/>
              </a:rPr>
              <a:t>Detection </a:t>
            </a:r>
            <a:r>
              <a:rPr lang="en" sz="1700">
                <a:solidFill>
                  <a:srgbClr val="C11313"/>
                </a:solidFill>
                <a:latin typeface="Fira Sans"/>
                <a:ea typeface="Fira Sans"/>
                <a:cs typeface="Fira Sans"/>
                <a:sym typeface="Fira Sans"/>
              </a:rPr>
              <a:t>&amp;</a:t>
            </a:r>
            <a:r>
              <a:rPr b="0" i="0" lang="en" sz="1700" u="none" cap="none" strike="noStrike">
                <a:solidFill>
                  <a:srgbClr val="C11313"/>
                </a:solidFill>
                <a:latin typeface="Fira Sans"/>
                <a:ea typeface="Fira Sans"/>
                <a:cs typeface="Fira Sans"/>
                <a:sym typeface="Fira Sans"/>
              </a:rPr>
              <a:t> Mapping</a:t>
            </a:r>
            <a:endParaRPr sz="1300"/>
          </a:p>
        </p:txBody>
      </p:sp>
      <p:grpSp>
        <p:nvGrpSpPr>
          <p:cNvPr id="270" name="Google Shape;270;p26"/>
          <p:cNvGrpSpPr/>
          <p:nvPr/>
        </p:nvGrpSpPr>
        <p:grpSpPr>
          <a:xfrm>
            <a:off x="6555207" y="2284401"/>
            <a:ext cx="345562" cy="292803"/>
            <a:chOff x="4676550" y="2160575"/>
            <a:chExt cx="51400" cy="52500"/>
          </a:xfrm>
        </p:grpSpPr>
        <p:sp>
          <p:nvSpPr>
            <p:cNvPr id="271" name="Google Shape;271;p26"/>
            <p:cNvSpPr/>
            <p:nvPr/>
          </p:nvSpPr>
          <p:spPr>
            <a:xfrm>
              <a:off x="4676550" y="2160575"/>
              <a:ext cx="27775" cy="52500"/>
            </a:xfrm>
            <a:custGeom>
              <a:rect b="b" l="l" r="r" t="t"/>
              <a:pathLst>
                <a:path extrusionOk="0" h="2100" w="1111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6"/>
            <p:cNvSpPr/>
            <p:nvPr/>
          </p:nvSpPr>
          <p:spPr>
            <a:xfrm>
              <a:off x="4688275" y="2160575"/>
              <a:ext cx="27975" cy="52500"/>
            </a:xfrm>
            <a:custGeom>
              <a:rect b="b" l="l" r="r" t="t"/>
              <a:pathLst>
                <a:path extrusionOk="0" h="2100" w="1119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6"/>
            <p:cNvSpPr/>
            <p:nvPr/>
          </p:nvSpPr>
          <p:spPr>
            <a:xfrm>
              <a:off x="4700175" y="2160575"/>
              <a:ext cx="27775" cy="52500"/>
            </a:xfrm>
            <a:custGeom>
              <a:rect b="b" l="l" r="r" t="t"/>
              <a:pathLst>
                <a:path extrusionOk="0" h="2100" w="1111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26"/>
          <p:cNvGrpSpPr/>
          <p:nvPr/>
        </p:nvGrpSpPr>
        <p:grpSpPr>
          <a:xfrm>
            <a:off x="4226448" y="2284398"/>
            <a:ext cx="345562" cy="292803"/>
            <a:chOff x="4676550" y="2160575"/>
            <a:chExt cx="51400" cy="52500"/>
          </a:xfrm>
        </p:grpSpPr>
        <p:sp>
          <p:nvSpPr>
            <p:cNvPr id="275" name="Google Shape;275;p26"/>
            <p:cNvSpPr/>
            <p:nvPr/>
          </p:nvSpPr>
          <p:spPr>
            <a:xfrm>
              <a:off x="4676550" y="2160575"/>
              <a:ext cx="27775" cy="52500"/>
            </a:xfrm>
            <a:custGeom>
              <a:rect b="b" l="l" r="r" t="t"/>
              <a:pathLst>
                <a:path extrusionOk="0" h="2100" w="1111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6"/>
            <p:cNvSpPr/>
            <p:nvPr/>
          </p:nvSpPr>
          <p:spPr>
            <a:xfrm>
              <a:off x="4688275" y="2160575"/>
              <a:ext cx="27975" cy="52500"/>
            </a:xfrm>
            <a:custGeom>
              <a:rect b="b" l="l" r="r" t="t"/>
              <a:pathLst>
                <a:path extrusionOk="0" h="2100" w="1119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6"/>
            <p:cNvSpPr/>
            <p:nvPr/>
          </p:nvSpPr>
          <p:spPr>
            <a:xfrm>
              <a:off x="4700175" y="2160575"/>
              <a:ext cx="27775" cy="52500"/>
            </a:xfrm>
            <a:custGeom>
              <a:rect b="b" l="l" r="r" t="t"/>
              <a:pathLst>
                <a:path extrusionOk="0" h="2100" w="1111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A screenshot of a computer&#10;&#10;Description automatically generated" id="278" name="Google Shape;27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6903" y="2650722"/>
            <a:ext cx="2136167" cy="24927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computer&#10;&#10;Description automatically generated" id="279" name="Google Shape;2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3626" y="2650722"/>
            <a:ext cx="1795398" cy="24927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26"/>
          <p:cNvGrpSpPr/>
          <p:nvPr/>
        </p:nvGrpSpPr>
        <p:grpSpPr>
          <a:xfrm>
            <a:off x="2219850" y="2650731"/>
            <a:ext cx="1875902" cy="2492770"/>
            <a:chOff x="172122" y="2665232"/>
            <a:chExt cx="1787935" cy="2375877"/>
          </a:xfrm>
        </p:grpSpPr>
        <p:pic>
          <p:nvPicPr>
            <p:cNvPr descr="A drone flying over a field&#10;&#10;Description automatically generated" id="281" name="Google Shape;281;p26"/>
            <p:cNvPicPr preferRelativeResize="0"/>
            <p:nvPr/>
          </p:nvPicPr>
          <p:blipFill rotWithShape="1">
            <a:blip r:embed="rId5">
              <a:alphaModFix/>
            </a:blip>
            <a:srcRect b="2986" l="20652" r="25310" t="1282"/>
            <a:stretch/>
          </p:blipFill>
          <p:spPr>
            <a:xfrm>
              <a:off x="172122" y="2665232"/>
              <a:ext cx="1787935" cy="23758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26"/>
            <p:cNvSpPr/>
            <p:nvPr/>
          </p:nvSpPr>
          <p:spPr>
            <a:xfrm>
              <a:off x="242295" y="4189102"/>
              <a:ext cx="1716779" cy="733822"/>
            </a:xfrm>
            <a:custGeom>
              <a:rect b="b" l="l" r="r" t="t"/>
              <a:pathLst>
                <a:path extrusionOk="0" h="1475019" w="2461332">
                  <a:moveTo>
                    <a:pt x="6833" y="365483"/>
                  </a:moveTo>
                  <a:cubicBezTo>
                    <a:pt x="112934" y="224657"/>
                    <a:pt x="219036" y="83832"/>
                    <a:pt x="284626" y="29817"/>
                  </a:cubicBezTo>
                  <a:cubicBezTo>
                    <a:pt x="350216" y="-24198"/>
                    <a:pt x="390727" y="4739"/>
                    <a:pt x="400372" y="41392"/>
                  </a:cubicBezTo>
                  <a:cubicBezTo>
                    <a:pt x="410018" y="78045"/>
                    <a:pt x="408089" y="95407"/>
                    <a:pt x="342499" y="249736"/>
                  </a:cubicBezTo>
                  <a:cubicBezTo>
                    <a:pt x="276909" y="404065"/>
                    <a:pt x="41557" y="824612"/>
                    <a:pt x="6833" y="967366"/>
                  </a:cubicBezTo>
                  <a:cubicBezTo>
                    <a:pt x="-27891" y="1110120"/>
                    <a:pt x="78211" y="1104333"/>
                    <a:pt x="134155" y="1106262"/>
                  </a:cubicBezTo>
                  <a:cubicBezTo>
                    <a:pt x="190099" y="1108191"/>
                    <a:pt x="278838" y="1071538"/>
                    <a:pt x="342499" y="978941"/>
                  </a:cubicBezTo>
                  <a:cubicBezTo>
                    <a:pt x="406160" y="886344"/>
                    <a:pt x="458246" y="703078"/>
                    <a:pt x="516119" y="550678"/>
                  </a:cubicBezTo>
                  <a:cubicBezTo>
                    <a:pt x="573992" y="398278"/>
                    <a:pt x="629937" y="141706"/>
                    <a:pt x="689740" y="64541"/>
                  </a:cubicBezTo>
                  <a:cubicBezTo>
                    <a:pt x="749543" y="-12624"/>
                    <a:pt x="849856" y="39462"/>
                    <a:pt x="874934" y="87690"/>
                  </a:cubicBezTo>
                  <a:cubicBezTo>
                    <a:pt x="900012" y="135918"/>
                    <a:pt x="890367" y="174500"/>
                    <a:pt x="840210" y="353908"/>
                  </a:cubicBezTo>
                  <a:cubicBezTo>
                    <a:pt x="790053" y="533316"/>
                    <a:pt x="591355" y="1002090"/>
                    <a:pt x="573993" y="1164136"/>
                  </a:cubicBezTo>
                  <a:cubicBezTo>
                    <a:pt x="556631" y="1326182"/>
                    <a:pt x="687810" y="1318465"/>
                    <a:pt x="736038" y="1326181"/>
                  </a:cubicBezTo>
                  <a:cubicBezTo>
                    <a:pt x="784266" y="1333897"/>
                    <a:pt x="782337" y="1416850"/>
                    <a:pt x="863360" y="1210435"/>
                  </a:cubicBezTo>
                  <a:cubicBezTo>
                    <a:pt x="944383" y="1004020"/>
                    <a:pt x="1131507" y="243948"/>
                    <a:pt x="1222175" y="87690"/>
                  </a:cubicBezTo>
                  <a:cubicBezTo>
                    <a:pt x="1312843" y="-68568"/>
                    <a:pt x="1417015" y="72257"/>
                    <a:pt x="1407370" y="272885"/>
                  </a:cubicBezTo>
                  <a:cubicBezTo>
                    <a:pt x="1397725" y="473513"/>
                    <a:pt x="1173948" y="1108191"/>
                    <a:pt x="1164302" y="1291457"/>
                  </a:cubicBezTo>
                  <a:cubicBezTo>
                    <a:pt x="1154656" y="1474723"/>
                    <a:pt x="1297410" y="1389842"/>
                    <a:pt x="1349496" y="1372480"/>
                  </a:cubicBezTo>
                  <a:cubicBezTo>
                    <a:pt x="1401582" y="1355118"/>
                    <a:pt x="1390008" y="1403346"/>
                    <a:pt x="1476818" y="1187285"/>
                  </a:cubicBezTo>
                  <a:cubicBezTo>
                    <a:pt x="1563628" y="971224"/>
                    <a:pt x="1766185" y="230445"/>
                    <a:pt x="1870357" y="76116"/>
                  </a:cubicBezTo>
                  <a:cubicBezTo>
                    <a:pt x="1974529" y="-78213"/>
                    <a:pt x="2109567" y="51038"/>
                    <a:pt x="2101851" y="261311"/>
                  </a:cubicBezTo>
                  <a:cubicBezTo>
                    <a:pt x="2094135" y="471584"/>
                    <a:pt x="1829846" y="1142916"/>
                    <a:pt x="1824059" y="1337756"/>
                  </a:cubicBezTo>
                  <a:cubicBezTo>
                    <a:pt x="1818272" y="1532596"/>
                    <a:pt x="1989963" y="1476653"/>
                    <a:pt x="2067127" y="1430354"/>
                  </a:cubicBezTo>
                  <a:cubicBezTo>
                    <a:pt x="2144291" y="1384055"/>
                    <a:pt x="2223385" y="1200789"/>
                    <a:pt x="2287046" y="1059964"/>
                  </a:cubicBezTo>
                  <a:cubicBezTo>
                    <a:pt x="2350707" y="919139"/>
                    <a:pt x="2424013" y="674141"/>
                    <a:pt x="2449091" y="585402"/>
                  </a:cubicBezTo>
                  <a:cubicBezTo>
                    <a:pt x="2474169" y="496663"/>
                    <a:pt x="2455843" y="512095"/>
                    <a:pt x="2437517" y="527528"/>
                  </a:cubicBezTo>
                </a:path>
              </a:pathLst>
            </a:custGeom>
            <a:noFill/>
            <a:ln cap="flat" cmpd="sng" w="9525">
              <a:solidFill>
                <a:srgbClr val="DCDCDC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7"/>
          <p:cNvSpPr txBox="1"/>
          <p:nvPr>
            <p:ph type="title"/>
          </p:nvPr>
        </p:nvSpPr>
        <p:spPr>
          <a:xfrm>
            <a:off x="207306" y="367616"/>
            <a:ext cx="82167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 sz="29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CSV &amp;</a:t>
            </a:r>
            <a:r>
              <a:rPr lang="en" sz="29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" sz="29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KMZ</a:t>
            </a:r>
            <a:r>
              <a:rPr lang="en" sz="29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with EO Locations + Survey Polygon</a:t>
            </a:r>
            <a:endParaRPr sz="290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descr="A screenshot of a computer&#10;&#10;Description automatically generated" id="288" name="Google Shape;288;p27"/>
          <p:cNvPicPr preferRelativeResize="0"/>
          <p:nvPr/>
        </p:nvPicPr>
        <p:blipFill rotWithShape="1">
          <a:blip r:embed="rId3">
            <a:alphaModFix/>
          </a:blip>
          <a:srcRect b="0" l="0" r="0" t="1874"/>
          <a:stretch/>
        </p:blipFill>
        <p:spPr>
          <a:xfrm>
            <a:off x="5590491" y="1230014"/>
            <a:ext cx="2833510" cy="33834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spreadsheet&#10;&#10;Description automatically generated" id="289" name="Google Shape;28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8255" y="1230015"/>
            <a:ext cx="3531875" cy="3383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300" y="0"/>
            <a:ext cx="3059333" cy="514350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5" name="Google Shape;29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080" y="0"/>
            <a:ext cx="2310619" cy="5143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6" name="Google Shape;29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375950" y="1040725"/>
            <a:ext cx="5140801" cy="30620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7" name="Google Shape;297;p28"/>
          <p:cNvSpPr txBox="1"/>
          <p:nvPr/>
        </p:nvSpPr>
        <p:spPr>
          <a:xfrm>
            <a:off x="3415325" y="4712400"/>
            <a:ext cx="146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Orthomosaic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377675" y="4712400"/>
            <a:ext cx="146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DSM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8292300" y="4712400"/>
            <a:ext cx="146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DSM</a:t>
            </a:r>
            <a:endParaRPr b="1"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What factors</a:t>
            </a:r>
            <a:r>
              <a:rPr b="1" lang="en">
                <a:latin typeface="Barlow"/>
                <a:ea typeface="Barlow"/>
                <a:cs typeface="Barlow"/>
                <a:sym typeface="Barlow"/>
              </a:rPr>
              <a:t> have impacted the results of this survey?</a:t>
            </a: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2590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 txBox="1"/>
          <p:nvPr>
            <p:ph type="title"/>
          </p:nvPr>
        </p:nvSpPr>
        <p:spPr>
          <a:xfrm>
            <a:off x="311700" y="314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Drone Survey</a:t>
            </a:r>
            <a:r>
              <a:rPr b="1" lang="en" sz="3320">
                <a:latin typeface="Barlow"/>
                <a:ea typeface="Barlow"/>
                <a:cs typeface="Barlow"/>
                <a:sym typeface="Barlow"/>
              </a:rPr>
              <a:t> QA Panel</a:t>
            </a:r>
            <a:endParaRPr b="1" sz="332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15" name="Google Shape;315;p31"/>
          <p:cNvPicPr preferRelativeResize="0"/>
          <p:nvPr/>
        </p:nvPicPr>
        <p:blipFill rotWithShape="1">
          <a:blip r:embed="rId3">
            <a:alphaModFix/>
          </a:blip>
          <a:srcRect b="2006" l="5676" r="3356" t="8827"/>
          <a:stretch/>
        </p:blipFill>
        <p:spPr>
          <a:xfrm>
            <a:off x="6176797" y="0"/>
            <a:ext cx="296720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75" y="1614488"/>
            <a:ext cx="5581650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2"/>
          <p:cNvSpPr txBox="1"/>
          <p:nvPr>
            <p:ph type="title"/>
          </p:nvPr>
        </p:nvSpPr>
        <p:spPr>
          <a:xfrm>
            <a:off x="311700" y="3143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32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Possible </a:t>
            </a:r>
            <a:r>
              <a:rPr b="1" lang="en" sz="3320">
                <a:latin typeface="Barlow"/>
                <a:ea typeface="Barlow"/>
                <a:cs typeface="Barlow"/>
                <a:sym typeface="Barlow"/>
              </a:rPr>
              <a:t>Features of Interest</a:t>
            </a:r>
            <a:endParaRPr b="1" sz="3320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22" name="Google Shape;322;p32" title="March2025_150mm_Rocket.png"/>
          <p:cNvPicPr preferRelativeResize="0"/>
          <p:nvPr/>
        </p:nvPicPr>
        <p:blipFill rotWithShape="1">
          <a:blip r:embed="rId3">
            <a:alphaModFix/>
          </a:blip>
          <a:srcRect b="8108" l="9227" r="10393" t="9566"/>
          <a:stretch/>
        </p:blipFill>
        <p:spPr>
          <a:xfrm>
            <a:off x="4747462" y="2846925"/>
            <a:ext cx="2012750" cy="206155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3" name="Google Shape;323;p32"/>
          <p:cNvPicPr preferRelativeResize="0"/>
          <p:nvPr/>
        </p:nvPicPr>
        <p:blipFill rotWithShape="1">
          <a:blip r:embed="rId4">
            <a:alphaModFix/>
          </a:blip>
          <a:srcRect b="4708" l="3512" r="0" t="6283"/>
          <a:stretch/>
        </p:blipFill>
        <p:spPr>
          <a:xfrm>
            <a:off x="489400" y="2859872"/>
            <a:ext cx="2012750" cy="2020653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4" name="Google Shape;324;p32"/>
          <p:cNvCxnSpPr>
            <a:stCxn id="323" idx="3"/>
            <a:endCxn id="322" idx="1"/>
          </p:cNvCxnSpPr>
          <p:nvPr/>
        </p:nvCxnSpPr>
        <p:spPr>
          <a:xfrm>
            <a:off x="2502150" y="3870199"/>
            <a:ext cx="2245200" cy="7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5" name="Google Shape;325;p32" title="veg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48225" y="1027550"/>
            <a:ext cx="2167125" cy="216712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6" name="Google Shape;326;p32"/>
          <p:cNvPicPr preferRelativeResize="0"/>
          <p:nvPr/>
        </p:nvPicPr>
        <p:blipFill rotWithShape="1">
          <a:blip r:embed="rId6">
            <a:alphaModFix/>
          </a:blip>
          <a:srcRect b="24142" l="17920" r="19789" t="20255"/>
          <a:stretch/>
        </p:blipFill>
        <p:spPr>
          <a:xfrm>
            <a:off x="2580338" y="1054513"/>
            <a:ext cx="2088925" cy="2113200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27" name="Google Shape;327;p32"/>
          <p:cNvCxnSpPr>
            <a:stCxn id="326" idx="3"/>
            <a:endCxn id="325" idx="1"/>
          </p:cNvCxnSpPr>
          <p:nvPr/>
        </p:nvCxnSpPr>
        <p:spPr>
          <a:xfrm>
            <a:off x="4669262" y="2111113"/>
            <a:ext cx="2178900" cy="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5"/>
          <p:cNvPicPr preferRelativeResize="0"/>
          <p:nvPr/>
        </p:nvPicPr>
        <p:blipFill rotWithShape="1">
          <a:blip r:embed="rId3">
            <a:alphaModFix/>
          </a:blip>
          <a:srcRect b="0" l="16901" r="17283" t="0"/>
          <a:stretch/>
        </p:blipFill>
        <p:spPr>
          <a:xfrm>
            <a:off x="4489450" y="804475"/>
            <a:ext cx="4400549" cy="3761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/>
        </p:nvSpPr>
        <p:spPr>
          <a:xfrm>
            <a:off x="0" y="133350"/>
            <a:ext cx="5048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Who am I?</a:t>
            </a:r>
            <a:endParaRPr b="1" sz="2300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38" name="Google Shape;138;p15"/>
          <p:cNvSpPr txBox="1"/>
          <p:nvPr/>
        </p:nvSpPr>
        <p:spPr>
          <a:xfrm>
            <a:off x="311150" y="804475"/>
            <a:ext cx="3535500" cy="20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"/>
              <a:buChar char="●"/>
            </a:pP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B.S. Computer Science</a:t>
            </a:r>
            <a:endParaRPr sz="16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"/>
              <a:buChar char="●"/>
            </a:pP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M.S. in AI</a:t>
            </a:r>
            <a:endParaRPr sz="16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Fira Sans"/>
              <a:buChar char="●"/>
            </a:pP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Computer vision for Humanitarian Demining since 2018</a:t>
            </a:r>
            <a:endParaRPr sz="16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30200" lvl="0" marL="457200" rtl="0" algn="l"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Fira Sans"/>
              <a:buChar char="●"/>
            </a:pPr>
            <a:r>
              <a:rPr lang="en" sz="160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Based in NYC</a:t>
            </a:r>
            <a:endParaRPr sz="16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33"/>
          <p:cNvPicPr preferRelativeResize="0"/>
          <p:nvPr/>
        </p:nvPicPr>
        <p:blipFill rotWithShape="1">
          <a:blip r:embed="rId3">
            <a:alphaModFix/>
          </a:blip>
          <a:srcRect b="0" l="0" r="398" t="408"/>
          <a:stretch/>
        </p:blipFill>
        <p:spPr>
          <a:xfrm>
            <a:off x="596100" y="124750"/>
            <a:ext cx="7920375" cy="481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3" title="Safe Pro Shield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625" y="155200"/>
            <a:ext cx="191099" cy="1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4" title="image (2).png"/>
          <p:cNvPicPr preferRelativeResize="0"/>
          <p:nvPr/>
        </p:nvPicPr>
        <p:blipFill rotWithShape="1">
          <a:blip r:embed="rId3">
            <a:alphaModFix/>
          </a:blip>
          <a:srcRect b="13763" l="0" r="0" t="19094"/>
          <a:stretch/>
        </p:blipFill>
        <p:spPr>
          <a:xfrm>
            <a:off x="792100" y="0"/>
            <a:ext cx="755980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5"/>
          <p:cNvSpPr txBox="1"/>
          <p:nvPr>
            <p:ph type="title"/>
          </p:nvPr>
        </p:nvSpPr>
        <p:spPr>
          <a:xfrm>
            <a:off x="65100" y="69250"/>
            <a:ext cx="2913900" cy="478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Barlow"/>
                <a:ea typeface="Barlow"/>
                <a:cs typeface="Barlow"/>
                <a:sym typeface="Barlow"/>
              </a:rPr>
              <a:t>1. </a:t>
            </a:r>
            <a:r>
              <a:rPr b="1" lang="en">
                <a:latin typeface="Barlow"/>
                <a:ea typeface="Barlow"/>
                <a:cs typeface="Barlow"/>
                <a:sym typeface="Barlow"/>
              </a:rPr>
              <a:t>Determine extent of 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S</a:t>
            </a:r>
            <a:r>
              <a:rPr b="1" lang="en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urface EO</a:t>
            </a:r>
            <a:r>
              <a:rPr b="1" lang="en">
                <a:latin typeface="Barlow"/>
                <a:ea typeface="Barlow"/>
                <a:cs typeface="Barlow"/>
                <a:sym typeface="Barlow"/>
              </a:rPr>
              <a:t> 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Barlow"/>
                <a:ea typeface="Barlow"/>
                <a:cs typeface="Barlow"/>
                <a:sym typeface="Barlow"/>
              </a:rPr>
              <a:t>and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M</a:t>
            </a:r>
            <a:r>
              <a:rPr b="1" lang="en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etal Clutter</a:t>
            </a:r>
            <a:endParaRPr b="1"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latin typeface="Barlow"/>
                <a:ea typeface="Barlow"/>
                <a:cs typeface="Barlow"/>
                <a:sym typeface="Barlow"/>
              </a:rPr>
              <a:t>during RI</a:t>
            </a:r>
            <a:endParaRPr b="1"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44" name="Google Shape;344;p35"/>
          <p:cNvPicPr preferRelativeResize="0"/>
          <p:nvPr/>
        </p:nvPicPr>
        <p:blipFill rotWithShape="1">
          <a:blip r:embed="rId3">
            <a:alphaModFix/>
          </a:blip>
          <a:srcRect b="0" l="14428" r="24119" t="0"/>
          <a:stretch/>
        </p:blipFill>
        <p:spPr>
          <a:xfrm rot="5400000">
            <a:off x="3294937" y="-726713"/>
            <a:ext cx="5122350" cy="6575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36" title="ortho_slider.gif"/>
          <p:cNvPicPr preferRelativeResize="0"/>
          <p:nvPr/>
        </p:nvPicPr>
        <p:blipFill rotWithShape="1">
          <a:blip r:embed="rId3">
            <a:alphaModFix/>
          </a:blip>
          <a:srcRect b="1807" l="0" r="0" t="1536"/>
          <a:stretch/>
        </p:blipFill>
        <p:spPr>
          <a:xfrm>
            <a:off x="0" y="1355500"/>
            <a:ext cx="9144001" cy="37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6"/>
          <p:cNvSpPr txBox="1"/>
          <p:nvPr>
            <p:ph type="title"/>
          </p:nvPr>
        </p:nvSpPr>
        <p:spPr>
          <a:xfrm>
            <a:off x="70500" y="316300"/>
            <a:ext cx="9003000" cy="103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3300">
                <a:latin typeface="Barlow"/>
                <a:ea typeface="Barlow"/>
                <a:cs typeface="Barlow"/>
                <a:sym typeface="Barlow"/>
              </a:rPr>
              <a:t>2. Conducting </a:t>
            </a:r>
            <a:r>
              <a:rPr b="1" lang="en" sz="33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surface </a:t>
            </a:r>
            <a:r>
              <a:rPr b="1" lang="en" sz="33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clearance</a:t>
            </a:r>
            <a:r>
              <a:rPr b="1" lang="en" sz="3300">
                <a:latin typeface="Barlow"/>
                <a:ea typeface="Barlow"/>
                <a:cs typeface="Barlow"/>
                <a:sym typeface="Barlow"/>
              </a:rPr>
              <a:t> on active ranges</a:t>
            </a:r>
            <a:endParaRPr b="1" sz="3300"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/>
          <p:nvPr>
            <p:ph type="title"/>
          </p:nvPr>
        </p:nvSpPr>
        <p:spPr>
          <a:xfrm>
            <a:off x="70500" y="57950"/>
            <a:ext cx="9003000" cy="7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 sz="3300">
                <a:latin typeface="Barlow"/>
                <a:ea typeface="Barlow"/>
                <a:cs typeface="Barlow"/>
                <a:sym typeface="Barlow"/>
              </a:rPr>
              <a:t>3. Wide-scale </a:t>
            </a:r>
            <a:r>
              <a:rPr b="1" lang="en" sz="33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Vegetation Assessment</a:t>
            </a:r>
            <a:endParaRPr b="1" sz="3300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56" name="Google Shape;3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950" y="981575"/>
            <a:ext cx="4488226" cy="416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 rotWithShape="1">
          <a:blip r:embed="rId4">
            <a:alphaModFix/>
          </a:blip>
          <a:srcRect b="3823" l="5709" r="5496" t="2226"/>
          <a:stretch/>
        </p:blipFill>
        <p:spPr>
          <a:xfrm rot="5400000">
            <a:off x="5053475" y="1595424"/>
            <a:ext cx="4179024" cy="2934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grey surface with red circles&#10;&#10;Description automatically generated" id="362" name="Google Shape;362;p38"/>
          <p:cNvPicPr preferRelativeResize="0"/>
          <p:nvPr/>
        </p:nvPicPr>
        <p:blipFill rotWithShape="1">
          <a:blip r:embed="rId3">
            <a:alphaModFix amt="90000"/>
          </a:blip>
          <a:srcRect b="8482" l="0" r="0" t="4066"/>
          <a:stretch/>
        </p:blipFill>
        <p:spPr>
          <a:xfrm>
            <a:off x="0" y="0"/>
            <a:ext cx="9143999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afe Pro AI" id="363" name="Google Shape;36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1372" y="55218"/>
            <a:ext cx="1962153" cy="654052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8"/>
          <p:cNvSpPr txBox="1"/>
          <p:nvPr/>
        </p:nvSpPr>
        <p:spPr>
          <a:xfrm>
            <a:off x="1283850" y="709250"/>
            <a:ext cx="6576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Thank you! Questions?</a:t>
            </a:r>
            <a:endParaRPr b="1" sz="400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4761600" y="4681800"/>
            <a:ext cx="4382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Contact: gsteinberg@safeprogroup.com</a:t>
            </a:r>
            <a:endParaRPr b="1" sz="180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66" name="Google Shape;366;p38"/>
          <p:cNvSpPr txBox="1"/>
          <p:nvPr/>
        </p:nvSpPr>
        <p:spPr>
          <a:xfrm>
            <a:off x="1948800" y="1509675"/>
            <a:ext cx="5246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  <a:latin typeface="Barlow"/>
                <a:ea typeface="Barlow"/>
                <a:cs typeface="Barlow"/>
                <a:sym typeface="Barlow"/>
              </a:rPr>
              <a:t>Scan if you’re interested in SpotlightAI</a:t>
            </a:r>
            <a:endParaRPr sz="2200">
              <a:solidFill>
                <a:schemeClr val="lt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367" name="Google Shape;367;p38" title="interest_form_qr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2825" y="2089657"/>
            <a:ext cx="1618350" cy="2012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Core Tasks Accomplished </a:t>
            </a:r>
            <a:r>
              <a:rPr b="1" lang="en" sz="2820">
                <a:latin typeface="Barlow"/>
                <a:ea typeface="Barlow"/>
                <a:cs typeface="Barlow"/>
                <a:sym typeface="Barlow"/>
              </a:rPr>
              <a:t>by SpotlightAI</a:t>
            </a:r>
            <a:endParaRPr b="1" sz="282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73" name="Google Shape;373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AutoNum type="arabicPeriod"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Finding all surface ordnance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AutoNum type="arabicPeriod"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Understanding factors impacting results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AutoNum type="arabicPeriod"/>
            </a:pPr>
            <a:r>
              <a:rPr lang="en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Distills info so it can be transferred to next step</a:t>
            </a:r>
            <a:endParaRPr sz="20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74" name="Google Shape;37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8675" y="1152475"/>
            <a:ext cx="799550" cy="10944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5" name="Google Shape;37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4124" y="2298552"/>
            <a:ext cx="1676470" cy="9015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6" name="Google Shape;37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63675" y="3251750"/>
            <a:ext cx="1566300" cy="14052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40"/>
          <p:cNvPicPr preferRelativeResize="0"/>
          <p:nvPr/>
        </p:nvPicPr>
        <p:blipFill rotWithShape="1">
          <a:blip r:embed="rId3">
            <a:alphaModFix/>
          </a:blip>
          <a:srcRect b="29712" l="0" r="6846" t="23569"/>
          <a:stretch/>
        </p:blipFill>
        <p:spPr>
          <a:xfrm>
            <a:off x="136375" y="1298450"/>
            <a:ext cx="4382250" cy="2930427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2" name="Google Shape;382;p40" title="flying a drone.png"/>
          <p:cNvPicPr preferRelativeResize="0"/>
          <p:nvPr/>
        </p:nvPicPr>
        <p:blipFill rotWithShape="1">
          <a:blip r:embed="rId4">
            <a:alphaModFix/>
          </a:blip>
          <a:srcRect b="0" l="0" r="17992" t="0"/>
          <a:stretch/>
        </p:blipFill>
        <p:spPr>
          <a:xfrm>
            <a:off x="4746972" y="1298450"/>
            <a:ext cx="4272451" cy="2930426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83" name="Google Shape;383;p40"/>
          <p:cNvSpPr txBox="1"/>
          <p:nvPr/>
        </p:nvSpPr>
        <p:spPr>
          <a:xfrm>
            <a:off x="189750" y="360775"/>
            <a:ext cx="43824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Less of this</a:t>
            </a:r>
            <a:endParaRPr b="1" i="0" sz="3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4" name="Google Shape;384;p40"/>
          <p:cNvSpPr txBox="1"/>
          <p:nvPr/>
        </p:nvSpPr>
        <p:spPr>
          <a:xfrm>
            <a:off x="4572150" y="360775"/>
            <a:ext cx="43824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More</a:t>
            </a:r>
            <a:r>
              <a:rPr b="1" lang="en" sz="33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 of this</a:t>
            </a:r>
            <a:endParaRPr b="1" i="0" sz="3300" u="none" cap="none" strike="noStrike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6"/>
          <p:cNvGrpSpPr/>
          <p:nvPr/>
        </p:nvGrpSpPr>
        <p:grpSpPr>
          <a:xfrm>
            <a:off x="2277181" y="0"/>
            <a:ext cx="6916036" cy="5143500"/>
            <a:chOff x="3035432" y="0"/>
            <a:chExt cx="9218923" cy="6858000"/>
          </a:xfrm>
        </p:grpSpPr>
        <p:pic>
          <p:nvPicPr>
            <p:cNvPr id="144" name="Google Shape;144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35432" y="0"/>
              <a:ext cx="915352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5" name="Google Shape;145;p16"/>
            <p:cNvGrpSpPr/>
            <p:nvPr/>
          </p:nvGrpSpPr>
          <p:grpSpPr>
            <a:xfrm>
              <a:off x="9433952" y="6425333"/>
              <a:ext cx="2820403" cy="432662"/>
              <a:chOff x="2623908" y="6204353"/>
              <a:chExt cx="2820403" cy="432662"/>
            </a:xfrm>
          </p:grpSpPr>
          <p:pic>
            <p:nvPicPr>
              <p:cNvPr id="146" name="Google Shape;146;p16"/>
              <p:cNvPicPr preferRelativeResize="0"/>
              <p:nvPr/>
            </p:nvPicPr>
            <p:blipFill rotWithShape="1">
              <a:blip r:embed="rId4">
                <a:alphaModFix/>
              </a:blip>
              <a:srcRect b="449" l="31839" r="49150" t="97687"/>
              <a:stretch/>
            </p:blipFill>
            <p:spPr>
              <a:xfrm>
                <a:off x="2745010" y="6512139"/>
                <a:ext cx="2316481" cy="1248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47" name="Google Shape;147;p16"/>
              <p:cNvSpPr txBox="1"/>
              <p:nvPr/>
            </p:nvSpPr>
            <p:spPr>
              <a:xfrm>
                <a:off x="2623908" y="6204353"/>
                <a:ext cx="5268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0m</a:t>
                </a:r>
                <a:endParaRPr sz="1100"/>
              </a:p>
            </p:txBody>
          </p:sp>
          <p:sp>
            <p:nvSpPr>
              <p:cNvPr id="148" name="Google Shape;148;p16"/>
              <p:cNvSpPr txBox="1"/>
              <p:nvPr/>
            </p:nvSpPr>
            <p:spPr>
              <a:xfrm>
                <a:off x="3674937" y="6204353"/>
                <a:ext cx="7371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2m</a:t>
                </a:r>
                <a:endParaRPr sz="1100"/>
              </a:p>
            </p:txBody>
          </p:sp>
          <p:sp>
            <p:nvSpPr>
              <p:cNvPr id="149" name="Google Shape;149;p16"/>
              <p:cNvSpPr txBox="1"/>
              <p:nvPr/>
            </p:nvSpPr>
            <p:spPr>
              <a:xfrm>
                <a:off x="4844911" y="6204353"/>
                <a:ext cx="5994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4m</a:t>
                </a:r>
                <a:endParaRPr sz="1100"/>
              </a:p>
            </p:txBody>
          </p:sp>
        </p:grpSp>
      </p:grpSp>
      <p:pic>
        <p:nvPicPr>
          <p:cNvPr descr="CAT-UXO - Pfm 1 landmine" id="150" name="Google Shape;15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951" y="1181981"/>
            <a:ext cx="1029218" cy="11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6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200" u="none" cap="none" strike="noStrike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Find the PFM-1</a:t>
            </a:r>
            <a:endParaRPr b="1" i="0" sz="2200" u="none" cap="none" strike="noStrike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7"/>
          <p:cNvGrpSpPr/>
          <p:nvPr/>
        </p:nvGrpSpPr>
        <p:grpSpPr>
          <a:xfrm>
            <a:off x="2277181" y="0"/>
            <a:ext cx="7030589" cy="5143500"/>
            <a:chOff x="3035432" y="0"/>
            <a:chExt cx="9371620" cy="6858000"/>
          </a:xfrm>
        </p:grpSpPr>
        <p:pic>
          <p:nvPicPr>
            <p:cNvPr id="157" name="Google Shape;157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35432" y="0"/>
              <a:ext cx="9153520" cy="68580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58" name="Google Shape;158;p17"/>
            <p:cNvGrpSpPr/>
            <p:nvPr/>
          </p:nvGrpSpPr>
          <p:grpSpPr>
            <a:xfrm>
              <a:off x="9433960" y="6425333"/>
              <a:ext cx="2973091" cy="432662"/>
              <a:chOff x="2623916" y="6204353"/>
              <a:chExt cx="2973091" cy="432662"/>
            </a:xfrm>
          </p:grpSpPr>
          <p:pic>
            <p:nvPicPr>
              <p:cNvPr id="159" name="Google Shape;159;p17"/>
              <p:cNvPicPr preferRelativeResize="0"/>
              <p:nvPr/>
            </p:nvPicPr>
            <p:blipFill rotWithShape="1">
              <a:blip r:embed="rId4">
                <a:alphaModFix/>
              </a:blip>
              <a:srcRect b="449" l="31839" r="49150" t="97687"/>
              <a:stretch/>
            </p:blipFill>
            <p:spPr>
              <a:xfrm>
                <a:off x="2745010" y="6512139"/>
                <a:ext cx="2316481" cy="12487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0" name="Google Shape;160;p17"/>
              <p:cNvSpPr txBox="1"/>
              <p:nvPr/>
            </p:nvSpPr>
            <p:spPr>
              <a:xfrm>
                <a:off x="2623916" y="6204353"/>
                <a:ext cx="7521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0m</a:t>
                </a:r>
                <a:endParaRPr sz="1100"/>
              </a:p>
            </p:txBody>
          </p:sp>
          <p:sp>
            <p:nvSpPr>
              <p:cNvPr id="161" name="Google Shape;161;p17"/>
              <p:cNvSpPr txBox="1"/>
              <p:nvPr/>
            </p:nvSpPr>
            <p:spPr>
              <a:xfrm>
                <a:off x="3674938" y="6204353"/>
                <a:ext cx="7521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2m</a:t>
                </a:r>
                <a:endParaRPr sz="1100"/>
              </a:p>
            </p:txBody>
          </p:sp>
          <p:sp>
            <p:nvSpPr>
              <p:cNvPr id="162" name="Google Shape;162;p17"/>
              <p:cNvSpPr txBox="1"/>
              <p:nvPr/>
            </p:nvSpPr>
            <p:spPr>
              <a:xfrm>
                <a:off x="4844908" y="6204353"/>
                <a:ext cx="7521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4m</a:t>
                </a:r>
                <a:endParaRPr sz="1100"/>
              </a:p>
            </p:txBody>
          </p:sp>
        </p:grpSp>
      </p:grpSp>
      <p:pic>
        <p:nvPicPr>
          <p:cNvPr descr="CAT-UXO - Pfm 1 landmine" id="163" name="Google Shape;16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3951" y="1181981"/>
            <a:ext cx="1029218" cy="11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200" u="none" cap="none" strike="noStrike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Find the PFM-1</a:t>
            </a:r>
            <a:endParaRPr b="1" i="0" sz="2200" u="none" cap="none" strike="noStrike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5" name="Google Shape;165;p17"/>
          <p:cNvSpPr/>
          <p:nvPr/>
        </p:nvSpPr>
        <p:spPr>
          <a:xfrm>
            <a:off x="5112304" y="266269"/>
            <a:ext cx="2988000" cy="23055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T-UXO - Pfm 1 landmine" id="170" name="Google Shape;17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951" y="1181981"/>
            <a:ext cx="1029218" cy="11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200" u="none" cap="none" strike="noStrike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Find the PFM-1</a:t>
            </a:r>
            <a:endParaRPr b="1" i="0" sz="2200" u="none" cap="none" strike="noStrike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72" name="Google Shape;172;p18"/>
          <p:cNvGrpSpPr/>
          <p:nvPr/>
        </p:nvGrpSpPr>
        <p:grpSpPr>
          <a:xfrm>
            <a:off x="2245807" y="3"/>
            <a:ext cx="7192890" cy="5143582"/>
            <a:chOff x="4340617" y="193452"/>
            <a:chExt cx="4234849" cy="3029022"/>
          </a:xfrm>
        </p:grpSpPr>
        <p:pic>
          <p:nvPicPr>
            <p:cNvPr id="173" name="Google Shape;173;p18"/>
            <p:cNvPicPr preferRelativeResize="0"/>
            <p:nvPr/>
          </p:nvPicPr>
          <p:blipFill rotWithShape="1">
            <a:blip r:embed="rId4">
              <a:alphaModFix/>
            </a:blip>
            <a:srcRect b="52592" l="41675" r="14478" t="3762"/>
            <a:stretch/>
          </p:blipFill>
          <p:spPr>
            <a:xfrm>
              <a:off x="4340617" y="193452"/>
              <a:ext cx="4061344" cy="302901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4" name="Google Shape;174;p18"/>
            <p:cNvGrpSpPr/>
            <p:nvPr/>
          </p:nvGrpSpPr>
          <p:grpSpPr>
            <a:xfrm>
              <a:off x="7106935" y="3034137"/>
              <a:ext cx="1468531" cy="188337"/>
              <a:chOff x="296891" y="2813157"/>
              <a:chExt cx="1468531" cy="188337"/>
            </a:xfrm>
          </p:grpSpPr>
          <p:pic>
            <p:nvPicPr>
              <p:cNvPr id="175" name="Google Shape;175;p18"/>
              <p:cNvPicPr preferRelativeResize="0"/>
              <p:nvPr/>
            </p:nvPicPr>
            <p:blipFill rotWithShape="1">
              <a:blip r:embed="rId5">
                <a:alphaModFix/>
              </a:blip>
              <a:srcRect b="449" l="31839" r="58559" t="97687"/>
              <a:stretch/>
            </p:blipFill>
            <p:spPr>
              <a:xfrm>
                <a:off x="296892" y="2932596"/>
                <a:ext cx="1170013" cy="68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6" name="Google Shape;176;p18"/>
              <p:cNvSpPr txBox="1"/>
              <p:nvPr/>
            </p:nvSpPr>
            <p:spPr>
              <a:xfrm>
                <a:off x="296891" y="2813157"/>
                <a:ext cx="433200" cy="14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0m</a:t>
                </a:r>
                <a:endParaRPr sz="1100"/>
              </a:p>
            </p:txBody>
          </p:sp>
          <p:sp>
            <p:nvSpPr>
              <p:cNvPr id="177" name="Google Shape;177;p18"/>
              <p:cNvSpPr txBox="1"/>
              <p:nvPr/>
            </p:nvSpPr>
            <p:spPr>
              <a:xfrm>
                <a:off x="1332222" y="2813157"/>
                <a:ext cx="433200" cy="14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2m</a:t>
                </a:r>
                <a:endParaRPr sz="1100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T-UXO - Pfm 1 landmine" id="182" name="Google Shape;18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951" y="1181981"/>
            <a:ext cx="1029218" cy="11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200" u="none" cap="none" strike="noStrike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Find the PFM-1</a:t>
            </a:r>
            <a:endParaRPr b="1" i="0" sz="2200" u="none" cap="none" strike="noStrike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84" name="Google Shape;184;p19"/>
          <p:cNvGrpSpPr/>
          <p:nvPr/>
        </p:nvGrpSpPr>
        <p:grpSpPr>
          <a:xfrm>
            <a:off x="2245807" y="3"/>
            <a:ext cx="7192890" cy="5143582"/>
            <a:chOff x="4340617" y="193452"/>
            <a:chExt cx="4234849" cy="3029022"/>
          </a:xfrm>
        </p:grpSpPr>
        <p:pic>
          <p:nvPicPr>
            <p:cNvPr id="185" name="Google Shape;185;p19"/>
            <p:cNvPicPr preferRelativeResize="0"/>
            <p:nvPr/>
          </p:nvPicPr>
          <p:blipFill rotWithShape="1">
            <a:blip r:embed="rId4">
              <a:alphaModFix/>
            </a:blip>
            <a:srcRect b="52592" l="41675" r="14478" t="3762"/>
            <a:stretch/>
          </p:blipFill>
          <p:spPr>
            <a:xfrm>
              <a:off x="4340617" y="193452"/>
              <a:ext cx="4061344" cy="302901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86" name="Google Shape;186;p19"/>
            <p:cNvGrpSpPr/>
            <p:nvPr/>
          </p:nvGrpSpPr>
          <p:grpSpPr>
            <a:xfrm>
              <a:off x="7106935" y="3034137"/>
              <a:ext cx="1468531" cy="188337"/>
              <a:chOff x="296891" y="2813157"/>
              <a:chExt cx="1468531" cy="188337"/>
            </a:xfrm>
          </p:grpSpPr>
          <p:pic>
            <p:nvPicPr>
              <p:cNvPr id="187" name="Google Shape;187;p19"/>
              <p:cNvPicPr preferRelativeResize="0"/>
              <p:nvPr/>
            </p:nvPicPr>
            <p:blipFill rotWithShape="1">
              <a:blip r:embed="rId5">
                <a:alphaModFix/>
              </a:blip>
              <a:srcRect b="449" l="31839" r="58559" t="97687"/>
              <a:stretch/>
            </p:blipFill>
            <p:spPr>
              <a:xfrm>
                <a:off x="296892" y="2932596"/>
                <a:ext cx="1170013" cy="688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88" name="Google Shape;188;p19"/>
              <p:cNvSpPr txBox="1"/>
              <p:nvPr/>
            </p:nvSpPr>
            <p:spPr>
              <a:xfrm>
                <a:off x="296891" y="2813157"/>
                <a:ext cx="433200" cy="14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0m</a:t>
                </a:r>
                <a:endParaRPr sz="1100"/>
              </a:p>
            </p:txBody>
          </p:sp>
          <p:sp>
            <p:nvSpPr>
              <p:cNvPr id="189" name="Google Shape;189;p19"/>
              <p:cNvSpPr txBox="1"/>
              <p:nvPr/>
            </p:nvSpPr>
            <p:spPr>
              <a:xfrm>
                <a:off x="1332222" y="2813157"/>
                <a:ext cx="433200" cy="14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34275" lIns="68575" spcFirstLastPara="1" rIns="68575" wrap="square" tIns="34275">
                <a:sp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" sz="1100" u="none" cap="none" strike="noStrik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2m</a:t>
                </a:r>
                <a:endParaRPr sz="1100"/>
              </a:p>
            </p:txBody>
          </p:sp>
        </p:grpSp>
      </p:grpSp>
      <p:sp>
        <p:nvSpPr>
          <p:cNvPr id="190" name="Google Shape;190;p19"/>
          <p:cNvSpPr/>
          <p:nvPr/>
        </p:nvSpPr>
        <p:spPr>
          <a:xfrm>
            <a:off x="5260125" y="349850"/>
            <a:ext cx="3026100" cy="2148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T-UXO - Pfm 1 landmine" id="195" name="Google Shape;19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951" y="1181981"/>
            <a:ext cx="1029218" cy="11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0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200" u="none" cap="none" strike="noStrike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Find the PFM-1</a:t>
            </a:r>
            <a:endParaRPr b="1" i="0" sz="2200" u="none" cap="none" strike="noStrike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97" name="Google Shape;197;p20"/>
          <p:cNvGrpSpPr/>
          <p:nvPr/>
        </p:nvGrpSpPr>
        <p:grpSpPr>
          <a:xfrm>
            <a:off x="7282668" y="4926342"/>
            <a:ext cx="1664304" cy="139200"/>
            <a:chOff x="3026229" y="4790205"/>
            <a:chExt cx="1664304" cy="139200"/>
          </a:xfrm>
        </p:grpSpPr>
        <p:sp>
          <p:nvSpPr>
            <p:cNvPr id="198" name="Google Shape;198;p20"/>
            <p:cNvSpPr/>
            <p:nvPr/>
          </p:nvSpPr>
          <p:spPr>
            <a:xfrm>
              <a:off x="3026229" y="4790205"/>
              <a:ext cx="832200" cy="139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DB1A1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3858333" y="4790205"/>
              <a:ext cx="832200" cy="139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DB1A1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0" name="Google Shape;200;p20"/>
          <p:cNvSpPr txBox="1"/>
          <p:nvPr/>
        </p:nvSpPr>
        <p:spPr>
          <a:xfrm>
            <a:off x="7106628" y="4652018"/>
            <a:ext cx="98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0m</a:t>
            </a:r>
            <a:endParaRPr/>
          </a:p>
        </p:txBody>
      </p:sp>
      <p:sp>
        <p:nvSpPr>
          <p:cNvPr id="201" name="Google Shape;201;p20"/>
          <p:cNvSpPr txBox="1"/>
          <p:nvPr/>
        </p:nvSpPr>
        <p:spPr>
          <a:xfrm>
            <a:off x="8666072" y="4640407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1m</a:t>
            </a:r>
            <a:endParaRPr/>
          </a:p>
        </p:txBody>
      </p:sp>
      <p:pic>
        <p:nvPicPr>
          <p:cNvPr id="202" name="Google Shape;202;p20"/>
          <p:cNvPicPr preferRelativeResize="0"/>
          <p:nvPr/>
        </p:nvPicPr>
        <p:blipFill rotWithShape="1">
          <a:blip r:embed="rId4">
            <a:alphaModFix/>
          </a:blip>
          <a:srcRect b="0" l="4119" r="1183" t="0"/>
          <a:stretch/>
        </p:blipFill>
        <p:spPr>
          <a:xfrm>
            <a:off x="2277000" y="0"/>
            <a:ext cx="6866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8050" y="4543650"/>
            <a:ext cx="2225950" cy="7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T-UXO - Pfm 1 landmine" id="208" name="Google Shape;20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951" y="1181981"/>
            <a:ext cx="1029218" cy="11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1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200" u="none" cap="none" strike="noStrike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Find the PFM-1</a:t>
            </a:r>
            <a:endParaRPr b="1" i="0" sz="2200" u="none" cap="none" strike="noStrike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210" name="Google Shape;210;p21"/>
          <p:cNvGrpSpPr/>
          <p:nvPr/>
        </p:nvGrpSpPr>
        <p:grpSpPr>
          <a:xfrm>
            <a:off x="7282668" y="4926342"/>
            <a:ext cx="1664304" cy="139200"/>
            <a:chOff x="3026229" y="4790205"/>
            <a:chExt cx="1664304" cy="139200"/>
          </a:xfrm>
        </p:grpSpPr>
        <p:sp>
          <p:nvSpPr>
            <p:cNvPr id="211" name="Google Shape;211;p21"/>
            <p:cNvSpPr/>
            <p:nvPr/>
          </p:nvSpPr>
          <p:spPr>
            <a:xfrm>
              <a:off x="3026229" y="4790205"/>
              <a:ext cx="832200" cy="139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DB1A1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3858333" y="4790205"/>
              <a:ext cx="832200" cy="139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DB1A1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21"/>
          <p:cNvSpPr txBox="1"/>
          <p:nvPr/>
        </p:nvSpPr>
        <p:spPr>
          <a:xfrm>
            <a:off x="7106628" y="4652018"/>
            <a:ext cx="98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0m</a:t>
            </a:r>
            <a:endParaRPr/>
          </a:p>
        </p:txBody>
      </p:sp>
      <p:sp>
        <p:nvSpPr>
          <p:cNvPr id="214" name="Google Shape;214;p21"/>
          <p:cNvSpPr txBox="1"/>
          <p:nvPr/>
        </p:nvSpPr>
        <p:spPr>
          <a:xfrm>
            <a:off x="8666072" y="4640407"/>
            <a:ext cx="433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1m</a:t>
            </a:r>
            <a:endParaRPr/>
          </a:p>
        </p:txBody>
      </p:sp>
      <p:pic>
        <p:nvPicPr>
          <p:cNvPr id="215" name="Google Shape;215;p21"/>
          <p:cNvPicPr preferRelativeResize="0"/>
          <p:nvPr/>
        </p:nvPicPr>
        <p:blipFill rotWithShape="1">
          <a:blip r:embed="rId4">
            <a:alphaModFix/>
          </a:blip>
          <a:srcRect b="0" l="4119" r="1183" t="0"/>
          <a:stretch/>
        </p:blipFill>
        <p:spPr>
          <a:xfrm>
            <a:off x="2277000" y="0"/>
            <a:ext cx="6866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1"/>
          <p:cNvSpPr/>
          <p:nvPr/>
        </p:nvSpPr>
        <p:spPr>
          <a:xfrm>
            <a:off x="3676550" y="1276075"/>
            <a:ext cx="1565100" cy="12768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pic>
        <p:nvPicPr>
          <p:cNvPr id="217" name="Google Shape;21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8050" y="4543650"/>
            <a:ext cx="2225950" cy="7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T-UXO - Pfm 1 landmine" id="222" name="Google Shape;22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951" y="1181981"/>
            <a:ext cx="1029218" cy="111703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/>
          <p:nvPr/>
        </p:nvSpPr>
        <p:spPr>
          <a:xfrm>
            <a:off x="0" y="433369"/>
            <a:ext cx="2277000" cy="8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2200" u="none" cap="none" strike="noStrike">
                <a:solidFill>
                  <a:srgbClr val="DB1A1B"/>
                </a:solidFill>
                <a:latin typeface="Barlow"/>
                <a:ea typeface="Barlow"/>
                <a:cs typeface="Barlow"/>
                <a:sym typeface="Barlow"/>
              </a:rPr>
              <a:t>Find the PFM-1</a:t>
            </a:r>
            <a:endParaRPr b="1" i="0" sz="2200" u="none" cap="none" strike="noStrike">
              <a:solidFill>
                <a:srgbClr val="DB1A1B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24" name="Google Shape;224;p22"/>
          <p:cNvPicPr preferRelativeResize="0"/>
          <p:nvPr/>
        </p:nvPicPr>
        <p:blipFill rotWithShape="1">
          <a:blip r:embed="rId4">
            <a:alphaModFix/>
          </a:blip>
          <a:srcRect b="0" l="6204" r="2287" t="0"/>
          <a:stretch/>
        </p:blipFill>
        <p:spPr>
          <a:xfrm>
            <a:off x="2367825" y="0"/>
            <a:ext cx="677617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2"/>
          <p:cNvPicPr preferRelativeResize="0"/>
          <p:nvPr/>
        </p:nvPicPr>
        <p:blipFill rotWithShape="1">
          <a:blip r:embed="rId5">
            <a:alphaModFix/>
          </a:blip>
          <a:srcRect b="18293" l="56037" r="19458" t="77991"/>
          <a:stretch/>
        </p:blipFill>
        <p:spPr>
          <a:xfrm>
            <a:off x="7162778" y="4785788"/>
            <a:ext cx="1804320" cy="211367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2"/>
          <p:cNvSpPr txBox="1"/>
          <p:nvPr/>
        </p:nvSpPr>
        <p:spPr>
          <a:xfrm>
            <a:off x="8576928" y="4524052"/>
            <a:ext cx="522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1cm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